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DD147F-F12D-E270-899A-711ACBF4B1F4}" v="292" dt="2023-03-20T15:03:16.026"/>
    <p1510:client id="{4DFA459D-C3A2-EBD3-0610-61B3554A5D53}" v="264" dt="2023-03-20T10:53:46.222"/>
    <p1510:client id="{935FC5C5-B6A6-9CCB-5A3D-8771DCDE0DB3}" v="126" dt="2023-03-20T12:02:20.216"/>
    <p1510:client id="{D2793E7E-26C0-92F4-C934-43AC6F6A4B1C}" v="1" dt="2023-03-29T09:16:29.810"/>
    <p1510:client id="{D9150AE6-31F9-DB54-9954-04704853F324}" v="52" dt="2023-03-29T09:15:49.578"/>
    <p1510:client id="{DAE2E9DD-E247-EC5C-0D7A-394B57163DBB}" v="167" dt="2023-03-22T12:33:16.8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5B271-CF67-4E94-B9FB-DB894D4F4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D235A8-9BBB-4F76-BBE1-D9364A0CF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3FD6F-0C15-4EB6-867F-0E50129EF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6B779-7E58-4FF9-99E5-1C1E145E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363BB-E096-4656-B905-A9487F50D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73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14FAC-30C5-4D94-B8D3-B247EF481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C0D98-F254-4210-AA99-34F1F8322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75D64-EF93-412A-9265-69E32552D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5287A-498E-4300-BF85-455303F6E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3F417-3851-45DE-8F12-E0D89F2CA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451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1E4816-F134-4043-82E4-97357F2294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DFF286-25C0-4C25-99C7-7E95B0217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7EF1B-CDC2-4EF0-AA8C-83FEE605A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F3297-E30D-4204-B3F8-0D39E4D89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61FDD-B1EC-49E8-939E-E4E4D2284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97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B29DC-3B81-4609-AA40-DF3E4BA02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6369A-F4D7-4B38-A369-5175DF701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CCF85-A40C-49A1-BCCE-9A7F9399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A14AA-D70C-4FEA-9C61-5BCA2C36F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DF568-A92D-43E1-925F-6D1005921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62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B8FCD-CFD8-45F7-B6CE-D29FE41D4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9F02-CD8D-4381-B10E-53DDB5676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1D016-D46A-49E6-AF9C-A12539653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E76B4-B186-4449-9226-3CAE605F9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1129C-2715-4D0C-8E35-78A190230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40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A8CD-5E96-40DB-AA76-E709DF16E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3ADE7-8407-40C6-AD7A-B7B8C979D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876B43-4570-454A-9C9F-9AB3C6A0E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86481-9BF8-4F8E-A151-2A4E561FA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3F969-1483-4988-A4CF-784C76147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C71663-C4E4-4011-B03C-A76958AB5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394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42C0A-330D-44EF-A9CA-E48D1496B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C4BD1-4623-40DD-A199-76F408CD3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DCB1C8-D581-48CD-AB10-612551EAD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F8F5BC-C3CB-4ABD-9911-F01011E096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7DF7EB-8443-463B-B61C-C785FEF65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5C41FD-7F13-4497-B630-71E6C97A5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C40666-7EE3-4F30-BEC7-99DA804A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DE36C4-5F58-4E2E-9B46-BCC159A48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8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DE1DC-5EFC-4032-885C-C7C3F723D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D09632-A2AB-42CB-A412-53B023C03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B95B99-C35C-4E21-895A-7ABD3C4D0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6E3A9D-2A8B-443C-B7CB-B6B29B6EC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60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83B10B-12A8-4A6C-8373-2A23A72E6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098007-CF93-427D-9657-0E0116613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77D64C-3DF0-46F0-AC44-FF4BB8254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395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7CAF7-539C-43C1-A70B-23C5182AC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64ECB-FE35-4276-A848-7B85FEB2B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E6F191-17A6-43E5-B5C1-C36A370F9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597BD-FF2D-43DD-9C32-B3224677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56178-46D0-4E38-8563-5A380D0A5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D3749-94AB-42FD-BEBD-486DA32AD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52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338BC-A03D-46C4-B674-9A6483C68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A5C874-82A3-4E3C-8BCC-A008C6F8EA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6FFF2A-D72E-4D6E-AD67-3830BC501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9E6BB-592C-444C-91DC-320CBF1D2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C13A71-F28C-4629-B85C-A22DF293B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5D989-2D65-41EB-BBAA-35E9CA188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03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883AD3-FA9B-43CF-A28D-7AFB9D19E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7FC0B-515D-4B09-8B0D-A0D4D93C5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54FA6-DD09-4DEE-8103-897F8B916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D83B0-F146-4614-A28B-21233B86DD5A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3D5D2-0F27-4DBE-A553-0E211322BE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4D378-AA73-4CCD-998A-A8B6EB269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3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jpeg"/><Relationship Id="rId18" Type="http://schemas.openxmlformats.org/officeDocument/2006/relationships/image" Target="../media/image14.png"/><Relationship Id="rId3" Type="http://schemas.openxmlformats.org/officeDocument/2006/relationships/hyperlink" Target="https://leapmat-my.sharepoint.com/personal/bfoxton_bri_leap-mat_org_uk/_layouts/15/onedrive.aspx?ct=1679312616271&amp;or=OWA%2DNT&amp;cid=9a150dbf%2D2d0d%2D8137%2Dbb10%2Ddb449d0c0e52&amp;ga=1&amp;id=%2Fpersonal%2Fbfoxton%5Fbri%5Fleap%2Dmat%5Forg%5Fuk%2FDocuments%2FKnowledge%20Organisers%20%2D%20PDF%2FICT%2FY8%20ICT%2FHT5%2FPhotoshop%201%2Ewebm&amp;parent=%2Fpersonal%2Fbfoxton%5Fbri%5Fleap%2Dmat%5Forg%5Fuk%2FDocuments%2FKnowledge%20Organisers%20%2D%20PDF%2FICT%2FY8%20ICT%2FHT5" TargetMode="External"/><Relationship Id="rId21" Type="http://schemas.openxmlformats.org/officeDocument/2006/relationships/image" Target="../media/image17.jpeg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17" Type="http://schemas.openxmlformats.org/officeDocument/2006/relationships/image" Target="../media/image13.png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20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7.jpeg"/><Relationship Id="rId5" Type="http://schemas.openxmlformats.org/officeDocument/2006/relationships/hyperlink" Target="https://leapmat-my.sharepoint.com/personal/bfoxton_bri_leap-mat_org_uk/_layouts/15/onedrive.aspx?ct=1679312616271&amp;or=OWA%2DNT&amp;cid=9a150dbf%2D2d0d%2D8137%2Dbb10%2Ddb449d0c0e52&amp;ga=1&amp;id=%2Fpersonal%2Fbfoxton%5Fbri%5Fleap%2Dmat%5Forg%5Fuk%2FDocuments%2FKnowledge%20Organisers%20%2D%20PDF%2FICT%2FY8%20ICT%2FHT5%2FPhotoshop%203%2Ewebm&amp;parent=%2Fpersonal%2Fbfoxton%5Fbri%5Fleap%2Dmat%5Forg%5Fuk%2FDocuments%2FKnowledge%20Organisers%20%2D%20PDF%2FICT%2FY8%20ICT%2FHT5" TargetMode="External"/><Relationship Id="rId15" Type="http://schemas.openxmlformats.org/officeDocument/2006/relationships/image" Target="../media/image11.png"/><Relationship Id="rId10" Type="http://schemas.openxmlformats.org/officeDocument/2006/relationships/image" Target="../media/image6.jpeg"/><Relationship Id="rId19" Type="http://schemas.openxmlformats.org/officeDocument/2006/relationships/image" Target="../media/image15.png"/><Relationship Id="rId4" Type="http://schemas.openxmlformats.org/officeDocument/2006/relationships/hyperlink" Target="https://leapmat-my.sharepoint.com/personal/bfoxton_bri_leap-mat_org_uk/_layouts/15/onedrive.aspx?ct=1679312616271&amp;or=OWA%2DNT&amp;cid=9a150dbf%2D2d0d%2D8137%2Dbb10%2Ddb449d0c0e52&amp;ga=1&amp;id=%2Fpersonal%2Fbfoxton%5Fbri%5Fleap%2Dmat%5Forg%5Fuk%2FDocuments%2FKnowledge%20Organisers%20%2D%20PDF%2FICT%2FY8%20ICT%2FHT5%2FPhotoshop%202%2Ewebm&amp;parent=%2Fpersonal%2Fbfoxton%5Fbri%5Fleap%2Dmat%5Forg%5Fuk%2FDocuments%2FKnowledge%20Organisers%20%2D%20PDF%2FICT%2FY8%20ICT%2FHT5" TargetMode="External"/><Relationship Id="rId9" Type="http://schemas.openxmlformats.org/officeDocument/2006/relationships/image" Target="../media/image5.jpeg"/><Relationship Id="rId14" Type="http://schemas.openxmlformats.org/officeDocument/2006/relationships/image" Target="../media/image10.png"/><Relationship Id="rId22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AEB2227-3884-4F4D-8D5E-3660F0A9C7EC}"/>
              </a:ext>
            </a:extLst>
          </p:cNvPr>
          <p:cNvSpPr/>
          <p:nvPr/>
        </p:nvSpPr>
        <p:spPr>
          <a:xfrm>
            <a:off x="-174311" y="165412"/>
            <a:ext cx="5783607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Knowledge </a:t>
            </a:r>
            <a:r>
              <a:rPr lang="en-US" sz="20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Organiser</a:t>
            </a:r>
            <a:r>
              <a:rPr lang="en-US" sz="2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: </a:t>
            </a:r>
            <a:r>
              <a:rPr lang="en-US" sz="2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Component 3</a:t>
            </a:r>
          </a:p>
          <a:p>
            <a:pPr algn="ctr"/>
            <a:r>
              <a:rPr lang="en-US" sz="2000" b="1" dirty="0">
                <a:ln w="12700">
                  <a:solidFill>
                    <a:srgbClr val="4472C4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rgbClr val="4472C4"/>
                  </a:outerShdw>
                </a:effectLst>
                <a:latin typeface="Calibri"/>
                <a:cs typeface="Calibri"/>
              </a:rPr>
              <a:t>Creating a Media Product in Response to a Brief.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3A78E53-5844-4F2A-95C0-25ED3C36C4F6}"/>
              </a:ext>
            </a:extLst>
          </p:cNvPr>
          <p:cNvSpPr/>
          <p:nvPr/>
        </p:nvSpPr>
        <p:spPr>
          <a:xfrm>
            <a:off x="134223" y="823626"/>
            <a:ext cx="2315361" cy="214237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IDEAS LOG</a:t>
            </a:r>
            <a:endParaRPr lang="en-US" sz="12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An IDEAS LOG is exactly what it sound like – it is a LOG of your IDEAS which describes the media product you will create.</a:t>
            </a:r>
            <a:endParaRPr lang="en-GB" sz="105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endParaRPr lang="en-GB" sz="105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you MUST talk about your target audience and how you are going to make your product appealing to that audience</a:t>
            </a:r>
          </a:p>
          <a:p>
            <a:pPr algn="ctr"/>
            <a:endParaRPr lang="en-GB" sz="105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B9BA9A6-DAE2-4E9C-802F-38E04B855E40}"/>
              </a:ext>
            </a:extLst>
          </p:cNvPr>
          <p:cNvSpPr/>
          <p:nvPr/>
        </p:nvSpPr>
        <p:spPr>
          <a:xfrm>
            <a:off x="136390" y="3082083"/>
            <a:ext cx="2315361" cy="1378972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400" b="1" dirty="0">
                <a:solidFill>
                  <a:schemeClr val="tx1"/>
                </a:solidFill>
                <a:cs typeface="Calibri"/>
              </a:rPr>
              <a:t>Target Audience</a:t>
            </a:r>
            <a:endParaRPr lang="en-GB" sz="1400" b="1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  <a:p>
            <a:pPr marL="128270" indent="-128270">
              <a:buFont typeface="Arial"/>
              <a:buChar char="•"/>
            </a:pP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Socio-economic groupings</a:t>
            </a:r>
            <a:endParaRPr lang="en-US" sz="1100" dirty="0">
              <a:solidFill>
                <a:schemeClr val="tx1"/>
              </a:solidFill>
              <a:ea typeface="+mn-lt"/>
              <a:cs typeface="+mn-lt"/>
            </a:endParaRPr>
          </a:p>
          <a:p>
            <a:pPr marL="128270" indent="-128270">
              <a:buFont typeface="Arial"/>
              <a:buChar char="•"/>
            </a:pP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Age</a:t>
            </a:r>
          </a:p>
          <a:p>
            <a:pPr marL="128270" indent="-128270">
              <a:buFont typeface="Arial"/>
              <a:buChar char="•"/>
            </a:pP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Gender</a:t>
            </a:r>
          </a:p>
          <a:p>
            <a:pPr marL="128270" indent="-128270">
              <a:buFont typeface="Arial"/>
              <a:buChar char="•"/>
            </a:pP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Ethnicity</a:t>
            </a:r>
          </a:p>
          <a:p>
            <a:pPr marL="128270" indent="-128270">
              <a:buFont typeface="Arial"/>
              <a:buChar char="•"/>
            </a:pP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Psychometric Groups</a:t>
            </a:r>
            <a:endParaRPr lang="en-US" sz="11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2" name="Picture 2" descr="A picture containing text, brush, tool&#10;&#10;Description automatically generated">
            <a:extLst>
              <a:ext uri="{FF2B5EF4-FFF2-40B4-BE49-F238E27FC236}">
                <a16:creationId xmlns:a16="http://schemas.microsoft.com/office/drawing/2014/main" id="{FAFD5050-E0CA-EAAF-690E-864E47C55F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6518" y="-56415"/>
            <a:ext cx="983925" cy="968769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02FDF0F-C6C9-77D8-5163-4925619A5D40}"/>
              </a:ext>
            </a:extLst>
          </p:cNvPr>
          <p:cNvSpPr/>
          <p:nvPr/>
        </p:nvSpPr>
        <p:spPr>
          <a:xfrm>
            <a:off x="9681223" y="92283"/>
            <a:ext cx="2315361" cy="304309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 err="1">
                <a:solidFill>
                  <a:schemeClr val="tx1"/>
                </a:solidFill>
                <a:cs typeface="Calibri"/>
              </a:rPr>
              <a:t>PhotoShop</a:t>
            </a:r>
            <a:r>
              <a:rPr lang="en-GB" sz="1400" b="1" dirty="0">
                <a:solidFill>
                  <a:schemeClr val="tx1"/>
                </a:solidFill>
                <a:cs typeface="Calibri"/>
              </a:rPr>
              <a:t> Video Tutorials: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0759B3B-4B9C-FC9D-7878-F382859296F2}"/>
              </a:ext>
            </a:extLst>
          </p:cNvPr>
          <p:cNvSpPr/>
          <p:nvPr/>
        </p:nvSpPr>
        <p:spPr>
          <a:xfrm>
            <a:off x="10756805" y="431956"/>
            <a:ext cx="1162834" cy="7791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dirty="0">
                <a:cs typeface="Calibri"/>
                <a:hlinkClick r:id="rId3"/>
              </a:rPr>
              <a:t>PhotoShop Tutorial 1</a:t>
            </a:r>
            <a:endParaRPr lang="en-GB" sz="1050">
              <a:cs typeface="Calibri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4F7EEC5-A728-0A70-41A3-13F51781F67B}"/>
              </a:ext>
            </a:extLst>
          </p:cNvPr>
          <p:cNvSpPr/>
          <p:nvPr/>
        </p:nvSpPr>
        <p:spPr>
          <a:xfrm>
            <a:off x="10768410" y="1264283"/>
            <a:ext cx="1153654" cy="75160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dirty="0">
                <a:cs typeface="Calibri"/>
                <a:hlinkClick r:id="rId4"/>
              </a:rPr>
              <a:t>PhotoShop Tutorial 2</a:t>
            </a:r>
            <a:endParaRPr lang="en-GB" sz="1100">
              <a:cs typeface="Calibri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1978B11-B577-EE63-CB67-6F038B67268F}"/>
              </a:ext>
            </a:extLst>
          </p:cNvPr>
          <p:cNvSpPr/>
          <p:nvPr/>
        </p:nvSpPr>
        <p:spPr>
          <a:xfrm>
            <a:off x="10768411" y="2087429"/>
            <a:ext cx="1153654" cy="76078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dirty="0">
                <a:cs typeface="Calibri"/>
                <a:hlinkClick r:id="rId5"/>
              </a:rPr>
              <a:t>PhotoShop Tutorial 3</a:t>
            </a:r>
            <a:endParaRPr lang="en-GB" sz="1050">
              <a:cs typeface="Calibri"/>
            </a:endParaRPr>
          </a:p>
        </p:txBody>
      </p:sp>
      <p:pic>
        <p:nvPicPr>
          <p:cNvPr id="12" name="Picture 12" descr="A picture containing text, sign, vector graphics, clipart&#10;&#10;Description automatically generated">
            <a:extLst>
              <a:ext uri="{FF2B5EF4-FFF2-40B4-BE49-F238E27FC236}">
                <a16:creationId xmlns:a16="http://schemas.microsoft.com/office/drawing/2014/main" id="{F1D6762E-6CA1-A616-13EF-FE403A2365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95580" y="165840"/>
            <a:ext cx="521467" cy="485404"/>
          </a:xfrm>
          <a:prstGeom prst="rect">
            <a:avLst/>
          </a:prstGeom>
        </p:spPr>
      </p:pic>
      <p:pic>
        <p:nvPicPr>
          <p:cNvPr id="13" name="Picture 19" descr="Icon&#10;&#10;Description automatically generated">
            <a:extLst>
              <a:ext uri="{FF2B5EF4-FFF2-40B4-BE49-F238E27FC236}">
                <a16:creationId xmlns:a16="http://schemas.microsoft.com/office/drawing/2014/main" id="{621DB917-363C-6F4A-E154-19C3D77CFF3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88785" y="96052"/>
            <a:ext cx="1035587" cy="588256"/>
          </a:xfrm>
          <a:prstGeom prst="rect">
            <a:avLst/>
          </a:prstGeom>
        </p:spPr>
      </p:pic>
      <p:pic>
        <p:nvPicPr>
          <p:cNvPr id="20" name="Picture 20" descr="Table&#10;&#10;Description automatically generated">
            <a:extLst>
              <a:ext uri="{FF2B5EF4-FFF2-40B4-BE49-F238E27FC236}">
                <a16:creationId xmlns:a16="http://schemas.microsoft.com/office/drawing/2014/main" id="{28A75C7D-121C-9A3A-4A2B-67E6FE237BB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75123" y="2795071"/>
            <a:ext cx="2320887" cy="1745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1" name="Arrow: Down 20">
            <a:extLst>
              <a:ext uri="{FF2B5EF4-FFF2-40B4-BE49-F238E27FC236}">
                <a16:creationId xmlns:a16="http://schemas.microsoft.com/office/drawing/2014/main" id="{F91564DC-8660-823B-71F1-B0DC7AB8EB48}"/>
              </a:ext>
            </a:extLst>
          </p:cNvPr>
          <p:cNvSpPr/>
          <p:nvPr/>
        </p:nvSpPr>
        <p:spPr>
          <a:xfrm rot="16200000">
            <a:off x="2061072" y="3401456"/>
            <a:ext cx="312145" cy="5049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2" descr="A picture containing silhouette&#10;&#10;Description automatically generated">
            <a:extLst>
              <a:ext uri="{FF2B5EF4-FFF2-40B4-BE49-F238E27FC236}">
                <a16:creationId xmlns:a16="http://schemas.microsoft.com/office/drawing/2014/main" id="{0A9E1059-BC32-EEC2-22F8-E2CC7B4DD24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3243" y="3708399"/>
            <a:ext cx="760164" cy="203202"/>
          </a:xfrm>
          <a:prstGeom prst="rect">
            <a:avLst/>
          </a:prstGeom>
        </p:spPr>
      </p:pic>
      <p:pic>
        <p:nvPicPr>
          <p:cNvPr id="23" name="Picture 23" descr="Icon&#10;&#10;Description automatically generated">
            <a:extLst>
              <a:ext uri="{FF2B5EF4-FFF2-40B4-BE49-F238E27FC236}">
                <a16:creationId xmlns:a16="http://schemas.microsoft.com/office/drawing/2014/main" id="{D132403A-B2F2-561F-16D9-1C98EDF85C2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0135" y="3865033"/>
            <a:ext cx="236863" cy="229619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49C1714-822D-A098-0C3A-0A95754D92D9}"/>
              </a:ext>
            </a:extLst>
          </p:cNvPr>
          <p:cNvSpPr/>
          <p:nvPr/>
        </p:nvSpPr>
        <p:spPr>
          <a:xfrm>
            <a:off x="79138" y="4578541"/>
            <a:ext cx="2783577" cy="122430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Ethnicity</a:t>
            </a:r>
            <a:endParaRPr lang="en-US" sz="12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A group of people that have a common background or culture, whether through hobbies/interests, job, race, religion or language</a:t>
            </a:r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25" name="Picture 25">
            <a:extLst>
              <a:ext uri="{FF2B5EF4-FFF2-40B4-BE49-F238E27FC236}">
                <a16:creationId xmlns:a16="http://schemas.microsoft.com/office/drawing/2014/main" id="{40397BFC-C23C-6371-51B4-3BB1DEBA36C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035" y="5758148"/>
            <a:ext cx="679375" cy="5012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6" name="Picture 26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436C2B09-F323-C1E6-9572-1C63627CB87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67508" y="5762298"/>
            <a:ext cx="1063129" cy="5113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8" name="Picture 28">
            <a:extLst>
              <a:ext uri="{FF2B5EF4-FFF2-40B4-BE49-F238E27FC236}">
                <a16:creationId xmlns:a16="http://schemas.microsoft.com/office/drawing/2014/main" id="{C2102CB3-7398-5A0C-6BD6-EBCC515E72F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823291" y="5761836"/>
            <a:ext cx="1017225" cy="512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F1CDFB2B-A4C9-0DCC-E4F8-526065A31A2B}"/>
              </a:ext>
            </a:extLst>
          </p:cNvPr>
          <p:cNvSpPr/>
          <p:nvPr/>
        </p:nvSpPr>
        <p:spPr>
          <a:xfrm>
            <a:off x="2982414" y="4633624"/>
            <a:ext cx="8328734" cy="2058345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400" b="1" u="sng" dirty="0">
                <a:solidFill>
                  <a:schemeClr val="tx1"/>
                </a:solidFill>
                <a:cs typeface="Calibri"/>
              </a:rPr>
              <a:t>Psychometrics</a:t>
            </a:r>
            <a:endParaRPr lang="en-US" u="sng" dirty="0" err="1">
              <a:solidFill>
                <a:schemeClr val="tx1"/>
              </a:solidFill>
            </a:endParaRPr>
          </a:p>
          <a:p>
            <a:pPr algn="ctr"/>
            <a:endParaRPr lang="en-GB" sz="140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31" name="Picture 31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C4A83093-00F1-E46D-B974-326F984DD188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l="1767" t="4545" r="2120" b="3977"/>
          <a:stretch/>
        </p:blipFill>
        <p:spPr>
          <a:xfrm>
            <a:off x="3117772" y="4822748"/>
            <a:ext cx="1718895" cy="1022200"/>
          </a:xfrm>
          <a:prstGeom prst="rect">
            <a:avLst/>
          </a:prstGeom>
        </p:spPr>
      </p:pic>
      <p:pic>
        <p:nvPicPr>
          <p:cNvPr id="32" name="Picture 3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2943A8E2-4583-416A-CAF2-8DAD429025F2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l="451" t="7076" r="1742" b="-848"/>
          <a:stretch/>
        </p:blipFill>
        <p:spPr>
          <a:xfrm>
            <a:off x="3907316" y="5900565"/>
            <a:ext cx="1855290" cy="724432"/>
          </a:xfrm>
          <a:prstGeom prst="rect">
            <a:avLst/>
          </a:prstGeom>
        </p:spPr>
      </p:pic>
      <p:pic>
        <p:nvPicPr>
          <p:cNvPr id="33" name="Picture 33" descr="Text&#10;&#10;Description automatically generated">
            <a:extLst>
              <a:ext uri="{FF2B5EF4-FFF2-40B4-BE49-F238E27FC236}">
                <a16:creationId xmlns:a16="http://schemas.microsoft.com/office/drawing/2014/main" id="{633B961F-7824-FC2B-E88A-AC92EC35D51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953631" y="4846273"/>
            <a:ext cx="1541100" cy="819380"/>
          </a:xfrm>
          <a:prstGeom prst="rect">
            <a:avLst/>
          </a:prstGeom>
        </p:spPr>
      </p:pic>
      <p:pic>
        <p:nvPicPr>
          <p:cNvPr id="34" name="Picture 34" descr="Text&#10;&#10;Description automatically generated">
            <a:extLst>
              <a:ext uri="{FF2B5EF4-FFF2-40B4-BE49-F238E27FC236}">
                <a16:creationId xmlns:a16="http://schemas.microsoft.com/office/drawing/2014/main" id="{C76F0C6A-58D7-648F-D830-D73ADB6EAE24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t="4938" r="334" b="617"/>
          <a:stretch/>
        </p:blipFill>
        <p:spPr>
          <a:xfrm>
            <a:off x="7772399" y="4734896"/>
            <a:ext cx="1779233" cy="913859"/>
          </a:xfrm>
          <a:prstGeom prst="rect">
            <a:avLst/>
          </a:prstGeom>
        </p:spPr>
      </p:pic>
      <p:pic>
        <p:nvPicPr>
          <p:cNvPr id="35" name="Picture 35" descr="Text&#10;&#10;Description automatically generated">
            <a:extLst>
              <a:ext uri="{FF2B5EF4-FFF2-40B4-BE49-F238E27FC236}">
                <a16:creationId xmlns:a16="http://schemas.microsoft.com/office/drawing/2014/main" id="{87483534-5D31-1518-64D0-AB62F690E36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936255" y="5889772"/>
            <a:ext cx="1898574" cy="761324"/>
          </a:xfrm>
          <a:prstGeom prst="rect">
            <a:avLst/>
          </a:prstGeom>
        </p:spPr>
      </p:pic>
      <p:pic>
        <p:nvPicPr>
          <p:cNvPr id="36" name="Picture 3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788308E4-E051-095E-2C52-5A91D4636265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020279" y="5763070"/>
            <a:ext cx="2137273" cy="858655"/>
          </a:xfrm>
          <a:prstGeom prst="rect">
            <a:avLst/>
          </a:prstGeom>
        </p:spPr>
      </p:pic>
      <p:pic>
        <p:nvPicPr>
          <p:cNvPr id="37" name="Picture 37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10B6A197-6168-5298-A31D-007CBF4F6D14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9571821" y="4788989"/>
            <a:ext cx="1623152" cy="741155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43FFBF2-1AF1-65EE-86F1-985FA94EAB2F}"/>
              </a:ext>
            </a:extLst>
          </p:cNvPr>
          <p:cNvSpPr/>
          <p:nvPr/>
        </p:nvSpPr>
        <p:spPr>
          <a:xfrm>
            <a:off x="2477474" y="869528"/>
            <a:ext cx="2315361" cy="1893091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400" b="1" dirty="0">
                <a:solidFill>
                  <a:schemeClr val="tx1"/>
                </a:solidFill>
                <a:cs typeface="Calibri"/>
              </a:rPr>
              <a:t>Target Audience</a:t>
            </a:r>
            <a:endParaRPr lang="en-GB" sz="1400" b="1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  <a:p>
            <a:pPr marL="128270" indent="-128270">
              <a:buFont typeface="Arial"/>
              <a:buChar char="•"/>
            </a:pP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Primary - t</a:t>
            </a:r>
            <a:r>
              <a:rPr lang="en-GB" sz="1100" b="1" dirty="0">
                <a:solidFill>
                  <a:schemeClr val="tx1"/>
                </a:solidFill>
                <a:ea typeface="+mn-lt"/>
                <a:cs typeface="+mn-lt"/>
              </a:rPr>
              <a:t>he core group of people that you try to reach and are most likely to purchase your products or services.</a:t>
            </a:r>
          </a:p>
          <a:p>
            <a:pPr marL="128270" indent="-128270">
              <a:buFont typeface="Arial"/>
              <a:buChar char="•"/>
            </a:pPr>
            <a:r>
              <a:rPr lang="en-GB" sz="1100" dirty="0">
                <a:solidFill>
                  <a:schemeClr val="tx1"/>
                </a:solidFill>
                <a:cs typeface="Calibri"/>
              </a:rPr>
              <a:t>Secondary</a:t>
            </a:r>
            <a:r>
              <a:rPr lang="en-GB" sz="1100" b="1" dirty="0">
                <a:solidFill>
                  <a:schemeClr val="tx1"/>
                </a:solidFill>
                <a:cs typeface="Calibri"/>
              </a:rPr>
              <a:t> - </a:t>
            </a: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 </a:t>
            </a:r>
            <a:r>
              <a:rPr lang="en-GB" sz="1100" b="1" dirty="0">
                <a:solidFill>
                  <a:schemeClr val="tx1"/>
                </a:solidFill>
                <a:ea typeface="+mn-lt"/>
                <a:cs typeface="+mn-lt"/>
              </a:rPr>
              <a:t>the group of people who are the second most likely to purchase your products and services</a:t>
            </a: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.</a:t>
            </a: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5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1FBE8CD-A99C-C382-F9AB-CDD26CA96637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953919" y="1318164"/>
            <a:ext cx="2743200" cy="1412373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BBDAC70-57F6-6F2D-901D-ED9530132AE1}"/>
              </a:ext>
            </a:extLst>
          </p:cNvPr>
          <p:cNvSpPr/>
          <p:nvPr/>
        </p:nvSpPr>
        <p:spPr>
          <a:xfrm>
            <a:off x="5137717" y="970517"/>
            <a:ext cx="2315361" cy="40722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Pen Portrait Example: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519913C-A25D-5844-5493-C5018672F939}"/>
              </a:ext>
            </a:extLst>
          </p:cNvPr>
          <p:cNvSpPr/>
          <p:nvPr/>
        </p:nvSpPr>
        <p:spPr>
          <a:xfrm>
            <a:off x="5048076" y="2760756"/>
            <a:ext cx="2333722" cy="314008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400" b="1" dirty="0">
                <a:solidFill>
                  <a:schemeClr val="tx1"/>
                </a:solidFill>
                <a:cs typeface="Calibri"/>
              </a:rPr>
              <a:t>Mind Map Example:</a:t>
            </a:r>
          </a:p>
        </p:txBody>
      </p:sp>
      <p:pic>
        <p:nvPicPr>
          <p:cNvPr id="14" name="Picture 14" descr="Map&#10;&#10;Description automatically generated">
            <a:extLst>
              <a:ext uri="{FF2B5EF4-FFF2-40B4-BE49-F238E27FC236}">
                <a16:creationId xmlns:a16="http://schemas.microsoft.com/office/drawing/2014/main" id="{6596DE0F-BF36-6CC8-0AC0-2F8E8AE45701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5073267" y="3096700"/>
            <a:ext cx="2293346" cy="1527585"/>
          </a:xfrm>
          <a:prstGeom prst="rect">
            <a:avLst/>
          </a:prstGeom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56E8211-B663-5A67-CCCB-D9CAE0DB05C8}"/>
              </a:ext>
            </a:extLst>
          </p:cNvPr>
          <p:cNvSpPr/>
          <p:nvPr/>
        </p:nvSpPr>
        <p:spPr>
          <a:xfrm>
            <a:off x="7634873" y="649193"/>
            <a:ext cx="3132446" cy="39877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050" b="1" dirty="0">
                <a:solidFill>
                  <a:schemeClr val="tx1"/>
                </a:solidFill>
              </a:rPr>
              <a:t>Modes of Address: </a:t>
            </a:r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Direct mode of address 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- The model looks directly at the audience, or the writing speaks to ‘you’.</a:t>
            </a:r>
            <a:endParaRPr lang="en-US" sz="1050">
              <a:solidFill>
                <a:schemeClr val="tx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Indirect mode of address 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- The model looks away, or the writing refers to ‘people’ or ‘the public’.</a:t>
            </a:r>
            <a:endParaRPr lang="en-US" sz="1050">
              <a:solidFill>
                <a:schemeClr val="tx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Formal mode of address 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- Using formal phrasing and terminology.</a:t>
            </a:r>
            <a:endParaRPr lang="en-US" sz="1050">
              <a:solidFill>
                <a:schemeClr val="tx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Informal mode of address 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- Using more conversational language and slang.</a:t>
            </a:r>
            <a:endParaRPr lang="en-US" sz="1050">
              <a:solidFill>
                <a:schemeClr val="tx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Friendly mode of address 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- The tone is optimistic and comforting.</a:t>
            </a:r>
            <a:endParaRPr lang="en-US" sz="1050">
              <a:solidFill>
                <a:schemeClr val="tx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Hostile mode of address 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- The text challenges or insults the reader.</a:t>
            </a:r>
            <a:endParaRPr lang="en-US" sz="1050">
              <a:solidFill>
                <a:schemeClr val="tx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Humorous mode of address 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- The writer/presenter is trying to make you laugh.  The tone could be sarcastic or ironic.</a:t>
            </a:r>
            <a:endParaRPr lang="en-US" sz="1050">
              <a:solidFill>
                <a:schemeClr val="tx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Serious mode of address 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- The writer/presenter wants you to take their point seriously.  The tone would be sincere</a:t>
            </a:r>
            <a:endParaRPr lang="en-US" sz="105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9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7618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19d31b2-67a8-4301-975c-fc972eef54c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C3835F370234B8B464B84801C4A30" ma:contentTypeVersion="6" ma:contentTypeDescription="Create a new document." ma:contentTypeScope="" ma:versionID="59f8a0fa89a9d3436cd3d8525a588a66">
  <xsd:schema xmlns:xsd="http://www.w3.org/2001/XMLSchema" xmlns:xs="http://www.w3.org/2001/XMLSchema" xmlns:p="http://schemas.microsoft.com/office/2006/metadata/properties" xmlns:ns3="119d31b2-67a8-4301-975c-fc972eef54c0" xmlns:ns4="13db86a8-7e23-4d8c-9002-9bc7bb3a3898" targetNamespace="http://schemas.microsoft.com/office/2006/metadata/properties" ma:root="true" ma:fieldsID="d4651ade922c180c53f68c330f8d2831" ns3:_="" ns4:_="">
    <xsd:import namespace="119d31b2-67a8-4301-975c-fc972eef54c0"/>
    <xsd:import namespace="13db86a8-7e23-4d8c-9002-9bc7bb3a38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9d31b2-67a8-4301-975c-fc972eef54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db86a8-7e23-4d8c-9002-9bc7bb3a389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0DC75-C102-453B-ACFA-8D02BF62F4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5DA2EE-E5BC-48A7-AEB5-C4DF4239911F}">
  <ds:schemaRefs>
    <ds:schemaRef ds:uri="http://purl.org/dc/terms/"/>
    <ds:schemaRef ds:uri="http://schemas.microsoft.com/office/2006/metadata/properties"/>
    <ds:schemaRef ds:uri="http://www.w3.org/XML/1998/namespace"/>
    <ds:schemaRef ds:uri="13db86a8-7e23-4d8c-9002-9bc7bb3a3898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119d31b2-67a8-4301-975c-fc972eef54c0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FC5FA97-0A9A-45AB-85EF-698C0D776F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9d31b2-67a8-4301-975c-fc972eef54c0"/>
    <ds:schemaRef ds:uri="13db86a8-7e23-4d8c-9002-9bc7bb3a38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896</Words>
  <Application>Microsoft Office PowerPoint</Application>
  <PresentationFormat>Widescreen</PresentationFormat>
  <Paragraphs>72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Hewitt (BRI)</dc:creator>
  <cp:lastModifiedBy>J Hewitt (BRI)</cp:lastModifiedBy>
  <cp:revision>320</cp:revision>
  <dcterms:created xsi:type="dcterms:W3CDTF">2023-02-02T13:36:25Z</dcterms:created>
  <dcterms:modified xsi:type="dcterms:W3CDTF">2025-03-14T12:43:53Z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0x010100A31C3835F370234B8B464B84801C4A30</vt:lpwstr>
  </property>
</Properties>
</file>