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4"/>
  </p:sldMasterIdLst>
  <p:notesMasterIdLst>
    <p:notesMasterId r:id="rId28"/>
  </p:notesMasterIdLst>
  <p:sldIdLst>
    <p:sldId id="256" r:id="rId5"/>
    <p:sldId id="303" r:id="rId6"/>
    <p:sldId id="262" r:id="rId7"/>
    <p:sldId id="264" r:id="rId8"/>
    <p:sldId id="339" r:id="rId9"/>
    <p:sldId id="340" r:id="rId10"/>
    <p:sldId id="318" r:id="rId11"/>
    <p:sldId id="304" r:id="rId12"/>
    <p:sldId id="305" r:id="rId13"/>
    <p:sldId id="306" r:id="rId14"/>
    <p:sldId id="307" r:id="rId15"/>
    <p:sldId id="308" r:id="rId16"/>
    <p:sldId id="309" r:id="rId17"/>
    <p:sldId id="310" r:id="rId18"/>
    <p:sldId id="311" r:id="rId19"/>
    <p:sldId id="312" r:id="rId20"/>
    <p:sldId id="313" r:id="rId21"/>
    <p:sldId id="314" r:id="rId22"/>
    <p:sldId id="315" r:id="rId23"/>
    <p:sldId id="316" r:id="rId24"/>
    <p:sldId id="319" r:id="rId25"/>
    <p:sldId id="320" r:id="rId26"/>
    <p:sldId id="341" r:id="rId27"/>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381" autoAdjust="0"/>
    <p:restoredTop sz="94660"/>
  </p:normalViewPr>
  <p:slideViewPr>
    <p:cSldViewPr snapToGrid="0">
      <p:cViewPr varScale="1">
        <p:scale>
          <a:sx n="86" d="100"/>
          <a:sy n="86" d="100"/>
        </p:scale>
        <p:origin x="725"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creativebloq.com/netmag/create-balanced-page-layouts-7-pro-tips-121310009"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vanseodesign.com/web-design/3-design-layouts/"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0"/>
        <p:cNvGrpSpPr/>
        <p:nvPr/>
      </p:nvGrpSpPr>
      <p:grpSpPr>
        <a:xfrm>
          <a:off x="0" y="0"/>
          <a:ext cx="0" cy="0"/>
          <a:chOff x="0" y="0"/>
          <a:chExt cx="0" cy="0"/>
        </a:xfrm>
      </p:grpSpPr>
      <p:sp>
        <p:nvSpPr>
          <p:cNvPr id="741" name="Google Shape;741;p5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42" name="Google Shape;742;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1"/>
        <p:cNvGrpSpPr/>
        <p:nvPr/>
      </p:nvGrpSpPr>
      <p:grpSpPr>
        <a:xfrm>
          <a:off x="0" y="0"/>
          <a:ext cx="0" cy="0"/>
          <a:chOff x="0" y="0"/>
          <a:chExt cx="0" cy="0"/>
        </a:xfrm>
      </p:grpSpPr>
      <p:sp>
        <p:nvSpPr>
          <p:cNvPr id="752" name="Google Shape;752;p5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53" name="Google Shape;753;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7"/>
        <p:cNvGrpSpPr/>
        <p:nvPr/>
      </p:nvGrpSpPr>
      <p:grpSpPr>
        <a:xfrm>
          <a:off x="0" y="0"/>
          <a:ext cx="0" cy="0"/>
          <a:chOff x="0" y="0"/>
          <a:chExt cx="0" cy="0"/>
        </a:xfrm>
      </p:grpSpPr>
      <p:sp>
        <p:nvSpPr>
          <p:cNvPr id="768" name="Google Shape;768;p5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69" name="Google Shape;769;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8"/>
        <p:cNvGrpSpPr/>
        <p:nvPr/>
      </p:nvGrpSpPr>
      <p:grpSpPr>
        <a:xfrm>
          <a:off x="0" y="0"/>
          <a:ext cx="0" cy="0"/>
          <a:chOff x="0" y="0"/>
          <a:chExt cx="0" cy="0"/>
        </a:xfrm>
      </p:grpSpPr>
      <p:sp>
        <p:nvSpPr>
          <p:cNvPr id="779" name="Google Shape;779;p5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80" name="Google Shape;780;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1"/>
        <p:cNvGrpSpPr/>
        <p:nvPr/>
      </p:nvGrpSpPr>
      <p:grpSpPr>
        <a:xfrm>
          <a:off x="0" y="0"/>
          <a:ext cx="0" cy="0"/>
          <a:chOff x="0" y="0"/>
          <a:chExt cx="0" cy="0"/>
        </a:xfrm>
      </p:grpSpPr>
      <p:sp>
        <p:nvSpPr>
          <p:cNvPr id="792" name="Google Shape;792;p5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93" name="Google Shape;793;p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9"/>
        <p:cNvGrpSpPr/>
        <p:nvPr/>
      </p:nvGrpSpPr>
      <p:grpSpPr>
        <a:xfrm>
          <a:off x="0" y="0"/>
          <a:ext cx="0" cy="0"/>
          <a:chOff x="0" y="0"/>
          <a:chExt cx="0" cy="0"/>
        </a:xfrm>
      </p:grpSpPr>
      <p:sp>
        <p:nvSpPr>
          <p:cNvPr id="800" name="Google Shape;800;p5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01" name="Google Shape;801;p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8"/>
        <p:cNvGrpSpPr/>
        <p:nvPr/>
      </p:nvGrpSpPr>
      <p:grpSpPr>
        <a:xfrm>
          <a:off x="0" y="0"/>
          <a:ext cx="0" cy="0"/>
          <a:chOff x="0" y="0"/>
          <a:chExt cx="0" cy="0"/>
        </a:xfrm>
      </p:grpSpPr>
      <p:sp>
        <p:nvSpPr>
          <p:cNvPr id="809" name="Google Shape;809;p5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10" name="Google Shape;810;p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6"/>
        <p:cNvGrpSpPr/>
        <p:nvPr/>
      </p:nvGrpSpPr>
      <p:grpSpPr>
        <a:xfrm>
          <a:off x="0" y="0"/>
          <a:ext cx="0" cy="0"/>
          <a:chOff x="0" y="0"/>
          <a:chExt cx="0" cy="0"/>
        </a:xfrm>
      </p:grpSpPr>
      <p:sp>
        <p:nvSpPr>
          <p:cNvPr id="817" name="Google Shape;817;p6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18" name="Google Shape;818;p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4"/>
        <p:cNvGrpSpPr/>
        <p:nvPr/>
      </p:nvGrpSpPr>
      <p:grpSpPr>
        <a:xfrm>
          <a:off x="0" y="0"/>
          <a:ext cx="0" cy="0"/>
          <a:chOff x="0" y="0"/>
          <a:chExt cx="0" cy="0"/>
        </a:xfrm>
      </p:grpSpPr>
      <p:sp>
        <p:nvSpPr>
          <p:cNvPr id="825" name="Google Shape;825;p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6" name="Google Shape;826;p6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u="sng">
                <a:solidFill>
                  <a:schemeClr val="hlink"/>
                </a:solidFill>
                <a:hlinkClick r:id="rId3"/>
              </a:rPr>
              <a:t>https://www.creativebloq.com/netmag/create-balanced-page-layouts-7-pro-tips-121310009</a:t>
            </a:r>
            <a:endParaRPr/>
          </a:p>
        </p:txBody>
      </p:sp>
      <p:sp>
        <p:nvSpPr>
          <p:cNvPr id="827" name="Google Shape;827;p6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20</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2"/>
        <p:cNvGrpSpPr/>
        <p:nvPr/>
      </p:nvGrpSpPr>
      <p:grpSpPr>
        <a:xfrm>
          <a:off x="0" y="0"/>
          <a:ext cx="0" cy="0"/>
          <a:chOff x="0" y="0"/>
          <a:chExt cx="0" cy="0"/>
        </a:xfrm>
      </p:grpSpPr>
      <p:sp>
        <p:nvSpPr>
          <p:cNvPr id="863" name="Google Shape;863;p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4" name="Google Shape;864;p6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https://design.tutsplus.com/articles/10-tips-for-designing-high-impact-magazines--cms-25956</a:t>
            </a:r>
            <a:endParaRPr/>
          </a:p>
        </p:txBody>
      </p:sp>
      <p:sp>
        <p:nvSpPr>
          <p:cNvPr id="865" name="Google Shape;865;p6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3"/>
        <p:cNvGrpSpPr/>
        <p:nvPr/>
      </p:nvGrpSpPr>
      <p:grpSpPr>
        <a:xfrm>
          <a:off x="0" y="0"/>
          <a:ext cx="0" cy="0"/>
          <a:chOff x="0" y="0"/>
          <a:chExt cx="0" cy="0"/>
        </a:xfrm>
      </p:grpSpPr>
      <p:sp>
        <p:nvSpPr>
          <p:cNvPr id="684" name="Google Shape;684;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5" name="Google Shape;685;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https://www.justinmind.com/blog/9-mood-board-examples-thatll-inspire-you-to-create-your-own/</a:t>
            </a:r>
            <a:endParaRPr/>
          </a:p>
        </p:txBody>
      </p:sp>
      <p:sp>
        <p:nvSpPr>
          <p:cNvPr id="686" name="Google Shape;686;p4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2"/>
        <p:cNvGrpSpPr/>
        <p:nvPr/>
      </p:nvGrpSpPr>
      <p:grpSpPr>
        <a:xfrm>
          <a:off x="0" y="0"/>
          <a:ext cx="0" cy="0"/>
          <a:chOff x="0" y="0"/>
          <a:chExt cx="0" cy="0"/>
        </a:xfrm>
      </p:grpSpPr>
      <p:sp>
        <p:nvSpPr>
          <p:cNvPr id="873" name="Google Shape;873;p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4" name="Google Shape;874;p6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https://www.canva.com/learn/multi-page-layout/</a:t>
            </a:r>
            <a:endParaRPr/>
          </a:p>
          <a:p>
            <a:pPr marL="0" lvl="0" indent="0" algn="l" rtl="0">
              <a:spcBef>
                <a:spcPts val="0"/>
              </a:spcBef>
              <a:spcAft>
                <a:spcPts val="0"/>
              </a:spcAft>
              <a:buNone/>
            </a:pPr>
            <a:r>
              <a:rPr lang="en-GB" u="sng">
                <a:solidFill>
                  <a:schemeClr val="hlink"/>
                </a:solidFill>
                <a:hlinkClick r:id="rId3"/>
              </a:rPr>
              <a:t>https://vanseodesign.com/web-design/3-design-layouts/</a:t>
            </a:r>
            <a:endParaRPr/>
          </a:p>
        </p:txBody>
      </p:sp>
      <p:sp>
        <p:nvSpPr>
          <p:cNvPr id="875" name="Google Shape;875;p6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6" name="Google Shape;166;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0" name="Google Shape;200;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4"/>
        <p:cNvGrpSpPr/>
        <p:nvPr/>
      </p:nvGrpSpPr>
      <p:grpSpPr>
        <a:xfrm>
          <a:off x="0" y="0"/>
          <a:ext cx="0" cy="0"/>
          <a:chOff x="0" y="0"/>
          <a:chExt cx="0" cy="0"/>
        </a:xfrm>
      </p:grpSpPr>
      <p:sp>
        <p:nvSpPr>
          <p:cNvPr id="855" name="Google Shape;855;p6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6" name="Google Shape;856;p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4"/>
        <p:cNvGrpSpPr/>
        <p:nvPr/>
      </p:nvGrpSpPr>
      <p:grpSpPr>
        <a:xfrm>
          <a:off x="0" y="0"/>
          <a:ext cx="0" cy="0"/>
          <a:chOff x="0" y="0"/>
          <a:chExt cx="0" cy="0"/>
        </a:xfrm>
      </p:grpSpPr>
      <p:sp>
        <p:nvSpPr>
          <p:cNvPr id="695" name="Google Shape;695;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6" name="Google Shape;696;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https://www.justinmind.com/blog/9-mood-board-examples-thatll-inspire-you-to-create-your-own/</a:t>
            </a:r>
            <a:endParaRPr/>
          </a:p>
        </p:txBody>
      </p:sp>
      <p:sp>
        <p:nvSpPr>
          <p:cNvPr id="697" name="Google Shape;697;p4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8</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4"/>
        <p:cNvGrpSpPr/>
        <p:nvPr/>
      </p:nvGrpSpPr>
      <p:grpSpPr>
        <a:xfrm>
          <a:off x="0" y="0"/>
          <a:ext cx="0" cy="0"/>
          <a:chOff x="0" y="0"/>
          <a:chExt cx="0" cy="0"/>
        </a:xfrm>
      </p:grpSpPr>
      <p:sp>
        <p:nvSpPr>
          <p:cNvPr id="705" name="Google Shape;705;p5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06" name="Google Shape;706;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6"/>
        <p:cNvGrpSpPr/>
        <p:nvPr/>
      </p:nvGrpSpPr>
      <p:grpSpPr>
        <a:xfrm>
          <a:off x="0" y="0"/>
          <a:ext cx="0" cy="0"/>
          <a:chOff x="0" y="0"/>
          <a:chExt cx="0" cy="0"/>
        </a:xfrm>
      </p:grpSpPr>
      <p:sp>
        <p:nvSpPr>
          <p:cNvPr id="717" name="Google Shape;717;p5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8" name="Google Shape;718;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0"/>
        <p:cNvGrpSpPr/>
        <p:nvPr/>
      </p:nvGrpSpPr>
      <p:grpSpPr>
        <a:xfrm>
          <a:off x="0" y="0"/>
          <a:ext cx="0" cy="0"/>
          <a:chOff x="0" y="0"/>
          <a:chExt cx="0" cy="0"/>
        </a:xfrm>
      </p:grpSpPr>
      <p:sp>
        <p:nvSpPr>
          <p:cNvPr id="731" name="Google Shape;731;p5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32" name="Google Shape;732;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345830" y="308855"/>
            <a:ext cx="11527301" cy="521139"/>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345830" y="990818"/>
            <a:ext cx="11400694" cy="5503644"/>
          </a:xfrm>
          <a:prstGeom prst="rect">
            <a:avLst/>
          </a:prstGeom>
          <a:noFill/>
          <a:ln>
            <a:noFill/>
          </a:ln>
        </p:spPr>
        <p:txBody>
          <a:bodyPr spcFirstLastPara="1" wrap="square" lIns="91425" tIns="45700" rIns="91425" bIns="45700" anchor="t" anchorCtr="0">
            <a:noAutofit/>
          </a:bodyPr>
          <a:lstStyle>
            <a:lvl1pPr marL="457200" lvl="0" indent="-355600" algn="l">
              <a:lnSpc>
                <a:spcPct val="90000"/>
              </a:lnSpc>
              <a:spcBef>
                <a:spcPts val="1000"/>
              </a:spcBef>
              <a:spcAft>
                <a:spcPts val="0"/>
              </a:spcAft>
              <a:buClr>
                <a:schemeClr val="dk1"/>
              </a:buClr>
              <a:buSzPts val="2000"/>
              <a:buChar char="•"/>
              <a:defRPr sz="2000"/>
            </a:lvl1pPr>
            <a:lvl2pPr marL="914400" lvl="1" indent="-342900" algn="l">
              <a:lnSpc>
                <a:spcPct val="90000"/>
              </a:lnSpc>
              <a:spcBef>
                <a:spcPts val="500"/>
              </a:spcBef>
              <a:spcAft>
                <a:spcPts val="0"/>
              </a:spcAft>
              <a:buClr>
                <a:schemeClr val="dk1"/>
              </a:buClr>
              <a:buSzPts val="1800"/>
              <a:buChar char="•"/>
              <a:defRPr sz="1800"/>
            </a:lvl2pPr>
            <a:lvl3pPr marL="1371600" lvl="2" indent="-330200" algn="l">
              <a:lnSpc>
                <a:spcPct val="90000"/>
              </a:lnSpc>
              <a:spcBef>
                <a:spcPts val="500"/>
              </a:spcBef>
              <a:spcAft>
                <a:spcPts val="0"/>
              </a:spcAft>
              <a:buClr>
                <a:schemeClr val="dk1"/>
              </a:buClr>
              <a:buSzPts val="1600"/>
              <a:buChar char="•"/>
              <a:defRPr sz="1600"/>
            </a:lvl3pPr>
            <a:lvl4pPr marL="1828800" lvl="3" indent="-317500" algn="l">
              <a:lnSpc>
                <a:spcPct val="90000"/>
              </a:lnSpc>
              <a:spcBef>
                <a:spcPts val="500"/>
              </a:spcBef>
              <a:spcAft>
                <a:spcPts val="0"/>
              </a:spcAft>
              <a:buClr>
                <a:schemeClr val="dk1"/>
              </a:buClr>
              <a:buSzPts val="1400"/>
              <a:buChar char="•"/>
              <a:defRPr sz="1400"/>
            </a:lvl4pPr>
            <a:lvl5pPr marL="2286000" lvl="4" indent="-317500" algn="l">
              <a:lnSpc>
                <a:spcPct val="90000"/>
              </a:lnSpc>
              <a:spcBef>
                <a:spcPts val="500"/>
              </a:spcBef>
              <a:spcAft>
                <a:spcPts val="0"/>
              </a:spcAft>
              <a:buClr>
                <a:schemeClr val="dk1"/>
              </a:buClr>
              <a:buSzPts val="1400"/>
              <a:buChar char="•"/>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8881056" y="606028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600" b="0" i="0" u="none" strike="noStrike" cap="none">
                <a:solidFill>
                  <a:srgbClr val="888888"/>
                </a:solidFill>
                <a:latin typeface="Calibri"/>
                <a:ea typeface="Calibri"/>
                <a:cs typeface="Calibri"/>
                <a:sym typeface="Calibri"/>
              </a:defRPr>
            </a:lvl1pPr>
            <a:lvl2pPr marL="0" lvl="1" indent="0" algn="r">
              <a:spcBef>
                <a:spcPts val="0"/>
              </a:spcBef>
              <a:buNone/>
              <a:defRPr sz="1600" b="0" i="0" u="none" strike="noStrike" cap="none">
                <a:solidFill>
                  <a:srgbClr val="888888"/>
                </a:solidFill>
                <a:latin typeface="Calibri"/>
                <a:ea typeface="Calibri"/>
                <a:cs typeface="Calibri"/>
                <a:sym typeface="Calibri"/>
              </a:defRPr>
            </a:lvl2pPr>
            <a:lvl3pPr marL="0" lvl="2" indent="0" algn="r">
              <a:spcBef>
                <a:spcPts val="0"/>
              </a:spcBef>
              <a:buNone/>
              <a:defRPr sz="1600" b="0" i="0" u="none" strike="noStrike" cap="none">
                <a:solidFill>
                  <a:srgbClr val="888888"/>
                </a:solidFill>
                <a:latin typeface="Calibri"/>
                <a:ea typeface="Calibri"/>
                <a:cs typeface="Calibri"/>
                <a:sym typeface="Calibri"/>
              </a:defRPr>
            </a:lvl3pPr>
            <a:lvl4pPr marL="0" lvl="3" indent="0" algn="r">
              <a:spcBef>
                <a:spcPts val="0"/>
              </a:spcBef>
              <a:buNone/>
              <a:defRPr sz="1600" b="0" i="0" u="none" strike="noStrike" cap="none">
                <a:solidFill>
                  <a:srgbClr val="888888"/>
                </a:solidFill>
                <a:latin typeface="Calibri"/>
                <a:ea typeface="Calibri"/>
                <a:cs typeface="Calibri"/>
                <a:sym typeface="Calibri"/>
              </a:defRPr>
            </a:lvl4pPr>
            <a:lvl5pPr marL="0" lvl="4" indent="0" algn="r">
              <a:spcBef>
                <a:spcPts val="0"/>
              </a:spcBef>
              <a:buNone/>
              <a:defRPr sz="1600" b="0" i="0" u="none" strike="noStrike" cap="none">
                <a:solidFill>
                  <a:srgbClr val="888888"/>
                </a:solidFill>
                <a:latin typeface="Calibri"/>
                <a:ea typeface="Calibri"/>
                <a:cs typeface="Calibri"/>
                <a:sym typeface="Calibri"/>
              </a:defRPr>
            </a:lvl5pPr>
            <a:lvl6pPr marL="0" lvl="5" indent="0" algn="r">
              <a:spcBef>
                <a:spcPts val="0"/>
              </a:spcBef>
              <a:buNone/>
              <a:defRPr sz="1600" b="0" i="0" u="none" strike="noStrike" cap="none">
                <a:solidFill>
                  <a:srgbClr val="888888"/>
                </a:solidFill>
                <a:latin typeface="Calibri"/>
                <a:ea typeface="Calibri"/>
                <a:cs typeface="Calibri"/>
                <a:sym typeface="Calibri"/>
              </a:defRPr>
            </a:lvl6pPr>
            <a:lvl7pPr marL="0" lvl="6" indent="0" algn="r">
              <a:spcBef>
                <a:spcPts val="0"/>
              </a:spcBef>
              <a:buNone/>
              <a:defRPr sz="1600" b="0" i="0" u="none" strike="noStrike" cap="none">
                <a:solidFill>
                  <a:srgbClr val="888888"/>
                </a:solidFill>
                <a:latin typeface="Calibri"/>
                <a:ea typeface="Calibri"/>
                <a:cs typeface="Calibri"/>
                <a:sym typeface="Calibri"/>
              </a:defRPr>
            </a:lvl7pPr>
            <a:lvl8pPr marL="0" lvl="7" indent="0" algn="r">
              <a:spcBef>
                <a:spcPts val="0"/>
              </a:spcBef>
              <a:buNone/>
              <a:defRPr sz="1600" b="0" i="0" u="none" strike="noStrike" cap="none">
                <a:solidFill>
                  <a:srgbClr val="888888"/>
                </a:solidFill>
                <a:latin typeface="Calibri"/>
                <a:ea typeface="Calibri"/>
                <a:cs typeface="Calibri"/>
                <a:sym typeface="Calibri"/>
              </a:defRPr>
            </a:lvl8pPr>
            <a:lvl9pPr marL="0" lvl="8" indent="0" algn="r">
              <a:spcBef>
                <a:spcPts val="0"/>
              </a:spcBef>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5.jpg"/><Relationship Id="rId7" Type="http://schemas.openxmlformats.org/officeDocument/2006/relationships/hyperlink" Target="https://www.google.com/url?sa=i&amp;rct=j&amp;q=&amp;esrc=s&amp;source=images&amp;cd=&amp;cad=rja&amp;uact=8&amp;ved=&amp;url=https%3A%2F%2Fwww.lightroompresets.com%2Fblogs%2Fpretty-presets-blog%2F6264342-the-rule-of-thirds&amp;psig=AOvVaw2oYVZRhnPyZLCPfBhzlB94&amp;ust=1573997658094781"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png"/><Relationship Id="rId9" Type="http://schemas.openxmlformats.org/officeDocument/2006/relationships/image" Target="../media/image20.jpg"/></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1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46.jpg"/><Relationship Id="rId3" Type="http://schemas.openxmlformats.org/officeDocument/2006/relationships/image" Target="../media/image41.png"/><Relationship Id="rId7" Type="http://schemas.openxmlformats.org/officeDocument/2006/relationships/image" Target="../media/image45.jp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10" Type="http://schemas.openxmlformats.org/officeDocument/2006/relationships/image" Target="../media/image48.jpg"/><Relationship Id="rId4" Type="http://schemas.openxmlformats.org/officeDocument/2006/relationships/image" Target="../media/image42.png"/><Relationship Id="rId9" Type="http://schemas.openxmlformats.org/officeDocument/2006/relationships/image" Target="../media/image47.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www.smartdraw.com/collaboration/infographic-visuals-communicate-better-words.ht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6000"/>
              <a:buFont typeface="Calibri"/>
              <a:buNone/>
            </a:pPr>
            <a:r>
              <a:rPr lang="en-GB"/>
              <a:t>BTEC Creative Media Production</a:t>
            </a:r>
            <a:endParaRPr/>
          </a:p>
        </p:txBody>
      </p:sp>
      <p:sp>
        <p:nvSpPr>
          <p:cNvPr id="89" name="Google Shape;89;p1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2400"/>
              <a:buNone/>
            </a:pPr>
            <a:r>
              <a:rPr lang="en-GB"/>
              <a:t>Knowledge Organisers</a:t>
            </a:r>
            <a:endParaRPr/>
          </a:p>
          <a:p>
            <a:pPr marL="0" lvl="0" indent="0" algn="ctr" rtl="0">
              <a:lnSpc>
                <a:spcPct val="90000"/>
              </a:lnSpc>
              <a:spcBef>
                <a:spcPts val="1000"/>
              </a:spcBef>
              <a:spcAft>
                <a:spcPts val="0"/>
              </a:spcAft>
              <a:buClr>
                <a:schemeClr val="dk1"/>
              </a:buClr>
              <a:buSzPts val="2400"/>
              <a:buNone/>
            </a:pPr>
            <a:endParaRPr/>
          </a:p>
        </p:txBody>
      </p:sp>
      <p:sp>
        <p:nvSpPr>
          <p:cNvPr id="90" name="Google Shape;90;p13"/>
          <p:cNvSpPr/>
          <p:nvPr/>
        </p:nvSpPr>
        <p:spPr>
          <a:xfrm>
            <a:off x="154745" y="140677"/>
            <a:ext cx="11868442" cy="6580798"/>
          </a:xfrm>
          <a:prstGeom prst="rect">
            <a:avLst/>
          </a:prstGeom>
          <a:noFill/>
          <a:ln w="3175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 name="Google Shape;679;p59"/>
          <p:cNvSpPr txBox="1">
            <a:spLocks/>
          </p:cNvSpPr>
          <p:nvPr/>
        </p:nvSpPr>
        <p:spPr>
          <a:xfrm>
            <a:off x="2510043" y="3323385"/>
            <a:ext cx="10515600" cy="2852737"/>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l"/>
            <a:r>
              <a:rPr lang="en-GB"/>
              <a:t>Component 2a and 2b</a:t>
            </a:r>
            <a:endParaRPr lang="en-GB"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19"/>
        <p:cNvGrpSpPr/>
        <p:nvPr/>
      </p:nvGrpSpPr>
      <p:grpSpPr>
        <a:xfrm>
          <a:off x="0" y="0"/>
          <a:ext cx="0" cy="0"/>
          <a:chOff x="0" y="0"/>
          <a:chExt cx="0" cy="0"/>
        </a:xfrm>
      </p:grpSpPr>
      <p:sp>
        <p:nvSpPr>
          <p:cNvPr id="720" name="Google Shape;720;p63"/>
          <p:cNvSpPr txBox="1">
            <a:spLocks noGrp="1"/>
          </p:cNvSpPr>
          <p:nvPr>
            <p:ph type="title"/>
          </p:nvPr>
        </p:nvSpPr>
        <p:spPr>
          <a:xfrm>
            <a:off x="345830" y="217704"/>
            <a:ext cx="11527301" cy="521139"/>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2880"/>
              <a:buFont typeface="Calibri"/>
              <a:buNone/>
            </a:pPr>
            <a:r>
              <a:rPr lang="en-GB" sz="2880"/>
              <a:t>Sketch</a:t>
            </a:r>
            <a:endParaRPr sz="2880"/>
          </a:p>
        </p:txBody>
      </p:sp>
      <p:pic>
        <p:nvPicPr>
          <p:cNvPr id="721" name="Google Shape;721;p63"/>
          <p:cNvPicPr preferRelativeResize="0">
            <a:picLocks noGrp="1"/>
          </p:cNvPicPr>
          <p:nvPr>
            <p:ph type="body" idx="1"/>
          </p:nvPr>
        </p:nvPicPr>
        <p:blipFill rotWithShape="1">
          <a:blip r:embed="rId3">
            <a:alphaModFix/>
          </a:blip>
          <a:srcRect/>
          <a:stretch/>
        </p:blipFill>
        <p:spPr>
          <a:xfrm>
            <a:off x="572511" y="1637401"/>
            <a:ext cx="3506520" cy="4636481"/>
          </a:xfrm>
          <a:prstGeom prst="rect">
            <a:avLst/>
          </a:prstGeom>
          <a:noFill/>
          <a:ln>
            <a:noFill/>
          </a:ln>
        </p:spPr>
      </p:pic>
      <p:sp>
        <p:nvSpPr>
          <p:cNvPr id="722" name="Google Shape;722;p63"/>
          <p:cNvSpPr/>
          <p:nvPr/>
        </p:nvSpPr>
        <p:spPr>
          <a:xfrm>
            <a:off x="154745" y="140677"/>
            <a:ext cx="11868442" cy="6580798"/>
          </a:xfrm>
          <a:prstGeom prst="rect">
            <a:avLst/>
          </a:prstGeom>
          <a:noFill/>
          <a:ln w="317500" cap="flat" cmpd="sng">
            <a:solidFill>
              <a:srgbClr val="FFFF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pic>
        <p:nvPicPr>
          <p:cNvPr id="723" name="Google Shape;723;p63"/>
          <p:cNvPicPr preferRelativeResize="0"/>
          <p:nvPr/>
        </p:nvPicPr>
        <p:blipFill rotWithShape="1">
          <a:blip r:embed="rId4">
            <a:alphaModFix/>
          </a:blip>
          <a:srcRect/>
          <a:stretch/>
        </p:blipFill>
        <p:spPr>
          <a:xfrm>
            <a:off x="4495613" y="1625019"/>
            <a:ext cx="3271691" cy="4648863"/>
          </a:xfrm>
          <a:prstGeom prst="rect">
            <a:avLst/>
          </a:prstGeom>
          <a:noFill/>
          <a:ln>
            <a:noFill/>
          </a:ln>
        </p:spPr>
      </p:pic>
      <p:pic>
        <p:nvPicPr>
          <p:cNvPr id="724" name="Google Shape;724;p63" descr="Image result for comic book sketch front cover"/>
          <p:cNvPicPr preferRelativeResize="0"/>
          <p:nvPr/>
        </p:nvPicPr>
        <p:blipFill rotWithShape="1">
          <a:blip r:embed="rId5">
            <a:alphaModFix/>
          </a:blip>
          <a:srcRect/>
          <a:stretch/>
        </p:blipFill>
        <p:spPr>
          <a:xfrm>
            <a:off x="8145384" y="1714568"/>
            <a:ext cx="3547314" cy="4674699"/>
          </a:xfrm>
          <a:prstGeom prst="rect">
            <a:avLst/>
          </a:prstGeom>
          <a:noFill/>
          <a:ln>
            <a:noFill/>
          </a:ln>
        </p:spPr>
      </p:pic>
      <p:sp>
        <p:nvSpPr>
          <p:cNvPr id="725" name="Google Shape;725;p63"/>
          <p:cNvSpPr txBox="1"/>
          <p:nvPr/>
        </p:nvSpPr>
        <p:spPr>
          <a:xfrm>
            <a:off x="1185706" y="6198200"/>
            <a:ext cx="2893325" cy="38213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dirty="0">
                <a:solidFill>
                  <a:schemeClr val="dk1"/>
                </a:solidFill>
                <a:latin typeface="Calibri"/>
                <a:ea typeface="Calibri"/>
                <a:cs typeface="Calibri"/>
                <a:sym typeface="Calibri"/>
              </a:rPr>
              <a:t>Book cover sketch</a:t>
            </a:r>
            <a:endParaRPr sz="1800" dirty="0">
              <a:solidFill>
                <a:schemeClr val="dk1"/>
              </a:solidFill>
              <a:latin typeface="Calibri"/>
              <a:ea typeface="Calibri"/>
              <a:cs typeface="Calibri"/>
              <a:sym typeface="Calibri"/>
            </a:endParaRPr>
          </a:p>
        </p:txBody>
      </p:sp>
      <p:sp>
        <p:nvSpPr>
          <p:cNvPr id="726" name="Google Shape;726;p63"/>
          <p:cNvSpPr txBox="1"/>
          <p:nvPr/>
        </p:nvSpPr>
        <p:spPr>
          <a:xfrm>
            <a:off x="4814690" y="6198199"/>
            <a:ext cx="2893325" cy="38213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a:solidFill>
                  <a:schemeClr val="dk1"/>
                </a:solidFill>
                <a:latin typeface="Calibri"/>
                <a:ea typeface="Calibri"/>
                <a:cs typeface="Calibri"/>
                <a:sym typeface="Calibri"/>
              </a:rPr>
              <a:t>Magazine cover sketch</a:t>
            </a:r>
            <a:endParaRPr sz="1800">
              <a:solidFill>
                <a:schemeClr val="dk1"/>
              </a:solidFill>
              <a:latin typeface="Calibri"/>
              <a:ea typeface="Calibri"/>
              <a:cs typeface="Calibri"/>
              <a:sym typeface="Calibri"/>
            </a:endParaRPr>
          </a:p>
        </p:txBody>
      </p:sp>
      <p:sp>
        <p:nvSpPr>
          <p:cNvPr id="727" name="Google Shape;727;p63"/>
          <p:cNvSpPr txBox="1"/>
          <p:nvPr/>
        </p:nvSpPr>
        <p:spPr>
          <a:xfrm>
            <a:off x="8183886" y="6191303"/>
            <a:ext cx="2893325" cy="38213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dirty="0">
                <a:solidFill>
                  <a:schemeClr val="dk1"/>
                </a:solidFill>
                <a:latin typeface="Calibri"/>
                <a:ea typeface="Calibri"/>
                <a:cs typeface="Calibri"/>
                <a:sym typeface="Calibri"/>
              </a:rPr>
              <a:t>Comic book cover sketch</a:t>
            </a:r>
            <a:endParaRPr sz="1800" dirty="0">
              <a:solidFill>
                <a:schemeClr val="dk1"/>
              </a:solidFill>
              <a:latin typeface="Calibri"/>
              <a:ea typeface="Calibri"/>
              <a:cs typeface="Calibri"/>
              <a:sym typeface="Calibri"/>
            </a:endParaRPr>
          </a:p>
        </p:txBody>
      </p:sp>
      <p:sp>
        <p:nvSpPr>
          <p:cNvPr id="728" name="Google Shape;728;p63"/>
          <p:cNvSpPr txBox="1"/>
          <p:nvPr/>
        </p:nvSpPr>
        <p:spPr>
          <a:xfrm>
            <a:off x="572511" y="543477"/>
            <a:ext cx="11117897" cy="646331"/>
          </a:xfrm>
          <a:prstGeom prst="rect">
            <a:avLst/>
          </a:prstGeom>
          <a:noFill/>
          <a:ln>
            <a:noFill/>
          </a:ln>
        </p:spPr>
        <p:txBody>
          <a:bodyPr spcFirstLastPara="1" wrap="square" lIns="91425" tIns="45700" rIns="91425" bIns="45700" anchor="t" anchorCtr="0">
            <a:noAutofit/>
          </a:bodyPr>
          <a:lstStyle/>
          <a:p>
            <a:r>
              <a:rPr lang="en-GB" sz="1800" dirty="0">
                <a:solidFill>
                  <a:srgbClr val="0070C0"/>
                </a:solidFill>
                <a:latin typeface="Calibri"/>
                <a:ea typeface="Calibri"/>
                <a:cs typeface="Calibri"/>
                <a:sym typeface="Calibri"/>
              </a:rPr>
              <a:t>A sketch is a large detailed drawing of the final idea. It is often accompanied with annotated notes regarding key design ideas such as colour and font choice, and how these meet the brief or engage the audience. </a:t>
            </a:r>
            <a:r>
              <a:rPr lang="en-GB" sz="1800" dirty="0"/>
              <a:t>You will be asked to do them in component 2 and 3. Memorise the WAGOLL’s below:</a:t>
            </a:r>
          </a:p>
          <a:p>
            <a:pPr marL="0" marR="0" lvl="0" indent="0" algn="l" rtl="0">
              <a:spcBef>
                <a:spcPts val="0"/>
              </a:spcBef>
              <a:spcAft>
                <a:spcPts val="0"/>
              </a:spcAft>
              <a:buNone/>
            </a:pPr>
            <a:endParaRPr sz="1800" dirty="0">
              <a:solidFill>
                <a:srgbClr val="0070C0"/>
              </a:solidFill>
              <a:latin typeface="Calibri"/>
              <a:ea typeface="Calibri"/>
              <a:cs typeface="Calibri"/>
              <a:sym typeface="Calibri"/>
            </a:endParaRPr>
          </a:p>
        </p:txBody>
      </p:sp>
      <p:sp>
        <p:nvSpPr>
          <p:cNvPr id="729" name="Google Shape;729;p63"/>
          <p:cNvSpPr txBox="1">
            <a:spLocks noGrp="1"/>
          </p:cNvSpPr>
          <p:nvPr>
            <p:ph type="sldNum" idx="12"/>
          </p:nvPr>
        </p:nvSpPr>
        <p:spPr>
          <a:xfrm>
            <a:off x="8881056" y="6060281"/>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10</a:t>
            </a:fld>
            <a:endParaRPr/>
          </a:p>
        </p:txBody>
      </p:sp>
      <p:sp>
        <p:nvSpPr>
          <p:cNvPr id="12" name="Rectangle 11"/>
          <p:cNvSpPr/>
          <p:nvPr/>
        </p:nvSpPr>
        <p:spPr>
          <a:xfrm>
            <a:off x="10919849" y="5738901"/>
            <a:ext cx="954107" cy="923330"/>
          </a:xfrm>
          <a:prstGeom prst="rect">
            <a:avLst/>
          </a:prstGeom>
          <a:solidFill>
            <a:srgbClr val="FFFF00"/>
          </a:solid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12</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33"/>
        <p:cNvGrpSpPr/>
        <p:nvPr/>
      </p:nvGrpSpPr>
      <p:grpSpPr>
        <a:xfrm>
          <a:off x="0" y="0"/>
          <a:ext cx="0" cy="0"/>
          <a:chOff x="0" y="0"/>
          <a:chExt cx="0" cy="0"/>
        </a:xfrm>
      </p:grpSpPr>
      <p:sp>
        <p:nvSpPr>
          <p:cNvPr id="734" name="Google Shape;734;p64"/>
          <p:cNvSpPr txBox="1">
            <a:spLocks noGrp="1"/>
          </p:cNvSpPr>
          <p:nvPr>
            <p:ph type="title"/>
          </p:nvPr>
        </p:nvSpPr>
        <p:spPr>
          <a:xfrm>
            <a:off x="345830" y="308855"/>
            <a:ext cx="11527301" cy="521139"/>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2880"/>
              <a:buFont typeface="Calibri"/>
              <a:buNone/>
            </a:pPr>
            <a:r>
              <a:rPr lang="en-GB" sz="2880"/>
              <a:t>Flat Plan</a:t>
            </a:r>
            <a:endParaRPr sz="2880"/>
          </a:p>
        </p:txBody>
      </p:sp>
      <p:pic>
        <p:nvPicPr>
          <p:cNvPr id="735" name="Google Shape;735;p64"/>
          <p:cNvPicPr preferRelativeResize="0">
            <a:picLocks noGrp="1"/>
          </p:cNvPicPr>
          <p:nvPr>
            <p:ph type="body" idx="1"/>
          </p:nvPr>
        </p:nvPicPr>
        <p:blipFill rotWithShape="1">
          <a:blip r:embed="rId3">
            <a:alphaModFix/>
          </a:blip>
          <a:srcRect/>
          <a:stretch/>
        </p:blipFill>
        <p:spPr>
          <a:xfrm>
            <a:off x="4408166" y="1486335"/>
            <a:ext cx="7404782" cy="4957241"/>
          </a:xfrm>
          <a:prstGeom prst="rect">
            <a:avLst/>
          </a:prstGeom>
          <a:noFill/>
          <a:ln>
            <a:noFill/>
          </a:ln>
        </p:spPr>
      </p:pic>
      <p:sp>
        <p:nvSpPr>
          <p:cNvPr id="736" name="Google Shape;736;p64"/>
          <p:cNvSpPr/>
          <p:nvPr/>
        </p:nvSpPr>
        <p:spPr>
          <a:xfrm>
            <a:off x="154745" y="140677"/>
            <a:ext cx="11868442" cy="6580798"/>
          </a:xfrm>
          <a:prstGeom prst="rect">
            <a:avLst/>
          </a:prstGeom>
          <a:noFill/>
          <a:ln w="317500" cap="flat" cmpd="sng">
            <a:solidFill>
              <a:srgbClr val="FFFF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737" name="Google Shape;737;p64"/>
          <p:cNvSpPr/>
          <p:nvPr/>
        </p:nvSpPr>
        <p:spPr>
          <a:xfrm>
            <a:off x="1731284" y="628840"/>
            <a:ext cx="10987188"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a:solidFill>
                  <a:schemeClr val="dk1"/>
                </a:solidFill>
                <a:latin typeface="Calibri"/>
                <a:ea typeface="Calibri"/>
                <a:cs typeface="Calibri"/>
                <a:sym typeface="Calibri"/>
              </a:rPr>
              <a:t>The </a:t>
            </a:r>
            <a:r>
              <a:rPr lang="en-GB" sz="1800" b="1">
                <a:solidFill>
                  <a:schemeClr val="dk1"/>
                </a:solidFill>
                <a:latin typeface="Calibri"/>
                <a:ea typeface="Calibri"/>
                <a:cs typeface="Calibri"/>
                <a:sym typeface="Calibri"/>
              </a:rPr>
              <a:t>flatplan</a:t>
            </a:r>
            <a:r>
              <a:rPr lang="en-GB" sz="1800">
                <a:solidFill>
                  <a:schemeClr val="dk1"/>
                </a:solidFill>
                <a:latin typeface="Calibri"/>
                <a:ea typeface="Calibri"/>
                <a:cs typeface="Calibri"/>
                <a:sym typeface="Calibri"/>
              </a:rPr>
              <a:t> is a page plan of a publication that shows how the articles and adverts are laid out</a:t>
            </a:r>
            <a:endParaRPr/>
          </a:p>
        </p:txBody>
      </p:sp>
      <p:sp>
        <p:nvSpPr>
          <p:cNvPr id="738" name="Google Shape;738;p64"/>
          <p:cNvSpPr/>
          <p:nvPr/>
        </p:nvSpPr>
        <p:spPr>
          <a:xfrm>
            <a:off x="345830" y="1787348"/>
            <a:ext cx="4062336" cy="518090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600" dirty="0">
                <a:solidFill>
                  <a:schemeClr val="dk1"/>
                </a:solidFill>
                <a:latin typeface="Calibri"/>
                <a:ea typeface="Calibri"/>
                <a:cs typeface="Calibri"/>
                <a:sym typeface="Calibri"/>
              </a:rPr>
              <a:t>A </a:t>
            </a:r>
            <a:r>
              <a:rPr lang="en-GB" sz="1600" dirty="0" err="1">
                <a:solidFill>
                  <a:schemeClr val="dk1"/>
                </a:solidFill>
                <a:latin typeface="Calibri"/>
                <a:ea typeface="Calibri"/>
                <a:cs typeface="Calibri"/>
                <a:sym typeface="Calibri"/>
              </a:rPr>
              <a:t>flatplan</a:t>
            </a:r>
            <a:r>
              <a:rPr lang="en-GB" sz="1600" dirty="0">
                <a:solidFill>
                  <a:schemeClr val="dk1"/>
                </a:solidFill>
                <a:latin typeface="Calibri"/>
                <a:ea typeface="Calibri"/>
                <a:cs typeface="Calibri"/>
                <a:sym typeface="Calibri"/>
              </a:rPr>
              <a:t> shows where all articles and adverts are laid out, and in what order. It allows complete control of the publication production process avoiding confusion.</a:t>
            </a:r>
            <a:endParaRPr sz="1600" baseline="30000" dirty="0">
              <a:solidFill>
                <a:schemeClr val="dk1"/>
              </a:solidFill>
              <a:latin typeface="Calibri"/>
              <a:ea typeface="Calibri"/>
              <a:cs typeface="Calibri"/>
              <a:sym typeface="Calibri"/>
            </a:endParaRPr>
          </a:p>
          <a:p>
            <a:pPr marL="0" marR="0" lvl="0" indent="0" algn="l" rtl="0">
              <a:spcBef>
                <a:spcPts val="0"/>
              </a:spcBef>
              <a:spcAft>
                <a:spcPts val="0"/>
              </a:spcAft>
              <a:buNone/>
            </a:pPr>
            <a:endParaRPr sz="1600" baseline="30000" dirty="0">
              <a:solidFill>
                <a:schemeClr val="dk1"/>
              </a:solidFill>
              <a:latin typeface="Calibri"/>
              <a:ea typeface="Calibri"/>
              <a:cs typeface="Calibri"/>
              <a:sym typeface="Calibri"/>
            </a:endParaRPr>
          </a:p>
          <a:p>
            <a:pPr marL="0" marR="0" lvl="0" indent="0" algn="l" rtl="0">
              <a:spcBef>
                <a:spcPts val="0"/>
              </a:spcBef>
              <a:spcAft>
                <a:spcPts val="0"/>
              </a:spcAft>
              <a:buNone/>
            </a:pPr>
            <a:r>
              <a:rPr lang="en-GB" sz="1600" dirty="0">
                <a:solidFill>
                  <a:schemeClr val="dk1"/>
                </a:solidFill>
                <a:latin typeface="Calibri"/>
                <a:ea typeface="Calibri"/>
                <a:cs typeface="Calibri"/>
                <a:sym typeface="Calibri"/>
              </a:rPr>
              <a:t>Without a </a:t>
            </a:r>
            <a:r>
              <a:rPr lang="en-GB" sz="1600" dirty="0" err="1">
                <a:solidFill>
                  <a:schemeClr val="dk1"/>
                </a:solidFill>
                <a:latin typeface="Calibri"/>
                <a:ea typeface="Calibri"/>
                <a:cs typeface="Calibri"/>
                <a:sym typeface="Calibri"/>
              </a:rPr>
              <a:t>flatplan</a:t>
            </a:r>
            <a:r>
              <a:rPr lang="en-GB" sz="1600" dirty="0">
                <a:solidFill>
                  <a:schemeClr val="dk1"/>
                </a:solidFill>
                <a:latin typeface="Calibri"/>
                <a:ea typeface="Calibri"/>
                <a:cs typeface="Calibri"/>
                <a:sym typeface="Calibri"/>
              </a:rPr>
              <a:t>, the production director and advertisement director struggle to control which pages go where. This makes signing off a publication very difficult and time-consuming. </a:t>
            </a:r>
          </a:p>
          <a:p>
            <a:pPr marL="0" marR="0" lvl="0" indent="0" algn="l" rtl="0">
              <a:spcBef>
                <a:spcPts val="0"/>
              </a:spcBef>
              <a:spcAft>
                <a:spcPts val="0"/>
              </a:spcAft>
              <a:buNone/>
            </a:pPr>
            <a:endParaRPr dirty="0"/>
          </a:p>
          <a:p>
            <a:pPr marL="0" marR="0" lvl="0" indent="0" algn="l" rtl="0">
              <a:spcBef>
                <a:spcPts val="0"/>
              </a:spcBef>
              <a:spcAft>
                <a:spcPts val="0"/>
              </a:spcAft>
              <a:buNone/>
            </a:pPr>
            <a:r>
              <a:rPr lang="en-GB" sz="1600" dirty="0" err="1">
                <a:solidFill>
                  <a:schemeClr val="dk1"/>
                </a:solidFill>
                <a:latin typeface="Calibri"/>
                <a:ea typeface="Calibri"/>
                <a:cs typeface="Calibri"/>
                <a:sym typeface="Calibri"/>
              </a:rPr>
              <a:t>Flatplans</a:t>
            </a:r>
            <a:r>
              <a:rPr lang="en-GB" sz="1600" dirty="0">
                <a:solidFill>
                  <a:schemeClr val="dk1"/>
                </a:solidFill>
                <a:latin typeface="Calibri"/>
                <a:ea typeface="Calibri"/>
                <a:cs typeface="Calibri"/>
                <a:sym typeface="Calibri"/>
              </a:rPr>
              <a:t> started life drawn out on pieces of paper stuck to the wall of the production team. As pages moved around, and advertisements were booked (and cancelled) the pages were annotated and amended. </a:t>
            </a:r>
            <a:endParaRPr sz="1600" dirty="0">
              <a:solidFill>
                <a:schemeClr val="dk1"/>
              </a:solidFill>
              <a:latin typeface="Calibri"/>
              <a:ea typeface="Calibri"/>
              <a:cs typeface="Calibri"/>
              <a:sym typeface="Calibri"/>
            </a:endParaRPr>
          </a:p>
          <a:p>
            <a:pPr marL="0" marR="0" lvl="0" indent="0" algn="l" rtl="0">
              <a:spcBef>
                <a:spcPts val="0"/>
              </a:spcBef>
              <a:spcAft>
                <a:spcPts val="0"/>
              </a:spcAft>
              <a:buNone/>
            </a:pPr>
            <a:endParaRPr sz="1600" dirty="0">
              <a:solidFill>
                <a:schemeClr val="dk1"/>
              </a:solidFill>
              <a:latin typeface="Calibri"/>
              <a:ea typeface="Calibri"/>
              <a:cs typeface="Calibri"/>
              <a:sym typeface="Calibri"/>
            </a:endParaRPr>
          </a:p>
          <a:p>
            <a:pPr marL="0" marR="0" lvl="0" indent="0" algn="l" rtl="0">
              <a:spcBef>
                <a:spcPts val="0"/>
              </a:spcBef>
              <a:spcAft>
                <a:spcPts val="0"/>
              </a:spcAft>
              <a:buNone/>
            </a:pPr>
            <a:r>
              <a:rPr lang="en-GB" sz="1600" dirty="0">
                <a:solidFill>
                  <a:schemeClr val="dk1"/>
                </a:solidFill>
                <a:latin typeface="Calibri"/>
                <a:ea typeface="Calibri"/>
                <a:cs typeface="Calibri"/>
                <a:sym typeface="Calibri"/>
              </a:rPr>
              <a:t>Nowadays, paper </a:t>
            </a:r>
            <a:r>
              <a:rPr lang="en-GB" sz="1600" dirty="0" err="1">
                <a:solidFill>
                  <a:schemeClr val="dk1"/>
                </a:solidFill>
                <a:latin typeface="Calibri"/>
                <a:ea typeface="Calibri"/>
                <a:cs typeface="Calibri"/>
                <a:sym typeface="Calibri"/>
              </a:rPr>
              <a:t>flatplans</a:t>
            </a:r>
            <a:r>
              <a:rPr lang="en-GB" sz="1600" dirty="0">
                <a:solidFill>
                  <a:schemeClr val="dk1"/>
                </a:solidFill>
                <a:latin typeface="Calibri"/>
                <a:ea typeface="Calibri"/>
                <a:cs typeface="Calibri"/>
                <a:sym typeface="Calibri"/>
              </a:rPr>
              <a:t> are being replaced by digital </a:t>
            </a:r>
            <a:r>
              <a:rPr lang="en-GB" sz="1600" dirty="0" err="1">
                <a:solidFill>
                  <a:schemeClr val="dk1"/>
                </a:solidFill>
                <a:latin typeface="Calibri"/>
                <a:ea typeface="Calibri"/>
                <a:cs typeface="Calibri"/>
                <a:sym typeface="Calibri"/>
              </a:rPr>
              <a:t>flatplans</a:t>
            </a:r>
            <a:r>
              <a:rPr lang="en-GB" sz="1600" dirty="0">
                <a:solidFill>
                  <a:schemeClr val="dk1"/>
                </a:solidFill>
                <a:latin typeface="Calibri"/>
                <a:ea typeface="Calibri"/>
                <a:cs typeface="Calibri"/>
                <a:sym typeface="Calibri"/>
              </a:rPr>
              <a:t>. </a:t>
            </a:r>
            <a:endParaRPr dirty="0"/>
          </a:p>
        </p:txBody>
      </p:sp>
      <p:sp>
        <p:nvSpPr>
          <p:cNvPr id="739" name="Google Shape;739;p64"/>
          <p:cNvSpPr txBox="1">
            <a:spLocks noGrp="1"/>
          </p:cNvSpPr>
          <p:nvPr>
            <p:ph type="sldNum" idx="12"/>
          </p:nvPr>
        </p:nvSpPr>
        <p:spPr>
          <a:xfrm>
            <a:off x="8881056" y="6060281"/>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11</a:t>
            </a:fld>
            <a:endParaRPr/>
          </a:p>
        </p:txBody>
      </p:sp>
      <p:sp>
        <p:nvSpPr>
          <p:cNvPr id="2" name="Rectangle 1"/>
          <p:cNvSpPr/>
          <p:nvPr/>
        </p:nvSpPr>
        <p:spPr>
          <a:xfrm>
            <a:off x="2534594" y="938616"/>
            <a:ext cx="7149772" cy="286232"/>
          </a:xfrm>
          <a:prstGeom prst="rect">
            <a:avLst/>
          </a:prstGeom>
        </p:spPr>
        <p:txBody>
          <a:bodyPr wrap="square">
            <a:spAutoFit/>
          </a:bodyPr>
          <a:lstStyle/>
          <a:p>
            <a:pPr lvl="0">
              <a:lnSpc>
                <a:spcPct val="90000"/>
              </a:lnSpc>
              <a:buClr>
                <a:schemeClr val="dk1"/>
              </a:buClr>
              <a:buSzPts val="2000"/>
            </a:pPr>
            <a:r>
              <a:rPr lang="en-GB" dirty="0"/>
              <a:t>You will be asked to do them in component 2. Memorise how to create a flat plan below:</a:t>
            </a:r>
          </a:p>
        </p:txBody>
      </p:sp>
      <p:sp>
        <p:nvSpPr>
          <p:cNvPr id="9" name="Rectangle 8"/>
          <p:cNvSpPr/>
          <p:nvPr/>
        </p:nvSpPr>
        <p:spPr>
          <a:xfrm>
            <a:off x="10919849" y="5738901"/>
            <a:ext cx="954107" cy="923330"/>
          </a:xfrm>
          <a:prstGeom prst="rect">
            <a:avLst/>
          </a:prstGeom>
          <a:solidFill>
            <a:srgbClr val="FFFF00"/>
          </a:solid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13</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43"/>
        <p:cNvGrpSpPr/>
        <p:nvPr/>
      </p:nvGrpSpPr>
      <p:grpSpPr>
        <a:xfrm>
          <a:off x="0" y="0"/>
          <a:ext cx="0" cy="0"/>
          <a:chOff x="0" y="0"/>
          <a:chExt cx="0" cy="0"/>
        </a:xfrm>
      </p:grpSpPr>
      <p:pic>
        <p:nvPicPr>
          <p:cNvPr id="744" name="Google Shape;744;p65"/>
          <p:cNvPicPr preferRelativeResize="0"/>
          <p:nvPr/>
        </p:nvPicPr>
        <p:blipFill rotWithShape="1">
          <a:blip r:embed="rId3">
            <a:alphaModFix/>
          </a:blip>
          <a:srcRect/>
          <a:stretch/>
        </p:blipFill>
        <p:spPr>
          <a:xfrm>
            <a:off x="0" y="549625"/>
            <a:ext cx="6407727" cy="6407727"/>
          </a:xfrm>
          <a:prstGeom prst="rect">
            <a:avLst/>
          </a:prstGeom>
          <a:noFill/>
          <a:ln>
            <a:noFill/>
          </a:ln>
        </p:spPr>
      </p:pic>
      <p:sp>
        <p:nvSpPr>
          <p:cNvPr id="745" name="Google Shape;745;p65"/>
          <p:cNvSpPr txBox="1">
            <a:spLocks noGrp="1"/>
          </p:cNvSpPr>
          <p:nvPr>
            <p:ph type="title"/>
          </p:nvPr>
        </p:nvSpPr>
        <p:spPr>
          <a:xfrm>
            <a:off x="345830" y="308855"/>
            <a:ext cx="11527301" cy="521139"/>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2880"/>
              <a:buFont typeface="Calibri"/>
              <a:buNone/>
            </a:pPr>
            <a:r>
              <a:rPr lang="en-GB" sz="2880"/>
              <a:t>Writing and Editing Copy</a:t>
            </a:r>
            <a:endParaRPr sz="2880"/>
          </a:p>
        </p:txBody>
      </p:sp>
      <p:sp>
        <p:nvSpPr>
          <p:cNvPr id="746" name="Google Shape;746;p65"/>
          <p:cNvSpPr txBox="1">
            <a:spLocks noGrp="1"/>
          </p:cNvSpPr>
          <p:nvPr>
            <p:ph type="body" idx="1"/>
          </p:nvPr>
        </p:nvSpPr>
        <p:spPr>
          <a:xfrm>
            <a:off x="4257714" y="3431076"/>
            <a:ext cx="7615417" cy="3020291"/>
          </a:xfrm>
          <a:prstGeom prst="rect">
            <a:avLst/>
          </a:prstGeom>
          <a:noFill/>
          <a:ln>
            <a:noFill/>
          </a:ln>
        </p:spPr>
        <p:txBody>
          <a:bodyPr spcFirstLastPara="1" wrap="square" lIns="91425" tIns="45700" rIns="91425" bIns="45700" anchor="t" anchorCtr="0">
            <a:noAutofit/>
          </a:bodyPr>
          <a:lstStyle/>
          <a:p>
            <a:pPr marL="0" lvl="0" indent="0" algn="r" rtl="0">
              <a:lnSpc>
                <a:spcPct val="70000"/>
              </a:lnSpc>
              <a:spcBef>
                <a:spcPts val="0"/>
              </a:spcBef>
              <a:spcAft>
                <a:spcPts val="0"/>
              </a:spcAft>
              <a:buClr>
                <a:schemeClr val="dk1"/>
              </a:buClr>
              <a:buSzPts val="1665"/>
              <a:buNone/>
            </a:pPr>
            <a:r>
              <a:rPr lang="en-GB" sz="1665" b="1"/>
              <a:t>Step  2 - Copy editing</a:t>
            </a:r>
            <a:endParaRPr/>
          </a:p>
          <a:p>
            <a:pPr marL="0" lvl="0" indent="0" algn="r" rtl="0">
              <a:lnSpc>
                <a:spcPct val="70000"/>
              </a:lnSpc>
              <a:spcBef>
                <a:spcPts val="1000"/>
              </a:spcBef>
              <a:spcAft>
                <a:spcPts val="0"/>
              </a:spcAft>
              <a:buClr>
                <a:schemeClr val="dk1"/>
              </a:buClr>
              <a:buSzPts val="1665"/>
              <a:buNone/>
            </a:pPr>
            <a:r>
              <a:rPr lang="en-GB" sz="1665"/>
              <a:t>The tasks involved in copy editing include checking written material for grammar, spelling, style, and punctuation issues before it’s prepared for proofreading. A copy editor may also do a rewrite, if necessary, to fix any problems with transitions, wordiness, jargon, and to ensure the style of the piece fits with the publication. This work is known as revision. </a:t>
            </a:r>
            <a:endParaRPr/>
          </a:p>
          <a:p>
            <a:pPr marL="0" lvl="0" indent="0" algn="r" rtl="0">
              <a:lnSpc>
                <a:spcPct val="70000"/>
              </a:lnSpc>
              <a:spcBef>
                <a:spcPts val="1000"/>
              </a:spcBef>
              <a:spcAft>
                <a:spcPts val="0"/>
              </a:spcAft>
              <a:buClr>
                <a:schemeClr val="dk1"/>
              </a:buClr>
              <a:buSzPts val="1665"/>
              <a:buNone/>
            </a:pPr>
            <a:r>
              <a:rPr lang="en-GB" sz="1665" b="1"/>
              <a:t>Step 3 - Proofreading</a:t>
            </a:r>
            <a:endParaRPr sz="1665" b="1"/>
          </a:p>
          <a:p>
            <a:pPr marL="0" lvl="0" indent="0" algn="r" rtl="0">
              <a:lnSpc>
                <a:spcPct val="70000"/>
              </a:lnSpc>
              <a:spcBef>
                <a:spcPts val="1000"/>
              </a:spcBef>
              <a:spcAft>
                <a:spcPts val="0"/>
              </a:spcAft>
              <a:buClr>
                <a:schemeClr val="dk1"/>
              </a:buClr>
              <a:buSzPts val="1665"/>
              <a:buNone/>
            </a:pPr>
            <a:r>
              <a:rPr lang="en-GB" sz="1665"/>
              <a:t>When the material is nearly a finished product, meaning it has been edited, laid out, and designed, the proofreader searches for typographical errors. The proofreader works with a facsimile of a finished product, or a </a:t>
            </a:r>
            <a:r>
              <a:rPr lang="en-GB" sz="1665" i="1"/>
              <a:t>proof</a:t>
            </a:r>
            <a:r>
              <a:rPr lang="en-GB" sz="1665"/>
              <a:t> (hence the term proofreading). Proofreaders don’t suggest major changes to the text; rather, they look for minor text and formatting errors and confirm the material is ready for publication. </a:t>
            </a:r>
            <a:endParaRPr/>
          </a:p>
          <a:p>
            <a:pPr marL="228600" lvl="0" indent="-111125" algn="r" rtl="0">
              <a:lnSpc>
                <a:spcPct val="70000"/>
              </a:lnSpc>
              <a:spcBef>
                <a:spcPts val="1000"/>
              </a:spcBef>
              <a:spcAft>
                <a:spcPts val="0"/>
              </a:spcAft>
              <a:buClr>
                <a:schemeClr val="dk1"/>
              </a:buClr>
              <a:buSzPts val="1850"/>
              <a:buNone/>
            </a:pPr>
            <a:endParaRPr sz="1850"/>
          </a:p>
        </p:txBody>
      </p:sp>
      <p:sp>
        <p:nvSpPr>
          <p:cNvPr id="747" name="Google Shape;747;p65"/>
          <p:cNvSpPr/>
          <p:nvPr/>
        </p:nvSpPr>
        <p:spPr>
          <a:xfrm>
            <a:off x="154745" y="140677"/>
            <a:ext cx="11868442" cy="6580798"/>
          </a:xfrm>
          <a:prstGeom prst="rect">
            <a:avLst/>
          </a:prstGeom>
          <a:noFill/>
          <a:ln w="317500" cap="flat" cmpd="sng">
            <a:solidFill>
              <a:srgbClr val="FFFF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748" name="Google Shape;748;p65"/>
          <p:cNvSpPr txBox="1"/>
          <p:nvPr/>
        </p:nvSpPr>
        <p:spPr>
          <a:xfrm>
            <a:off x="1995055" y="829994"/>
            <a:ext cx="2646218"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a:solidFill>
                  <a:schemeClr val="dk1"/>
                </a:solidFill>
                <a:latin typeface="Calibri"/>
                <a:ea typeface="Calibri"/>
                <a:cs typeface="Calibri"/>
                <a:sym typeface="Calibri"/>
              </a:rPr>
              <a:t>Step 1 – Write the copy</a:t>
            </a:r>
            <a:endParaRPr sz="1800">
              <a:solidFill>
                <a:schemeClr val="dk1"/>
              </a:solidFill>
              <a:latin typeface="Calibri"/>
              <a:ea typeface="Calibri"/>
              <a:cs typeface="Calibri"/>
              <a:sym typeface="Calibri"/>
            </a:endParaRPr>
          </a:p>
        </p:txBody>
      </p:sp>
      <p:sp>
        <p:nvSpPr>
          <p:cNvPr id="749" name="Google Shape;749;p65"/>
          <p:cNvSpPr txBox="1"/>
          <p:nvPr/>
        </p:nvSpPr>
        <p:spPr>
          <a:xfrm>
            <a:off x="6290498" y="998172"/>
            <a:ext cx="5361495" cy="2031325"/>
          </a:xfrm>
          <a:prstGeom prst="rect">
            <a:avLst/>
          </a:prstGeom>
          <a:solidFill>
            <a:srgbClr val="FFFF00"/>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1800">
                <a:solidFill>
                  <a:schemeClr val="dk1"/>
                </a:solidFill>
                <a:latin typeface="Calibri"/>
                <a:ea typeface="Calibri"/>
                <a:cs typeface="Calibri"/>
                <a:sym typeface="Calibri"/>
              </a:rPr>
              <a:t>The great </a:t>
            </a:r>
            <a:r>
              <a:rPr lang="en-GB" sz="1800" b="1">
                <a:solidFill>
                  <a:schemeClr val="dk1"/>
                </a:solidFill>
                <a:latin typeface="Calibri"/>
                <a:ea typeface="Calibri"/>
                <a:cs typeface="Calibri"/>
                <a:sym typeface="Calibri"/>
              </a:rPr>
              <a:t>distinction between content writing</a:t>
            </a:r>
            <a:r>
              <a:rPr lang="en-GB" sz="1800">
                <a:solidFill>
                  <a:schemeClr val="dk1"/>
                </a:solidFill>
                <a:latin typeface="Calibri"/>
                <a:ea typeface="Calibri"/>
                <a:cs typeface="Calibri"/>
                <a:sym typeface="Calibri"/>
              </a:rPr>
              <a:t> and </a:t>
            </a:r>
            <a:r>
              <a:rPr lang="en-GB" sz="1800" b="1">
                <a:solidFill>
                  <a:schemeClr val="dk1"/>
                </a:solidFill>
                <a:latin typeface="Calibri"/>
                <a:ea typeface="Calibri"/>
                <a:cs typeface="Calibri"/>
                <a:sym typeface="Calibri"/>
              </a:rPr>
              <a:t>copywriting</a:t>
            </a:r>
            <a:r>
              <a:rPr lang="en-GB" sz="1800">
                <a:solidFill>
                  <a:schemeClr val="dk1"/>
                </a:solidFill>
                <a:latin typeface="Calibri"/>
                <a:ea typeface="Calibri"/>
                <a:cs typeface="Calibri"/>
                <a:sym typeface="Calibri"/>
              </a:rPr>
              <a:t> lies </a:t>
            </a:r>
            <a:r>
              <a:rPr lang="en-GB" sz="1800" b="1">
                <a:solidFill>
                  <a:schemeClr val="dk1"/>
                </a:solidFill>
                <a:latin typeface="Calibri"/>
                <a:ea typeface="Calibri"/>
                <a:cs typeface="Calibri"/>
                <a:sym typeface="Calibri"/>
              </a:rPr>
              <a:t>in the</a:t>
            </a:r>
            <a:r>
              <a:rPr lang="en-GB" sz="1800">
                <a:solidFill>
                  <a:schemeClr val="dk1"/>
                </a:solidFill>
                <a:latin typeface="Calibri"/>
                <a:ea typeface="Calibri"/>
                <a:cs typeface="Calibri"/>
                <a:sym typeface="Calibri"/>
              </a:rPr>
              <a:t> purpose of </a:t>
            </a:r>
            <a:r>
              <a:rPr lang="en-GB" sz="1800" b="1">
                <a:solidFill>
                  <a:schemeClr val="dk1"/>
                </a:solidFill>
                <a:latin typeface="Calibri"/>
                <a:ea typeface="Calibri"/>
                <a:cs typeface="Calibri"/>
                <a:sym typeface="Calibri"/>
              </a:rPr>
              <a:t>writing</a:t>
            </a:r>
            <a:r>
              <a:rPr lang="en-GB" sz="1800">
                <a:solidFill>
                  <a:schemeClr val="dk1"/>
                </a:solidFill>
                <a:latin typeface="Calibri"/>
                <a:ea typeface="Calibri"/>
                <a:cs typeface="Calibri"/>
                <a:sym typeface="Calibri"/>
              </a:rPr>
              <a:t> it. </a:t>
            </a:r>
            <a:r>
              <a:rPr lang="en-GB" sz="1800" b="1">
                <a:solidFill>
                  <a:schemeClr val="dk1"/>
                </a:solidFill>
                <a:latin typeface="Calibri"/>
                <a:ea typeface="Calibri"/>
                <a:cs typeface="Calibri"/>
                <a:sym typeface="Calibri"/>
              </a:rPr>
              <a:t>Copywriting</a:t>
            </a:r>
            <a:r>
              <a:rPr lang="en-GB" sz="1800">
                <a:solidFill>
                  <a:schemeClr val="dk1"/>
                </a:solidFill>
                <a:latin typeface="Calibri"/>
                <a:ea typeface="Calibri"/>
                <a:cs typeface="Calibri"/>
                <a:sym typeface="Calibri"/>
              </a:rPr>
              <a:t> means </a:t>
            </a:r>
            <a:r>
              <a:rPr lang="en-GB" sz="1800" b="1">
                <a:solidFill>
                  <a:schemeClr val="dk1"/>
                </a:solidFill>
                <a:latin typeface="Calibri"/>
                <a:ea typeface="Calibri"/>
                <a:cs typeface="Calibri"/>
                <a:sym typeface="Calibri"/>
              </a:rPr>
              <a:t>writing</a:t>
            </a:r>
            <a:r>
              <a:rPr lang="en-GB" sz="1800">
                <a:solidFill>
                  <a:schemeClr val="dk1"/>
                </a:solidFill>
                <a:latin typeface="Calibri"/>
                <a:ea typeface="Calibri"/>
                <a:cs typeface="Calibri"/>
                <a:sym typeface="Calibri"/>
              </a:rPr>
              <a:t> for the sake of promotional advertising or marketing. The purpose of </a:t>
            </a:r>
            <a:r>
              <a:rPr lang="en-GB" sz="1800" b="1">
                <a:solidFill>
                  <a:schemeClr val="dk1"/>
                </a:solidFill>
                <a:latin typeface="Calibri"/>
                <a:ea typeface="Calibri"/>
                <a:cs typeface="Calibri"/>
                <a:sym typeface="Calibri"/>
              </a:rPr>
              <a:t>content writing</a:t>
            </a:r>
            <a:r>
              <a:rPr lang="en-GB" sz="1800">
                <a:solidFill>
                  <a:schemeClr val="dk1"/>
                </a:solidFill>
                <a:latin typeface="Calibri"/>
                <a:ea typeface="Calibri"/>
                <a:cs typeface="Calibri"/>
                <a:sym typeface="Calibri"/>
              </a:rPr>
              <a:t> is to entertain and entice the online audiences so they stay longer on websites and engage with the brand.</a:t>
            </a:r>
            <a:endParaRPr/>
          </a:p>
        </p:txBody>
      </p:sp>
      <p:sp>
        <p:nvSpPr>
          <p:cNvPr id="750" name="Google Shape;750;p65"/>
          <p:cNvSpPr txBox="1">
            <a:spLocks noGrp="1"/>
          </p:cNvSpPr>
          <p:nvPr>
            <p:ph type="sldNum" idx="12"/>
          </p:nvPr>
        </p:nvSpPr>
        <p:spPr>
          <a:xfrm>
            <a:off x="8881056" y="6060281"/>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12</a:t>
            </a:fld>
            <a:endParaRPr/>
          </a:p>
        </p:txBody>
      </p:sp>
      <p:sp>
        <p:nvSpPr>
          <p:cNvPr id="2" name="Rectangle 1"/>
          <p:cNvSpPr/>
          <p:nvPr/>
        </p:nvSpPr>
        <p:spPr>
          <a:xfrm>
            <a:off x="430655" y="4987115"/>
            <a:ext cx="1564400" cy="674031"/>
          </a:xfrm>
          <a:prstGeom prst="rect">
            <a:avLst/>
          </a:prstGeom>
        </p:spPr>
        <p:txBody>
          <a:bodyPr wrap="square">
            <a:spAutoFit/>
          </a:bodyPr>
          <a:lstStyle/>
          <a:p>
            <a:pPr lvl="0">
              <a:lnSpc>
                <a:spcPct val="90000"/>
              </a:lnSpc>
              <a:buClr>
                <a:schemeClr val="dk1"/>
              </a:buClr>
              <a:buSzPts val="2000"/>
            </a:pPr>
            <a:r>
              <a:rPr lang="en-GB" dirty="0"/>
              <a:t>Memorise the 3 steps in writing and editing copy. </a:t>
            </a:r>
          </a:p>
        </p:txBody>
      </p:sp>
      <p:sp>
        <p:nvSpPr>
          <p:cNvPr id="10" name="Rectangle 9"/>
          <p:cNvSpPr/>
          <p:nvPr/>
        </p:nvSpPr>
        <p:spPr>
          <a:xfrm>
            <a:off x="10994052" y="229601"/>
            <a:ext cx="954107" cy="923330"/>
          </a:xfrm>
          <a:prstGeom prst="rect">
            <a:avLst/>
          </a:prstGeom>
          <a:solidFill>
            <a:srgbClr val="FFFF00"/>
          </a:solid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14</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54"/>
        <p:cNvGrpSpPr/>
        <p:nvPr/>
      </p:nvGrpSpPr>
      <p:grpSpPr>
        <a:xfrm>
          <a:off x="0" y="0"/>
          <a:ext cx="0" cy="0"/>
          <a:chOff x="0" y="0"/>
          <a:chExt cx="0" cy="0"/>
        </a:xfrm>
      </p:grpSpPr>
      <p:pic>
        <p:nvPicPr>
          <p:cNvPr id="755" name="Google Shape;755;p66"/>
          <p:cNvPicPr preferRelativeResize="0"/>
          <p:nvPr/>
        </p:nvPicPr>
        <p:blipFill rotWithShape="1">
          <a:blip r:embed="rId3">
            <a:alphaModFix/>
          </a:blip>
          <a:srcRect/>
          <a:stretch/>
        </p:blipFill>
        <p:spPr>
          <a:xfrm>
            <a:off x="5591435" y="3216130"/>
            <a:ext cx="2090616" cy="2991937"/>
          </a:xfrm>
          <a:prstGeom prst="rect">
            <a:avLst/>
          </a:prstGeom>
          <a:noFill/>
          <a:ln>
            <a:noFill/>
          </a:ln>
        </p:spPr>
      </p:pic>
      <p:sp>
        <p:nvSpPr>
          <p:cNvPr id="756" name="Google Shape;756;p66"/>
          <p:cNvSpPr txBox="1">
            <a:spLocks noGrp="1"/>
          </p:cNvSpPr>
          <p:nvPr>
            <p:ph type="title"/>
          </p:nvPr>
        </p:nvSpPr>
        <p:spPr>
          <a:xfrm>
            <a:off x="345830" y="308855"/>
            <a:ext cx="11527301" cy="521139"/>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2880"/>
              <a:buFont typeface="Calibri"/>
              <a:buNone/>
            </a:pPr>
            <a:r>
              <a:rPr lang="en-GB" sz="2880"/>
              <a:t>Photography Skills – Composition Techniques</a:t>
            </a:r>
            <a:endParaRPr sz="2880"/>
          </a:p>
        </p:txBody>
      </p:sp>
      <p:sp>
        <p:nvSpPr>
          <p:cNvPr id="757" name="Google Shape;757;p66"/>
          <p:cNvSpPr/>
          <p:nvPr/>
        </p:nvSpPr>
        <p:spPr>
          <a:xfrm>
            <a:off x="154745" y="140677"/>
            <a:ext cx="11868442" cy="6580798"/>
          </a:xfrm>
          <a:prstGeom prst="rect">
            <a:avLst/>
          </a:prstGeom>
          <a:noFill/>
          <a:ln w="317500" cap="flat" cmpd="sng">
            <a:solidFill>
              <a:srgbClr val="FFFF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pic>
        <p:nvPicPr>
          <p:cNvPr id="758" name="Google Shape;758;p66"/>
          <p:cNvPicPr preferRelativeResize="0"/>
          <p:nvPr/>
        </p:nvPicPr>
        <p:blipFill rotWithShape="1">
          <a:blip r:embed="rId4">
            <a:alphaModFix/>
          </a:blip>
          <a:srcRect/>
          <a:stretch/>
        </p:blipFill>
        <p:spPr>
          <a:xfrm>
            <a:off x="425382" y="829994"/>
            <a:ext cx="3985885" cy="2242060"/>
          </a:xfrm>
          <a:prstGeom prst="rect">
            <a:avLst/>
          </a:prstGeom>
          <a:noFill/>
          <a:ln>
            <a:noFill/>
          </a:ln>
        </p:spPr>
      </p:pic>
      <p:pic>
        <p:nvPicPr>
          <p:cNvPr id="759" name="Google Shape;759;p66"/>
          <p:cNvPicPr preferRelativeResize="0"/>
          <p:nvPr/>
        </p:nvPicPr>
        <p:blipFill rotWithShape="1">
          <a:blip r:embed="rId5">
            <a:alphaModFix/>
          </a:blip>
          <a:srcRect/>
          <a:stretch/>
        </p:blipFill>
        <p:spPr>
          <a:xfrm>
            <a:off x="2381591" y="3906039"/>
            <a:ext cx="2943577" cy="2302028"/>
          </a:xfrm>
          <a:prstGeom prst="rect">
            <a:avLst/>
          </a:prstGeom>
          <a:noFill/>
          <a:ln>
            <a:noFill/>
          </a:ln>
        </p:spPr>
      </p:pic>
      <p:sp>
        <p:nvSpPr>
          <p:cNvPr id="760" name="Google Shape;760;p66"/>
          <p:cNvSpPr txBox="1"/>
          <p:nvPr/>
        </p:nvSpPr>
        <p:spPr>
          <a:xfrm>
            <a:off x="2696629" y="6208067"/>
            <a:ext cx="2978727"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a:solidFill>
                  <a:schemeClr val="dk1"/>
                </a:solidFill>
                <a:latin typeface="Calibri"/>
                <a:ea typeface="Calibri"/>
                <a:cs typeface="Calibri"/>
                <a:sym typeface="Calibri"/>
              </a:rPr>
              <a:t>Central Composition</a:t>
            </a:r>
            <a:endParaRPr sz="1800">
              <a:solidFill>
                <a:schemeClr val="dk1"/>
              </a:solidFill>
              <a:latin typeface="Calibri"/>
              <a:ea typeface="Calibri"/>
              <a:cs typeface="Calibri"/>
              <a:sym typeface="Calibri"/>
            </a:endParaRPr>
          </a:p>
        </p:txBody>
      </p:sp>
      <p:sp>
        <p:nvSpPr>
          <p:cNvPr id="761" name="Google Shape;761;p66"/>
          <p:cNvSpPr txBox="1"/>
          <p:nvPr/>
        </p:nvSpPr>
        <p:spPr>
          <a:xfrm>
            <a:off x="5325168" y="6208067"/>
            <a:ext cx="2978727"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a:solidFill>
                  <a:schemeClr val="dk1"/>
                </a:solidFill>
                <a:latin typeface="Calibri"/>
                <a:ea typeface="Calibri"/>
                <a:cs typeface="Calibri"/>
                <a:sym typeface="Calibri"/>
              </a:rPr>
              <a:t>Symmetrical Composition</a:t>
            </a:r>
            <a:endParaRPr sz="1800">
              <a:solidFill>
                <a:schemeClr val="dk1"/>
              </a:solidFill>
              <a:latin typeface="Calibri"/>
              <a:ea typeface="Calibri"/>
              <a:cs typeface="Calibri"/>
              <a:sym typeface="Calibri"/>
            </a:endParaRPr>
          </a:p>
        </p:txBody>
      </p:sp>
      <p:pic>
        <p:nvPicPr>
          <p:cNvPr id="762" name="Google Shape;762;p66"/>
          <p:cNvPicPr preferRelativeResize="0"/>
          <p:nvPr/>
        </p:nvPicPr>
        <p:blipFill rotWithShape="1">
          <a:blip r:embed="rId6">
            <a:alphaModFix/>
          </a:blip>
          <a:srcRect/>
          <a:stretch/>
        </p:blipFill>
        <p:spPr>
          <a:xfrm>
            <a:off x="8033926" y="3820878"/>
            <a:ext cx="3546837" cy="2405151"/>
          </a:xfrm>
          <a:prstGeom prst="rect">
            <a:avLst/>
          </a:prstGeom>
          <a:noFill/>
          <a:ln>
            <a:noFill/>
          </a:ln>
        </p:spPr>
      </p:pic>
      <p:sp>
        <p:nvSpPr>
          <p:cNvPr id="763" name="Google Shape;763;p66"/>
          <p:cNvSpPr txBox="1"/>
          <p:nvPr/>
        </p:nvSpPr>
        <p:spPr>
          <a:xfrm>
            <a:off x="8155943" y="6179529"/>
            <a:ext cx="2978727"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dirty="0">
                <a:solidFill>
                  <a:schemeClr val="dk1"/>
                </a:solidFill>
                <a:latin typeface="Calibri"/>
                <a:ea typeface="Calibri"/>
                <a:cs typeface="Calibri"/>
                <a:sym typeface="Calibri"/>
              </a:rPr>
              <a:t>Golden Ratio Composition</a:t>
            </a:r>
            <a:endParaRPr sz="1800" dirty="0">
              <a:solidFill>
                <a:schemeClr val="dk1"/>
              </a:solidFill>
              <a:latin typeface="Calibri"/>
              <a:ea typeface="Calibri"/>
              <a:cs typeface="Calibri"/>
              <a:sym typeface="Calibri"/>
            </a:endParaRPr>
          </a:p>
        </p:txBody>
      </p:sp>
      <p:pic>
        <p:nvPicPr>
          <p:cNvPr id="764" name="Google Shape;764;p66" descr="Image result for rule of thirds photography">
            <a:hlinkClick r:id="rId7"/>
          </p:cNvPr>
          <p:cNvPicPr preferRelativeResize="0"/>
          <p:nvPr/>
        </p:nvPicPr>
        <p:blipFill rotWithShape="1">
          <a:blip r:embed="rId8">
            <a:alphaModFix/>
          </a:blip>
          <a:srcRect/>
          <a:stretch/>
        </p:blipFill>
        <p:spPr>
          <a:xfrm>
            <a:off x="4601626" y="829994"/>
            <a:ext cx="3432300" cy="2269195"/>
          </a:xfrm>
          <a:prstGeom prst="rect">
            <a:avLst/>
          </a:prstGeom>
          <a:noFill/>
          <a:ln>
            <a:noFill/>
          </a:ln>
        </p:spPr>
      </p:pic>
      <p:pic>
        <p:nvPicPr>
          <p:cNvPr id="765" name="Google Shape;765;p66"/>
          <p:cNvPicPr preferRelativeResize="0"/>
          <p:nvPr/>
        </p:nvPicPr>
        <p:blipFill rotWithShape="1">
          <a:blip r:embed="rId9">
            <a:alphaModFix/>
          </a:blip>
          <a:srcRect/>
          <a:stretch/>
        </p:blipFill>
        <p:spPr>
          <a:xfrm>
            <a:off x="8186112" y="817202"/>
            <a:ext cx="3534833" cy="2271131"/>
          </a:xfrm>
          <a:prstGeom prst="rect">
            <a:avLst/>
          </a:prstGeom>
          <a:noFill/>
          <a:ln>
            <a:noFill/>
          </a:ln>
        </p:spPr>
      </p:pic>
      <p:sp>
        <p:nvSpPr>
          <p:cNvPr id="766" name="Google Shape;766;p66"/>
          <p:cNvSpPr txBox="1">
            <a:spLocks noGrp="1"/>
          </p:cNvSpPr>
          <p:nvPr>
            <p:ph type="sldNum" idx="12"/>
          </p:nvPr>
        </p:nvSpPr>
        <p:spPr>
          <a:xfrm>
            <a:off x="8129519" y="6137236"/>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13</a:t>
            </a:fld>
            <a:endParaRPr dirty="0"/>
          </a:p>
        </p:txBody>
      </p:sp>
      <p:sp>
        <p:nvSpPr>
          <p:cNvPr id="14" name="Rectangle 13"/>
          <p:cNvSpPr/>
          <p:nvPr/>
        </p:nvSpPr>
        <p:spPr>
          <a:xfrm>
            <a:off x="485968" y="4201689"/>
            <a:ext cx="1564400" cy="1643527"/>
          </a:xfrm>
          <a:prstGeom prst="rect">
            <a:avLst/>
          </a:prstGeom>
        </p:spPr>
        <p:txBody>
          <a:bodyPr wrap="square">
            <a:spAutoFit/>
          </a:bodyPr>
          <a:lstStyle/>
          <a:p>
            <a:pPr lvl="0">
              <a:lnSpc>
                <a:spcPct val="90000"/>
              </a:lnSpc>
              <a:buClr>
                <a:schemeClr val="dk1"/>
              </a:buClr>
              <a:buSzPts val="2000"/>
            </a:pPr>
            <a:r>
              <a:rPr lang="en-GB" dirty="0"/>
              <a:t>Memorise the different image compositions.</a:t>
            </a:r>
          </a:p>
          <a:p>
            <a:pPr lvl="0">
              <a:lnSpc>
                <a:spcPct val="90000"/>
              </a:lnSpc>
              <a:buClr>
                <a:schemeClr val="dk1"/>
              </a:buClr>
              <a:buSzPts val="2000"/>
            </a:pPr>
            <a:endParaRPr lang="en-GB" dirty="0"/>
          </a:p>
          <a:p>
            <a:pPr lvl="0">
              <a:lnSpc>
                <a:spcPct val="90000"/>
              </a:lnSpc>
              <a:buClr>
                <a:schemeClr val="dk1"/>
              </a:buClr>
              <a:buSzPts val="2000"/>
            </a:pPr>
            <a:r>
              <a:rPr lang="en-GB" dirty="0"/>
              <a:t>Then practice them with a camera or your phone.  </a:t>
            </a:r>
          </a:p>
        </p:txBody>
      </p:sp>
      <p:sp>
        <p:nvSpPr>
          <p:cNvPr id="15" name="Rectangle 14"/>
          <p:cNvSpPr/>
          <p:nvPr/>
        </p:nvSpPr>
        <p:spPr>
          <a:xfrm>
            <a:off x="10919849" y="5738901"/>
            <a:ext cx="954107" cy="923330"/>
          </a:xfrm>
          <a:prstGeom prst="rect">
            <a:avLst/>
          </a:prstGeom>
          <a:solidFill>
            <a:srgbClr val="FFFF00"/>
          </a:solid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15</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70"/>
        <p:cNvGrpSpPr/>
        <p:nvPr/>
      </p:nvGrpSpPr>
      <p:grpSpPr>
        <a:xfrm>
          <a:off x="0" y="0"/>
          <a:ext cx="0" cy="0"/>
          <a:chOff x="0" y="0"/>
          <a:chExt cx="0" cy="0"/>
        </a:xfrm>
      </p:grpSpPr>
      <p:pic>
        <p:nvPicPr>
          <p:cNvPr id="775" name="Google Shape;775;p67"/>
          <p:cNvPicPr preferRelativeResize="0"/>
          <p:nvPr/>
        </p:nvPicPr>
        <p:blipFill rotWithShape="1">
          <a:blip r:embed="rId3">
            <a:alphaModFix/>
          </a:blip>
          <a:srcRect t="4509" r="18707"/>
          <a:stretch/>
        </p:blipFill>
        <p:spPr>
          <a:xfrm>
            <a:off x="6109480" y="3631959"/>
            <a:ext cx="4863558" cy="2856487"/>
          </a:xfrm>
          <a:prstGeom prst="rect">
            <a:avLst/>
          </a:prstGeom>
          <a:noFill/>
          <a:ln>
            <a:noFill/>
          </a:ln>
        </p:spPr>
      </p:pic>
      <p:sp>
        <p:nvSpPr>
          <p:cNvPr id="771" name="Google Shape;771;p67"/>
          <p:cNvSpPr txBox="1">
            <a:spLocks noGrp="1"/>
          </p:cNvSpPr>
          <p:nvPr>
            <p:ph type="title"/>
          </p:nvPr>
        </p:nvSpPr>
        <p:spPr>
          <a:xfrm>
            <a:off x="345830" y="308855"/>
            <a:ext cx="11527301" cy="521139"/>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2880"/>
              <a:buFont typeface="Calibri"/>
              <a:buNone/>
            </a:pPr>
            <a:r>
              <a:rPr lang="en-GB" sz="2880"/>
              <a:t>Photography Skills – Common Mistakes</a:t>
            </a:r>
            <a:endParaRPr sz="2880"/>
          </a:p>
        </p:txBody>
      </p:sp>
      <p:pic>
        <p:nvPicPr>
          <p:cNvPr id="772" name="Google Shape;772;p67"/>
          <p:cNvPicPr preferRelativeResize="0">
            <a:picLocks noGrp="1"/>
          </p:cNvPicPr>
          <p:nvPr>
            <p:ph type="body" idx="1"/>
          </p:nvPr>
        </p:nvPicPr>
        <p:blipFill rotWithShape="1">
          <a:blip r:embed="rId4">
            <a:alphaModFix/>
          </a:blip>
          <a:srcRect l="3325" t="8968" r="12102"/>
          <a:stretch/>
        </p:blipFill>
        <p:spPr>
          <a:xfrm>
            <a:off x="1728644" y="1368885"/>
            <a:ext cx="4946073" cy="2263074"/>
          </a:xfrm>
          <a:prstGeom prst="rect">
            <a:avLst/>
          </a:prstGeom>
          <a:noFill/>
          <a:ln>
            <a:noFill/>
          </a:ln>
        </p:spPr>
      </p:pic>
      <p:pic>
        <p:nvPicPr>
          <p:cNvPr id="773" name="Google Shape;773;p67"/>
          <p:cNvPicPr preferRelativeResize="0"/>
          <p:nvPr/>
        </p:nvPicPr>
        <p:blipFill rotWithShape="1">
          <a:blip r:embed="rId5">
            <a:alphaModFix/>
          </a:blip>
          <a:srcRect t="5015" b="5161"/>
          <a:stretch/>
        </p:blipFill>
        <p:spPr>
          <a:xfrm>
            <a:off x="1728644" y="3697717"/>
            <a:ext cx="4781550" cy="2147455"/>
          </a:xfrm>
          <a:prstGeom prst="rect">
            <a:avLst/>
          </a:prstGeom>
          <a:noFill/>
          <a:ln>
            <a:noFill/>
          </a:ln>
        </p:spPr>
      </p:pic>
      <p:pic>
        <p:nvPicPr>
          <p:cNvPr id="774" name="Google Shape;774;p67"/>
          <p:cNvPicPr preferRelativeResize="0"/>
          <p:nvPr/>
        </p:nvPicPr>
        <p:blipFill rotWithShape="1">
          <a:blip r:embed="rId6">
            <a:alphaModFix/>
          </a:blip>
          <a:srcRect t="5595"/>
          <a:stretch/>
        </p:blipFill>
        <p:spPr>
          <a:xfrm>
            <a:off x="6888221" y="1358685"/>
            <a:ext cx="4781550" cy="2257012"/>
          </a:xfrm>
          <a:prstGeom prst="rect">
            <a:avLst/>
          </a:prstGeom>
          <a:noFill/>
          <a:ln>
            <a:noFill/>
          </a:ln>
        </p:spPr>
      </p:pic>
      <p:sp>
        <p:nvSpPr>
          <p:cNvPr id="776" name="Google Shape;776;p67"/>
          <p:cNvSpPr/>
          <p:nvPr/>
        </p:nvSpPr>
        <p:spPr>
          <a:xfrm>
            <a:off x="154745" y="140677"/>
            <a:ext cx="11868442" cy="6580798"/>
          </a:xfrm>
          <a:prstGeom prst="rect">
            <a:avLst/>
          </a:prstGeom>
          <a:noFill/>
          <a:ln w="317500" cap="flat" cmpd="sng">
            <a:solidFill>
              <a:srgbClr val="FFFF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777" name="Google Shape;777;p67"/>
          <p:cNvSpPr txBox="1">
            <a:spLocks noGrp="1"/>
          </p:cNvSpPr>
          <p:nvPr>
            <p:ph type="sldNum" idx="12"/>
          </p:nvPr>
        </p:nvSpPr>
        <p:spPr>
          <a:xfrm>
            <a:off x="9129931" y="6218837"/>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14</a:t>
            </a:fld>
            <a:endParaRPr/>
          </a:p>
        </p:txBody>
      </p:sp>
      <p:sp>
        <p:nvSpPr>
          <p:cNvPr id="9" name="Rectangle 8"/>
          <p:cNvSpPr/>
          <p:nvPr/>
        </p:nvSpPr>
        <p:spPr>
          <a:xfrm>
            <a:off x="345830" y="2325388"/>
            <a:ext cx="1261462" cy="2225225"/>
          </a:xfrm>
          <a:prstGeom prst="rect">
            <a:avLst/>
          </a:prstGeom>
        </p:spPr>
        <p:txBody>
          <a:bodyPr wrap="square">
            <a:spAutoFit/>
          </a:bodyPr>
          <a:lstStyle/>
          <a:p>
            <a:pPr lvl="0">
              <a:lnSpc>
                <a:spcPct val="90000"/>
              </a:lnSpc>
              <a:buClr>
                <a:schemeClr val="dk1"/>
              </a:buClr>
              <a:buSzPts val="2000"/>
            </a:pPr>
            <a:r>
              <a:rPr lang="en-GB" dirty="0"/>
              <a:t>Memorise the different mistakes that can be made so you don’t make them.</a:t>
            </a:r>
          </a:p>
          <a:p>
            <a:pPr lvl="0">
              <a:lnSpc>
                <a:spcPct val="90000"/>
              </a:lnSpc>
              <a:buClr>
                <a:schemeClr val="dk1"/>
              </a:buClr>
              <a:buSzPts val="2000"/>
            </a:pPr>
            <a:endParaRPr lang="en-GB" dirty="0"/>
          </a:p>
          <a:p>
            <a:pPr lvl="0">
              <a:lnSpc>
                <a:spcPct val="90000"/>
              </a:lnSpc>
              <a:buClr>
                <a:schemeClr val="dk1"/>
              </a:buClr>
              <a:buSzPts val="2000"/>
            </a:pPr>
            <a:r>
              <a:rPr lang="en-GB" dirty="0"/>
              <a:t>Then practice them with a camera or your phone.  </a:t>
            </a:r>
          </a:p>
        </p:txBody>
      </p:sp>
      <p:sp>
        <p:nvSpPr>
          <p:cNvPr id="10" name="Rectangle 9"/>
          <p:cNvSpPr/>
          <p:nvPr/>
        </p:nvSpPr>
        <p:spPr>
          <a:xfrm>
            <a:off x="10959393" y="5681631"/>
            <a:ext cx="954107" cy="923330"/>
          </a:xfrm>
          <a:prstGeom prst="rect">
            <a:avLst/>
          </a:prstGeom>
          <a:solidFill>
            <a:srgbClr val="FFFF00"/>
          </a:solid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16</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81"/>
        <p:cNvGrpSpPr/>
        <p:nvPr/>
      </p:nvGrpSpPr>
      <p:grpSpPr>
        <a:xfrm>
          <a:off x="0" y="0"/>
          <a:ext cx="0" cy="0"/>
          <a:chOff x="0" y="0"/>
          <a:chExt cx="0" cy="0"/>
        </a:xfrm>
      </p:grpSpPr>
      <p:sp>
        <p:nvSpPr>
          <p:cNvPr id="782" name="Google Shape;782;p68"/>
          <p:cNvSpPr txBox="1">
            <a:spLocks noGrp="1"/>
          </p:cNvSpPr>
          <p:nvPr>
            <p:ph type="title"/>
          </p:nvPr>
        </p:nvSpPr>
        <p:spPr>
          <a:xfrm>
            <a:off x="345830" y="308855"/>
            <a:ext cx="11527301" cy="521139"/>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2880"/>
              <a:buFont typeface="Calibri"/>
              <a:buNone/>
            </a:pPr>
            <a:r>
              <a:rPr lang="en-GB" sz="2880"/>
              <a:t>Image Manipulation Techniques</a:t>
            </a:r>
            <a:endParaRPr sz="2880"/>
          </a:p>
        </p:txBody>
      </p:sp>
      <p:sp>
        <p:nvSpPr>
          <p:cNvPr id="783" name="Google Shape;783;p68"/>
          <p:cNvSpPr/>
          <p:nvPr/>
        </p:nvSpPr>
        <p:spPr>
          <a:xfrm>
            <a:off x="154745" y="140677"/>
            <a:ext cx="11868442" cy="6580798"/>
          </a:xfrm>
          <a:prstGeom prst="rect">
            <a:avLst/>
          </a:prstGeom>
          <a:noFill/>
          <a:ln w="317500" cap="flat" cmpd="sng">
            <a:solidFill>
              <a:srgbClr val="FFFF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pic>
        <p:nvPicPr>
          <p:cNvPr id="784" name="Google Shape;784;p68" descr="Image result for image manipulation techniques before and after"/>
          <p:cNvPicPr preferRelativeResize="0"/>
          <p:nvPr/>
        </p:nvPicPr>
        <p:blipFill rotWithShape="1">
          <a:blip r:embed="rId3">
            <a:alphaModFix/>
          </a:blip>
          <a:srcRect/>
          <a:stretch/>
        </p:blipFill>
        <p:spPr>
          <a:xfrm>
            <a:off x="555736" y="3715360"/>
            <a:ext cx="5054537" cy="2645208"/>
          </a:xfrm>
          <a:prstGeom prst="rect">
            <a:avLst/>
          </a:prstGeom>
          <a:noFill/>
          <a:ln>
            <a:noFill/>
          </a:ln>
        </p:spPr>
      </p:pic>
      <p:pic>
        <p:nvPicPr>
          <p:cNvPr id="785" name="Google Shape;785;p68" descr="Image result for image manipulation techniques before and after"/>
          <p:cNvPicPr preferRelativeResize="0"/>
          <p:nvPr/>
        </p:nvPicPr>
        <p:blipFill rotWithShape="1">
          <a:blip r:embed="rId4">
            <a:alphaModFix/>
          </a:blip>
          <a:srcRect/>
          <a:stretch/>
        </p:blipFill>
        <p:spPr>
          <a:xfrm>
            <a:off x="555737" y="785868"/>
            <a:ext cx="5054537" cy="2843178"/>
          </a:xfrm>
          <a:prstGeom prst="rect">
            <a:avLst/>
          </a:prstGeom>
          <a:noFill/>
          <a:ln>
            <a:noFill/>
          </a:ln>
        </p:spPr>
      </p:pic>
      <p:pic>
        <p:nvPicPr>
          <p:cNvPr id="787" name="Google Shape;787;p68" descr="Image result for image manipulation techniques before and after"/>
          <p:cNvPicPr preferRelativeResize="0"/>
          <p:nvPr/>
        </p:nvPicPr>
        <p:blipFill rotWithShape="1">
          <a:blip r:embed="rId5">
            <a:alphaModFix/>
          </a:blip>
          <a:srcRect t="24153" b="25197"/>
          <a:stretch/>
        </p:blipFill>
        <p:spPr>
          <a:xfrm>
            <a:off x="5834793" y="2906410"/>
            <a:ext cx="5858154" cy="1582463"/>
          </a:xfrm>
          <a:prstGeom prst="rect">
            <a:avLst/>
          </a:prstGeom>
          <a:noFill/>
          <a:ln>
            <a:noFill/>
          </a:ln>
        </p:spPr>
      </p:pic>
      <p:pic>
        <p:nvPicPr>
          <p:cNvPr id="788" name="Google Shape;788;p68" descr="movies-before-after-visual-effects-2"/>
          <p:cNvPicPr preferRelativeResize="0"/>
          <p:nvPr/>
        </p:nvPicPr>
        <p:blipFill rotWithShape="1">
          <a:blip r:embed="rId6">
            <a:alphaModFix/>
          </a:blip>
          <a:srcRect t="49948" b="299"/>
          <a:stretch/>
        </p:blipFill>
        <p:spPr>
          <a:xfrm>
            <a:off x="8756564" y="4677364"/>
            <a:ext cx="2959439" cy="1657350"/>
          </a:xfrm>
          <a:prstGeom prst="rect">
            <a:avLst/>
          </a:prstGeom>
          <a:noFill/>
          <a:ln>
            <a:noFill/>
          </a:ln>
        </p:spPr>
      </p:pic>
      <p:pic>
        <p:nvPicPr>
          <p:cNvPr id="789" name="Google Shape;789;p68" descr="movies-before-after-visual-effects-2"/>
          <p:cNvPicPr preferRelativeResize="0"/>
          <p:nvPr/>
        </p:nvPicPr>
        <p:blipFill rotWithShape="1">
          <a:blip r:embed="rId6">
            <a:alphaModFix/>
          </a:blip>
          <a:srcRect b="51120"/>
          <a:stretch/>
        </p:blipFill>
        <p:spPr>
          <a:xfrm>
            <a:off x="5834793" y="4679792"/>
            <a:ext cx="2890107" cy="1654922"/>
          </a:xfrm>
          <a:prstGeom prst="rect">
            <a:avLst/>
          </a:prstGeom>
          <a:noFill/>
          <a:ln>
            <a:noFill/>
          </a:ln>
        </p:spPr>
      </p:pic>
      <p:sp>
        <p:nvSpPr>
          <p:cNvPr id="790" name="Google Shape;790;p68"/>
          <p:cNvSpPr txBox="1">
            <a:spLocks noGrp="1"/>
          </p:cNvSpPr>
          <p:nvPr>
            <p:ph type="sldNum" idx="12"/>
          </p:nvPr>
        </p:nvSpPr>
        <p:spPr>
          <a:xfrm>
            <a:off x="8881056" y="6060281"/>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15</a:t>
            </a:fld>
            <a:endParaRPr/>
          </a:p>
        </p:txBody>
      </p:sp>
      <p:sp>
        <p:nvSpPr>
          <p:cNvPr id="11" name="Rectangle 10"/>
          <p:cNvSpPr/>
          <p:nvPr/>
        </p:nvSpPr>
        <p:spPr>
          <a:xfrm>
            <a:off x="6010235" y="973160"/>
            <a:ext cx="5612990" cy="1449628"/>
          </a:xfrm>
          <a:prstGeom prst="rect">
            <a:avLst/>
          </a:prstGeom>
        </p:spPr>
        <p:txBody>
          <a:bodyPr wrap="square">
            <a:spAutoFit/>
          </a:bodyPr>
          <a:lstStyle/>
          <a:p>
            <a:pPr lvl="0">
              <a:lnSpc>
                <a:spcPct val="90000"/>
              </a:lnSpc>
              <a:buClr>
                <a:schemeClr val="dk1"/>
              </a:buClr>
              <a:buSzPts val="2000"/>
            </a:pPr>
            <a:r>
              <a:rPr lang="en-GB" dirty="0"/>
              <a:t>Most images used in publications have been edited in some way. You will need to practice editing images for component 2 and component 3. </a:t>
            </a:r>
          </a:p>
          <a:p>
            <a:pPr lvl="0">
              <a:lnSpc>
                <a:spcPct val="90000"/>
              </a:lnSpc>
              <a:buClr>
                <a:schemeClr val="dk1"/>
              </a:buClr>
              <a:buSzPts val="2000"/>
            </a:pPr>
            <a:endParaRPr lang="en-GB" dirty="0"/>
          </a:p>
          <a:p>
            <a:pPr lvl="0">
              <a:lnSpc>
                <a:spcPct val="90000"/>
              </a:lnSpc>
              <a:buClr>
                <a:schemeClr val="dk1"/>
              </a:buClr>
              <a:buSzPts val="2000"/>
            </a:pPr>
            <a:r>
              <a:rPr lang="en-GB" dirty="0"/>
              <a:t>You can practice at home using simple apps for your phone, even you phone gallery will have simple to old that you could use to edit an image. Spend some time practicing these techniques below:</a:t>
            </a:r>
          </a:p>
        </p:txBody>
      </p:sp>
      <p:sp>
        <p:nvSpPr>
          <p:cNvPr id="12" name="Rectangle 11"/>
          <p:cNvSpPr/>
          <p:nvPr/>
        </p:nvSpPr>
        <p:spPr>
          <a:xfrm>
            <a:off x="10919850" y="5738901"/>
            <a:ext cx="954107" cy="923330"/>
          </a:xfrm>
          <a:prstGeom prst="rect">
            <a:avLst/>
          </a:prstGeom>
          <a:solidFill>
            <a:srgbClr val="FFFF00"/>
          </a:solidFill>
        </p:spPr>
        <p:txBody>
          <a:bodyPr wrap="none" lIns="91440" tIns="45720" rIns="91440" bIns="45720">
            <a:spAutoFit/>
          </a:bodyPr>
          <a:lstStyle/>
          <a:p>
            <a:pPr algn="ctr"/>
            <a:r>
              <a:rPr lang="en-US" sz="5400" dirty="0">
                <a:ln w="0"/>
                <a:solidFill>
                  <a:schemeClr val="tx1"/>
                </a:solidFill>
                <a:effectLst>
                  <a:outerShdw blurRad="38100" dist="19050" dir="2700000" algn="tl" rotWithShape="0">
                    <a:schemeClr val="dk1">
                      <a:alpha val="40000"/>
                    </a:schemeClr>
                  </a:outerShdw>
                </a:effectLst>
              </a:rPr>
              <a:t>17</a:t>
            </a:r>
            <a:endParaRPr lang="en-US" sz="5400" b="0" cap="none" spc="0" dirty="0">
              <a:ln w="0"/>
              <a:solidFill>
                <a:schemeClr val="tx1"/>
              </a:solidFill>
              <a:effectLst>
                <a:outerShdw blurRad="38100" dist="19050" dir="2700000" algn="tl" rotWithShape="0">
                  <a:schemeClr val="dk1">
                    <a:alpha val="40000"/>
                  </a:schemeClr>
                </a:outerShdw>
              </a:effectLs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94"/>
        <p:cNvGrpSpPr/>
        <p:nvPr/>
      </p:nvGrpSpPr>
      <p:grpSpPr>
        <a:xfrm>
          <a:off x="0" y="0"/>
          <a:ext cx="0" cy="0"/>
          <a:chOff x="0" y="0"/>
          <a:chExt cx="0" cy="0"/>
        </a:xfrm>
      </p:grpSpPr>
      <p:sp>
        <p:nvSpPr>
          <p:cNvPr id="795" name="Google Shape;795;p69"/>
          <p:cNvSpPr txBox="1">
            <a:spLocks noGrp="1"/>
          </p:cNvSpPr>
          <p:nvPr>
            <p:ph type="title"/>
          </p:nvPr>
        </p:nvSpPr>
        <p:spPr>
          <a:xfrm>
            <a:off x="345830" y="308855"/>
            <a:ext cx="11527301" cy="521139"/>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2880"/>
              <a:buFont typeface="Calibri"/>
              <a:buNone/>
            </a:pPr>
            <a:r>
              <a:rPr lang="en-GB" sz="2880"/>
              <a:t>Typography</a:t>
            </a:r>
            <a:endParaRPr sz="2880"/>
          </a:p>
        </p:txBody>
      </p:sp>
      <p:pic>
        <p:nvPicPr>
          <p:cNvPr id="796" name="Google Shape;796;p69"/>
          <p:cNvPicPr preferRelativeResize="0">
            <a:picLocks noGrp="1"/>
          </p:cNvPicPr>
          <p:nvPr>
            <p:ph type="body" idx="1"/>
          </p:nvPr>
        </p:nvPicPr>
        <p:blipFill rotWithShape="1">
          <a:blip r:embed="rId3">
            <a:alphaModFix/>
          </a:blip>
          <a:srcRect b="29451"/>
          <a:stretch/>
        </p:blipFill>
        <p:spPr>
          <a:xfrm>
            <a:off x="311164" y="1654464"/>
            <a:ext cx="11555604" cy="4904510"/>
          </a:xfrm>
          <a:prstGeom prst="rect">
            <a:avLst/>
          </a:prstGeom>
          <a:noFill/>
          <a:ln>
            <a:noFill/>
          </a:ln>
        </p:spPr>
      </p:pic>
      <p:sp>
        <p:nvSpPr>
          <p:cNvPr id="797" name="Google Shape;797;p69"/>
          <p:cNvSpPr/>
          <p:nvPr/>
        </p:nvSpPr>
        <p:spPr>
          <a:xfrm>
            <a:off x="154745" y="140677"/>
            <a:ext cx="11868442" cy="6580798"/>
          </a:xfrm>
          <a:prstGeom prst="rect">
            <a:avLst/>
          </a:prstGeom>
          <a:noFill/>
          <a:ln w="317500" cap="flat" cmpd="sng">
            <a:solidFill>
              <a:srgbClr val="FFFF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798" name="Google Shape;798;p69"/>
          <p:cNvSpPr txBox="1">
            <a:spLocks noGrp="1"/>
          </p:cNvSpPr>
          <p:nvPr>
            <p:ph type="sldNum" idx="12"/>
          </p:nvPr>
        </p:nvSpPr>
        <p:spPr>
          <a:xfrm>
            <a:off x="8881056" y="6060281"/>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16</a:t>
            </a:fld>
            <a:endParaRPr/>
          </a:p>
        </p:txBody>
      </p:sp>
      <p:sp>
        <p:nvSpPr>
          <p:cNvPr id="2" name="Rectangle 1"/>
          <p:cNvSpPr/>
          <p:nvPr/>
        </p:nvSpPr>
        <p:spPr>
          <a:xfrm>
            <a:off x="482599" y="736562"/>
            <a:ext cx="11540587" cy="523220"/>
          </a:xfrm>
          <a:prstGeom prst="rect">
            <a:avLst/>
          </a:prstGeom>
        </p:spPr>
        <p:txBody>
          <a:bodyPr wrap="square">
            <a:spAutoFit/>
          </a:bodyPr>
          <a:lstStyle/>
          <a:p>
            <a:r>
              <a:rPr lang="en-GB" b="1" dirty="0"/>
              <a:t>Typography</a:t>
            </a:r>
            <a:r>
              <a:rPr lang="en-GB" dirty="0"/>
              <a:t> is the art and technique of arranging type to make written language legible, readable, and appealing when displayed.</a:t>
            </a:r>
          </a:p>
          <a:p>
            <a:r>
              <a:rPr lang="en-GB" dirty="0"/>
              <a:t>There are some rules around making sure your typography is effective. Memorise the ten rules below and ensure you follow them in your work. </a:t>
            </a:r>
          </a:p>
        </p:txBody>
      </p:sp>
      <p:sp>
        <p:nvSpPr>
          <p:cNvPr id="7" name="Rectangle 6"/>
          <p:cNvSpPr/>
          <p:nvPr/>
        </p:nvSpPr>
        <p:spPr>
          <a:xfrm>
            <a:off x="10919849" y="5738901"/>
            <a:ext cx="954107" cy="923330"/>
          </a:xfrm>
          <a:prstGeom prst="rect">
            <a:avLst/>
          </a:prstGeom>
          <a:solidFill>
            <a:srgbClr val="FFFF00"/>
          </a:solid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18</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02"/>
        <p:cNvGrpSpPr/>
        <p:nvPr/>
      </p:nvGrpSpPr>
      <p:grpSpPr>
        <a:xfrm>
          <a:off x="0" y="0"/>
          <a:ext cx="0" cy="0"/>
          <a:chOff x="0" y="0"/>
          <a:chExt cx="0" cy="0"/>
        </a:xfrm>
      </p:grpSpPr>
      <p:sp>
        <p:nvSpPr>
          <p:cNvPr id="803" name="Google Shape;803;p70"/>
          <p:cNvSpPr txBox="1">
            <a:spLocks noGrp="1"/>
          </p:cNvSpPr>
          <p:nvPr>
            <p:ph type="title"/>
          </p:nvPr>
        </p:nvSpPr>
        <p:spPr>
          <a:xfrm>
            <a:off x="345830" y="308855"/>
            <a:ext cx="11527301" cy="521139"/>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2880"/>
              <a:buFont typeface="Calibri"/>
              <a:buNone/>
            </a:pPr>
            <a:r>
              <a:rPr lang="en-GB" sz="2880"/>
              <a:t>Use of Colour</a:t>
            </a:r>
            <a:endParaRPr sz="2880"/>
          </a:p>
        </p:txBody>
      </p:sp>
      <p:sp>
        <p:nvSpPr>
          <p:cNvPr id="804" name="Google Shape;804;p70"/>
          <p:cNvSpPr/>
          <p:nvPr/>
        </p:nvSpPr>
        <p:spPr>
          <a:xfrm>
            <a:off x="154745" y="140677"/>
            <a:ext cx="11868442" cy="6580798"/>
          </a:xfrm>
          <a:prstGeom prst="rect">
            <a:avLst/>
          </a:prstGeom>
          <a:noFill/>
          <a:ln w="317500" cap="flat" cmpd="sng">
            <a:solidFill>
              <a:srgbClr val="FFFF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pic>
        <p:nvPicPr>
          <p:cNvPr id="805" name="Google Shape;805;p70"/>
          <p:cNvPicPr preferRelativeResize="0">
            <a:picLocks noGrp="1"/>
          </p:cNvPicPr>
          <p:nvPr>
            <p:ph type="body" idx="1"/>
          </p:nvPr>
        </p:nvPicPr>
        <p:blipFill rotWithShape="1">
          <a:blip r:embed="rId3">
            <a:alphaModFix/>
          </a:blip>
          <a:srcRect/>
          <a:stretch/>
        </p:blipFill>
        <p:spPr>
          <a:xfrm>
            <a:off x="474127" y="1467556"/>
            <a:ext cx="5635353" cy="4866300"/>
          </a:xfrm>
          <a:prstGeom prst="rect">
            <a:avLst/>
          </a:prstGeom>
          <a:noFill/>
          <a:ln>
            <a:noFill/>
          </a:ln>
        </p:spPr>
      </p:pic>
      <p:pic>
        <p:nvPicPr>
          <p:cNvPr id="806" name="Google Shape;806;p70"/>
          <p:cNvPicPr preferRelativeResize="0"/>
          <p:nvPr/>
        </p:nvPicPr>
        <p:blipFill rotWithShape="1">
          <a:blip r:embed="rId4">
            <a:alphaModFix/>
          </a:blip>
          <a:srcRect/>
          <a:stretch/>
        </p:blipFill>
        <p:spPr>
          <a:xfrm>
            <a:off x="6216487" y="1467556"/>
            <a:ext cx="5549636" cy="4793015"/>
          </a:xfrm>
          <a:prstGeom prst="rect">
            <a:avLst/>
          </a:prstGeom>
          <a:noFill/>
          <a:ln>
            <a:noFill/>
          </a:ln>
        </p:spPr>
      </p:pic>
      <p:sp>
        <p:nvSpPr>
          <p:cNvPr id="807" name="Google Shape;807;p70"/>
          <p:cNvSpPr txBox="1">
            <a:spLocks noGrp="1"/>
          </p:cNvSpPr>
          <p:nvPr>
            <p:ph type="sldNum" idx="12"/>
          </p:nvPr>
        </p:nvSpPr>
        <p:spPr>
          <a:xfrm>
            <a:off x="8881056" y="6060281"/>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17</a:t>
            </a:fld>
            <a:endParaRPr/>
          </a:p>
        </p:txBody>
      </p:sp>
      <p:sp>
        <p:nvSpPr>
          <p:cNvPr id="2" name="TextBox 1"/>
          <p:cNvSpPr txBox="1"/>
          <p:nvPr/>
        </p:nvSpPr>
        <p:spPr>
          <a:xfrm>
            <a:off x="688622" y="798836"/>
            <a:ext cx="10935634" cy="523220"/>
          </a:xfrm>
          <a:prstGeom prst="rect">
            <a:avLst/>
          </a:prstGeom>
          <a:noFill/>
        </p:spPr>
        <p:txBody>
          <a:bodyPr wrap="square" rtlCol="0">
            <a:spAutoFit/>
          </a:bodyPr>
          <a:lstStyle/>
          <a:p>
            <a:r>
              <a:rPr lang="en-GB" dirty="0"/>
              <a:t>Colour can be used to generate meaning. Some of the most popular meanings for colours are below. To make sure you refer to these in your assessments you must memorise them. </a:t>
            </a:r>
          </a:p>
        </p:txBody>
      </p:sp>
      <p:sp>
        <p:nvSpPr>
          <p:cNvPr id="8" name="Rectangle 7"/>
          <p:cNvSpPr/>
          <p:nvPr/>
        </p:nvSpPr>
        <p:spPr>
          <a:xfrm>
            <a:off x="10919850" y="5738901"/>
            <a:ext cx="954107" cy="923330"/>
          </a:xfrm>
          <a:prstGeom prst="rect">
            <a:avLst/>
          </a:prstGeom>
          <a:solidFill>
            <a:srgbClr val="FFFF00"/>
          </a:solidFill>
        </p:spPr>
        <p:txBody>
          <a:bodyPr wrap="none" lIns="91440" tIns="45720" rIns="91440" bIns="45720">
            <a:spAutoFit/>
          </a:bodyPr>
          <a:lstStyle/>
          <a:p>
            <a:pPr algn="ctr"/>
            <a:r>
              <a:rPr lang="en-US" sz="5400" dirty="0">
                <a:ln w="0"/>
                <a:solidFill>
                  <a:schemeClr val="tx1"/>
                </a:solidFill>
                <a:effectLst>
                  <a:outerShdw blurRad="38100" dist="19050" dir="2700000" algn="tl" rotWithShape="0">
                    <a:schemeClr val="dk1">
                      <a:alpha val="40000"/>
                    </a:schemeClr>
                  </a:outerShdw>
                </a:effectLst>
              </a:rPr>
              <a:t>19</a:t>
            </a:r>
            <a:endParaRPr lang="en-US" sz="5400" b="0" cap="none" spc="0" dirty="0">
              <a:ln w="0"/>
              <a:solidFill>
                <a:schemeClr val="tx1"/>
              </a:solidFill>
              <a:effectLst>
                <a:outerShdw blurRad="38100" dist="19050" dir="2700000" algn="tl" rotWithShape="0">
                  <a:schemeClr val="dk1">
                    <a:alpha val="40000"/>
                  </a:schemeClr>
                </a:outerShdw>
              </a:effectLs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11"/>
        <p:cNvGrpSpPr/>
        <p:nvPr/>
      </p:nvGrpSpPr>
      <p:grpSpPr>
        <a:xfrm>
          <a:off x="0" y="0"/>
          <a:ext cx="0" cy="0"/>
          <a:chOff x="0" y="0"/>
          <a:chExt cx="0" cy="0"/>
        </a:xfrm>
      </p:grpSpPr>
      <p:sp>
        <p:nvSpPr>
          <p:cNvPr id="812" name="Google Shape;812;p71"/>
          <p:cNvSpPr txBox="1">
            <a:spLocks noGrp="1"/>
          </p:cNvSpPr>
          <p:nvPr>
            <p:ph type="title"/>
          </p:nvPr>
        </p:nvSpPr>
        <p:spPr>
          <a:xfrm>
            <a:off x="345830" y="308855"/>
            <a:ext cx="11527301" cy="521139"/>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2880"/>
              <a:buFont typeface="Calibri"/>
              <a:buNone/>
            </a:pPr>
            <a:r>
              <a:rPr lang="en-GB" sz="2880"/>
              <a:t>Colour Theory</a:t>
            </a:r>
            <a:endParaRPr sz="2880"/>
          </a:p>
        </p:txBody>
      </p:sp>
      <p:pic>
        <p:nvPicPr>
          <p:cNvPr id="813" name="Google Shape;813;p71"/>
          <p:cNvPicPr preferRelativeResize="0">
            <a:picLocks noGrp="1"/>
          </p:cNvPicPr>
          <p:nvPr>
            <p:ph type="body" idx="1"/>
          </p:nvPr>
        </p:nvPicPr>
        <p:blipFill rotWithShape="1">
          <a:blip r:embed="rId3">
            <a:alphaModFix/>
          </a:blip>
          <a:srcRect b="29995"/>
          <a:stretch/>
        </p:blipFill>
        <p:spPr>
          <a:xfrm>
            <a:off x="332071" y="1484749"/>
            <a:ext cx="11513789" cy="4849091"/>
          </a:xfrm>
          <a:prstGeom prst="rect">
            <a:avLst/>
          </a:prstGeom>
          <a:noFill/>
          <a:ln>
            <a:noFill/>
          </a:ln>
        </p:spPr>
      </p:pic>
      <p:sp>
        <p:nvSpPr>
          <p:cNvPr id="814" name="Google Shape;814;p71"/>
          <p:cNvSpPr/>
          <p:nvPr/>
        </p:nvSpPr>
        <p:spPr>
          <a:xfrm>
            <a:off x="154745" y="140677"/>
            <a:ext cx="11868442" cy="6580798"/>
          </a:xfrm>
          <a:prstGeom prst="rect">
            <a:avLst/>
          </a:prstGeom>
          <a:noFill/>
          <a:ln w="317500" cap="flat" cmpd="sng">
            <a:solidFill>
              <a:srgbClr val="FFFF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815" name="Google Shape;815;p71"/>
          <p:cNvSpPr txBox="1">
            <a:spLocks noGrp="1"/>
          </p:cNvSpPr>
          <p:nvPr>
            <p:ph type="sldNum" idx="12"/>
          </p:nvPr>
        </p:nvSpPr>
        <p:spPr>
          <a:xfrm>
            <a:off x="8881056" y="6060281"/>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18</a:t>
            </a:fld>
            <a:endParaRPr/>
          </a:p>
        </p:txBody>
      </p:sp>
      <p:sp>
        <p:nvSpPr>
          <p:cNvPr id="6" name="TextBox 5"/>
          <p:cNvSpPr txBox="1"/>
          <p:nvPr/>
        </p:nvSpPr>
        <p:spPr>
          <a:xfrm>
            <a:off x="688622" y="798836"/>
            <a:ext cx="10935634" cy="523220"/>
          </a:xfrm>
          <a:prstGeom prst="rect">
            <a:avLst/>
          </a:prstGeom>
          <a:noFill/>
        </p:spPr>
        <p:txBody>
          <a:bodyPr wrap="square" rtlCol="0">
            <a:spAutoFit/>
          </a:bodyPr>
          <a:lstStyle/>
          <a:p>
            <a:r>
              <a:rPr lang="en-GB" dirty="0"/>
              <a:t>Using colour effectively is a skill. There are a number of rules that most designers adhere to. In order to use these rules affectively in your work you must memorise them. </a:t>
            </a:r>
          </a:p>
        </p:txBody>
      </p:sp>
      <p:sp>
        <p:nvSpPr>
          <p:cNvPr id="7" name="Rectangle 6"/>
          <p:cNvSpPr/>
          <p:nvPr/>
        </p:nvSpPr>
        <p:spPr>
          <a:xfrm>
            <a:off x="10919849" y="5738901"/>
            <a:ext cx="954107" cy="923330"/>
          </a:xfrm>
          <a:prstGeom prst="rect">
            <a:avLst/>
          </a:prstGeom>
          <a:solidFill>
            <a:srgbClr val="FFFF00"/>
          </a:solid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20</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19"/>
        <p:cNvGrpSpPr/>
        <p:nvPr/>
      </p:nvGrpSpPr>
      <p:grpSpPr>
        <a:xfrm>
          <a:off x="0" y="0"/>
          <a:ext cx="0" cy="0"/>
          <a:chOff x="0" y="0"/>
          <a:chExt cx="0" cy="0"/>
        </a:xfrm>
      </p:grpSpPr>
      <p:sp>
        <p:nvSpPr>
          <p:cNvPr id="820" name="Google Shape;820;p72"/>
          <p:cNvSpPr txBox="1">
            <a:spLocks noGrp="1"/>
          </p:cNvSpPr>
          <p:nvPr>
            <p:ph type="title"/>
          </p:nvPr>
        </p:nvSpPr>
        <p:spPr>
          <a:xfrm>
            <a:off x="345830" y="308855"/>
            <a:ext cx="11527301" cy="521139"/>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2880"/>
              <a:buFont typeface="Calibri"/>
              <a:buNone/>
            </a:pPr>
            <a:r>
              <a:rPr lang="en-GB" sz="2880"/>
              <a:t>Logo Design</a:t>
            </a:r>
            <a:endParaRPr sz="2880"/>
          </a:p>
        </p:txBody>
      </p:sp>
      <p:pic>
        <p:nvPicPr>
          <p:cNvPr id="821" name="Google Shape;821;p72"/>
          <p:cNvPicPr preferRelativeResize="0">
            <a:picLocks noGrp="1"/>
          </p:cNvPicPr>
          <p:nvPr>
            <p:ph type="body" idx="1"/>
          </p:nvPr>
        </p:nvPicPr>
        <p:blipFill rotWithShape="1">
          <a:blip r:embed="rId3">
            <a:alphaModFix/>
          </a:blip>
          <a:srcRect b="30598"/>
          <a:stretch/>
        </p:blipFill>
        <p:spPr>
          <a:xfrm>
            <a:off x="345830" y="1440872"/>
            <a:ext cx="11548293" cy="4821383"/>
          </a:xfrm>
          <a:prstGeom prst="rect">
            <a:avLst/>
          </a:prstGeom>
          <a:noFill/>
          <a:ln>
            <a:noFill/>
          </a:ln>
        </p:spPr>
      </p:pic>
      <p:sp>
        <p:nvSpPr>
          <p:cNvPr id="822" name="Google Shape;822;p72"/>
          <p:cNvSpPr/>
          <p:nvPr/>
        </p:nvSpPr>
        <p:spPr>
          <a:xfrm>
            <a:off x="154745" y="140677"/>
            <a:ext cx="11868442" cy="6580798"/>
          </a:xfrm>
          <a:prstGeom prst="rect">
            <a:avLst/>
          </a:prstGeom>
          <a:noFill/>
          <a:ln w="317500" cap="flat" cmpd="sng">
            <a:solidFill>
              <a:srgbClr val="FFFF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823" name="Google Shape;823;p72"/>
          <p:cNvSpPr txBox="1">
            <a:spLocks noGrp="1"/>
          </p:cNvSpPr>
          <p:nvPr>
            <p:ph type="sldNum" idx="12"/>
          </p:nvPr>
        </p:nvSpPr>
        <p:spPr>
          <a:xfrm>
            <a:off x="8881056" y="6060281"/>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19</a:t>
            </a:fld>
            <a:endParaRPr/>
          </a:p>
        </p:txBody>
      </p:sp>
      <p:sp>
        <p:nvSpPr>
          <p:cNvPr id="6" name="TextBox 5"/>
          <p:cNvSpPr txBox="1"/>
          <p:nvPr/>
        </p:nvSpPr>
        <p:spPr>
          <a:xfrm>
            <a:off x="688622" y="798836"/>
            <a:ext cx="10935634" cy="523220"/>
          </a:xfrm>
          <a:prstGeom prst="rect">
            <a:avLst/>
          </a:prstGeom>
          <a:noFill/>
        </p:spPr>
        <p:txBody>
          <a:bodyPr wrap="square" rtlCol="0">
            <a:spAutoFit/>
          </a:bodyPr>
          <a:lstStyle/>
          <a:p>
            <a:r>
              <a:rPr lang="en-GB" dirty="0"/>
              <a:t>Creating an effective logo that gives a strong brand image is a skill. There are a number of rules that most designers adhere to. In order to use these rules affectively in your work you must memorise them. </a:t>
            </a:r>
          </a:p>
        </p:txBody>
      </p:sp>
      <p:sp>
        <p:nvSpPr>
          <p:cNvPr id="7" name="Rectangle 6"/>
          <p:cNvSpPr/>
          <p:nvPr/>
        </p:nvSpPr>
        <p:spPr>
          <a:xfrm>
            <a:off x="10919849" y="5738901"/>
            <a:ext cx="954107" cy="923330"/>
          </a:xfrm>
          <a:prstGeom prst="rect">
            <a:avLst/>
          </a:prstGeom>
          <a:solidFill>
            <a:srgbClr val="FFFF00"/>
          </a:solid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21</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87"/>
        <p:cNvGrpSpPr/>
        <p:nvPr/>
      </p:nvGrpSpPr>
      <p:grpSpPr>
        <a:xfrm>
          <a:off x="0" y="0"/>
          <a:ext cx="0" cy="0"/>
          <a:chOff x="0" y="0"/>
          <a:chExt cx="0" cy="0"/>
        </a:xfrm>
      </p:grpSpPr>
      <p:sp>
        <p:nvSpPr>
          <p:cNvPr id="688" name="Google Shape;688;p60"/>
          <p:cNvSpPr txBox="1">
            <a:spLocks noGrp="1"/>
          </p:cNvSpPr>
          <p:nvPr>
            <p:ph type="title"/>
          </p:nvPr>
        </p:nvSpPr>
        <p:spPr>
          <a:xfrm>
            <a:off x="6481830" y="923019"/>
            <a:ext cx="4079044" cy="493696"/>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2880"/>
              <a:buFont typeface="Calibri"/>
              <a:buNone/>
            </a:pPr>
            <a:r>
              <a:rPr lang="en-GB" sz="2880"/>
              <a:t>Component 2 Overview</a:t>
            </a:r>
            <a:endParaRPr sz="2880"/>
          </a:p>
        </p:txBody>
      </p:sp>
      <p:sp>
        <p:nvSpPr>
          <p:cNvPr id="689" name="Google Shape;689;p60"/>
          <p:cNvSpPr/>
          <p:nvPr/>
        </p:nvSpPr>
        <p:spPr>
          <a:xfrm>
            <a:off x="154745" y="140677"/>
            <a:ext cx="11868442" cy="6580798"/>
          </a:xfrm>
          <a:prstGeom prst="rect">
            <a:avLst/>
          </a:prstGeom>
          <a:noFill/>
          <a:ln w="317500" cap="flat" cmpd="sng">
            <a:solidFill>
              <a:srgbClr val="FFFF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690" name="Google Shape;690;p60"/>
          <p:cNvSpPr txBox="1"/>
          <p:nvPr/>
        </p:nvSpPr>
        <p:spPr>
          <a:xfrm>
            <a:off x="1011597" y="337919"/>
            <a:ext cx="4007921" cy="618630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2000" dirty="0">
                <a:solidFill>
                  <a:srgbClr val="0070C0"/>
                </a:solidFill>
                <a:latin typeface="Calibri"/>
                <a:ea typeface="Calibri"/>
                <a:cs typeface="Calibri"/>
                <a:sym typeface="Calibri"/>
              </a:rPr>
              <a:t>Component 2a/2b</a:t>
            </a:r>
            <a:endParaRPr dirty="0"/>
          </a:p>
          <a:p>
            <a:pPr marL="0" marR="0" lvl="0" indent="0" algn="l" rtl="0">
              <a:spcBef>
                <a:spcPts val="0"/>
              </a:spcBef>
              <a:spcAft>
                <a:spcPts val="0"/>
              </a:spcAft>
              <a:buNone/>
            </a:pPr>
            <a:r>
              <a:rPr lang="en-GB" sz="1800" dirty="0">
                <a:solidFill>
                  <a:schemeClr val="dk1"/>
                </a:solidFill>
                <a:latin typeface="Calibri"/>
                <a:ea typeface="Calibri"/>
                <a:cs typeface="Calibri"/>
                <a:sym typeface="Calibri"/>
              </a:rPr>
              <a:t>Pre-production:</a:t>
            </a:r>
            <a:endParaRPr dirty="0"/>
          </a:p>
          <a:p>
            <a:pPr marL="285750" marR="0" lvl="0" indent="-285750" algn="l" rtl="0">
              <a:spcBef>
                <a:spcPts val="0"/>
              </a:spcBef>
              <a:spcAft>
                <a:spcPts val="0"/>
              </a:spcAft>
              <a:buClr>
                <a:schemeClr val="dk1"/>
              </a:buClr>
              <a:buSzPts val="1800"/>
              <a:buFont typeface="Arial"/>
              <a:buChar char="•"/>
            </a:pPr>
            <a:r>
              <a:rPr lang="en-GB" sz="1800" dirty="0">
                <a:solidFill>
                  <a:schemeClr val="dk1"/>
                </a:solidFill>
                <a:latin typeface="Calibri"/>
                <a:ea typeface="Calibri"/>
                <a:cs typeface="Calibri"/>
                <a:sym typeface="Calibri"/>
              </a:rPr>
              <a:t>Mood boards</a:t>
            </a:r>
            <a:endParaRPr dirty="0"/>
          </a:p>
          <a:p>
            <a:pPr marL="285750" marR="0" lvl="0" indent="-285750" algn="l" rtl="0">
              <a:spcBef>
                <a:spcPts val="0"/>
              </a:spcBef>
              <a:spcAft>
                <a:spcPts val="0"/>
              </a:spcAft>
              <a:buClr>
                <a:schemeClr val="dk1"/>
              </a:buClr>
              <a:buSzPts val="1800"/>
              <a:buFont typeface="Arial"/>
              <a:buChar char="•"/>
            </a:pPr>
            <a:r>
              <a:rPr lang="en-GB" sz="1800" dirty="0">
                <a:solidFill>
                  <a:schemeClr val="dk1"/>
                </a:solidFill>
                <a:latin typeface="Calibri"/>
                <a:ea typeface="Calibri"/>
                <a:cs typeface="Calibri"/>
                <a:sym typeface="Calibri"/>
              </a:rPr>
              <a:t>House style</a:t>
            </a:r>
            <a:endParaRPr dirty="0"/>
          </a:p>
          <a:p>
            <a:pPr marL="285750" marR="0" lvl="0" indent="-285750" algn="l" rtl="0">
              <a:spcBef>
                <a:spcPts val="0"/>
              </a:spcBef>
              <a:spcAft>
                <a:spcPts val="0"/>
              </a:spcAft>
              <a:buClr>
                <a:schemeClr val="dk1"/>
              </a:buClr>
              <a:buSzPts val="1800"/>
              <a:buFont typeface="Arial"/>
              <a:buChar char="•"/>
            </a:pPr>
            <a:r>
              <a:rPr lang="en-GB" sz="1800" dirty="0">
                <a:solidFill>
                  <a:schemeClr val="dk1"/>
                </a:solidFill>
                <a:latin typeface="Calibri"/>
                <a:ea typeface="Calibri"/>
                <a:cs typeface="Calibri"/>
                <a:sym typeface="Calibri"/>
              </a:rPr>
              <a:t>Thumbnails</a:t>
            </a:r>
            <a:endParaRPr dirty="0"/>
          </a:p>
          <a:p>
            <a:pPr marL="285750" marR="0" lvl="0" indent="-285750" algn="l" rtl="0">
              <a:spcBef>
                <a:spcPts val="0"/>
              </a:spcBef>
              <a:spcAft>
                <a:spcPts val="0"/>
              </a:spcAft>
              <a:buClr>
                <a:schemeClr val="dk1"/>
              </a:buClr>
              <a:buSzPts val="1800"/>
              <a:buFont typeface="Arial"/>
              <a:buChar char="•"/>
            </a:pPr>
            <a:r>
              <a:rPr lang="en-GB" sz="1800" dirty="0">
                <a:solidFill>
                  <a:schemeClr val="dk1"/>
                </a:solidFill>
                <a:latin typeface="Calibri"/>
                <a:ea typeface="Calibri"/>
                <a:cs typeface="Calibri"/>
                <a:sym typeface="Calibri"/>
              </a:rPr>
              <a:t>Sketches</a:t>
            </a:r>
            <a:endParaRPr dirty="0"/>
          </a:p>
          <a:p>
            <a:pPr marL="285750" marR="0" lvl="0" indent="-285750" algn="l" rtl="0">
              <a:spcBef>
                <a:spcPts val="0"/>
              </a:spcBef>
              <a:spcAft>
                <a:spcPts val="0"/>
              </a:spcAft>
              <a:buClr>
                <a:schemeClr val="dk1"/>
              </a:buClr>
              <a:buSzPts val="1800"/>
              <a:buFont typeface="Arial"/>
              <a:buChar char="•"/>
            </a:pPr>
            <a:r>
              <a:rPr lang="en-GB" sz="1800" dirty="0">
                <a:solidFill>
                  <a:schemeClr val="dk1"/>
                </a:solidFill>
                <a:latin typeface="Calibri"/>
                <a:ea typeface="Calibri"/>
                <a:cs typeface="Calibri"/>
                <a:sym typeface="Calibri"/>
              </a:rPr>
              <a:t>Flat Plans</a:t>
            </a:r>
            <a:endParaRPr dirty="0"/>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en-GB" sz="1800" dirty="0">
                <a:solidFill>
                  <a:schemeClr val="dk1"/>
                </a:solidFill>
                <a:latin typeface="Calibri"/>
                <a:ea typeface="Calibri"/>
                <a:cs typeface="Calibri"/>
                <a:sym typeface="Calibri"/>
              </a:rPr>
              <a:t>Production:</a:t>
            </a:r>
            <a:endParaRPr dirty="0"/>
          </a:p>
          <a:p>
            <a:pPr marL="285750" marR="0" lvl="0" indent="-285750" algn="l" rtl="0">
              <a:spcBef>
                <a:spcPts val="0"/>
              </a:spcBef>
              <a:spcAft>
                <a:spcPts val="0"/>
              </a:spcAft>
              <a:buClr>
                <a:schemeClr val="dk1"/>
              </a:buClr>
              <a:buSzPts val="1800"/>
              <a:buFont typeface="Arial"/>
              <a:buChar char="•"/>
            </a:pPr>
            <a:r>
              <a:rPr lang="en-GB" sz="1800" dirty="0">
                <a:solidFill>
                  <a:schemeClr val="dk1"/>
                </a:solidFill>
                <a:latin typeface="Calibri"/>
                <a:ea typeface="Calibri"/>
                <a:cs typeface="Calibri"/>
                <a:sym typeface="Calibri"/>
              </a:rPr>
              <a:t>Writing and editing copy</a:t>
            </a:r>
            <a:endParaRPr dirty="0"/>
          </a:p>
          <a:p>
            <a:pPr marL="285750" marR="0" lvl="0" indent="-285750" algn="l" rtl="0">
              <a:spcBef>
                <a:spcPts val="0"/>
              </a:spcBef>
              <a:spcAft>
                <a:spcPts val="0"/>
              </a:spcAft>
              <a:buClr>
                <a:schemeClr val="dk1"/>
              </a:buClr>
              <a:buSzPts val="1800"/>
              <a:buFont typeface="Arial"/>
              <a:buChar char="•"/>
            </a:pPr>
            <a:r>
              <a:rPr lang="en-GB" sz="1800" dirty="0">
                <a:solidFill>
                  <a:schemeClr val="dk1"/>
                </a:solidFill>
                <a:latin typeface="Calibri"/>
                <a:ea typeface="Calibri"/>
                <a:cs typeface="Calibri"/>
                <a:sym typeface="Calibri"/>
              </a:rPr>
              <a:t>Taking photographs</a:t>
            </a:r>
            <a:endParaRPr dirty="0"/>
          </a:p>
          <a:p>
            <a:pPr marL="285750" marR="0" lvl="0" indent="-285750" algn="l" rtl="0">
              <a:spcBef>
                <a:spcPts val="0"/>
              </a:spcBef>
              <a:spcAft>
                <a:spcPts val="0"/>
              </a:spcAft>
              <a:buClr>
                <a:schemeClr val="dk1"/>
              </a:buClr>
              <a:buSzPts val="1800"/>
              <a:buFont typeface="Arial"/>
              <a:buChar char="•"/>
            </a:pPr>
            <a:r>
              <a:rPr lang="en-GB" sz="1800" dirty="0">
                <a:solidFill>
                  <a:schemeClr val="dk1"/>
                </a:solidFill>
                <a:latin typeface="Calibri"/>
                <a:ea typeface="Calibri"/>
                <a:cs typeface="Calibri"/>
                <a:sym typeface="Calibri"/>
              </a:rPr>
              <a:t>Image manipulation techniques</a:t>
            </a:r>
            <a:endParaRPr dirty="0"/>
          </a:p>
          <a:p>
            <a:pPr marL="285750" marR="0" lvl="0" indent="-285750" algn="l" rtl="0">
              <a:spcBef>
                <a:spcPts val="0"/>
              </a:spcBef>
              <a:spcAft>
                <a:spcPts val="0"/>
              </a:spcAft>
              <a:buClr>
                <a:schemeClr val="dk1"/>
              </a:buClr>
              <a:buSzPts val="1800"/>
              <a:buFont typeface="Arial"/>
              <a:buChar char="•"/>
            </a:pPr>
            <a:r>
              <a:rPr lang="en-GB" sz="1800" dirty="0">
                <a:solidFill>
                  <a:schemeClr val="dk1"/>
                </a:solidFill>
                <a:latin typeface="Calibri"/>
                <a:ea typeface="Calibri"/>
                <a:cs typeface="Calibri"/>
                <a:sym typeface="Calibri"/>
              </a:rPr>
              <a:t>Creating graphics: Logos</a:t>
            </a:r>
            <a:endParaRPr dirty="0"/>
          </a:p>
          <a:p>
            <a:pPr marL="285750" marR="0" lvl="0" indent="-285750" algn="l" rtl="0">
              <a:spcBef>
                <a:spcPts val="0"/>
              </a:spcBef>
              <a:spcAft>
                <a:spcPts val="0"/>
              </a:spcAft>
              <a:buClr>
                <a:schemeClr val="dk1"/>
              </a:buClr>
              <a:buSzPts val="1800"/>
              <a:buFont typeface="Arial"/>
              <a:buChar char="•"/>
            </a:pPr>
            <a:r>
              <a:rPr lang="en-GB" sz="1800" dirty="0">
                <a:solidFill>
                  <a:schemeClr val="dk1"/>
                </a:solidFill>
                <a:latin typeface="Calibri"/>
                <a:ea typeface="Calibri"/>
                <a:cs typeface="Calibri"/>
                <a:sym typeface="Calibri"/>
              </a:rPr>
              <a:t>Creating graphics: Hand drawn</a:t>
            </a:r>
            <a:endParaRPr dirty="0"/>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en-GB" sz="1800" dirty="0">
                <a:solidFill>
                  <a:schemeClr val="dk1"/>
                </a:solidFill>
                <a:latin typeface="Calibri"/>
                <a:ea typeface="Calibri"/>
                <a:cs typeface="Calibri"/>
                <a:sym typeface="Calibri"/>
              </a:rPr>
              <a:t>Post-production:</a:t>
            </a:r>
            <a:endParaRPr dirty="0"/>
          </a:p>
          <a:p>
            <a:pPr marL="285750" marR="0" lvl="0" indent="-285750" algn="l" rtl="0">
              <a:spcBef>
                <a:spcPts val="0"/>
              </a:spcBef>
              <a:spcAft>
                <a:spcPts val="0"/>
              </a:spcAft>
              <a:buClr>
                <a:schemeClr val="dk1"/>
              </a:buClr>
              <a:buSzPts val="1800"/>
              <a:buFont typeface="Arial"/>
              <a:buChar char="•"/>
            </a:pPr>
            <a:r>
              <a:rPr lang="en-GB" sz="1800" dirty="0">
                <a:solidFill>
                  <a:schemeClr val="dk1"/>
                </a:solidFill>
                <a:latin typeface="Calibri"/>
                <a:ea typeface="Calibri"/>
                <a:cs typeface="Calibri"/>
                <a:sym typeface="Calibri"/>
              </a:rPr>
              <a:t>Typography</a:t>
            </a:r>
            <a:endParaRPr dirty="0"/>
          </a:p>
          <a:p>
            <a:pPr marL="285750" marR="0" lvl="0" indent="-285750" algn="l" rtl="0">
              <a:spcBef>
                <a:spcPts val="0"/>
              </a:spcBef>
              <a:spcAft>
                <a:spcPts val="0"/>
              </a:spcAft>
              <a:buClr>
                <a:schemeClr val="dk1"/>
              </a:buClr>
              <a:buSzPts val="1800"/>
              <a:buFont typeface="Arial"/>
              <a:buChar char="•"/>
            </a:pPr>
            <a:r>
              <a:rPr lang="en-GB" sz="1800" dirty="0">
                <a:solidFill>
                  <a:schemeClr val="dk1"/>
                </a:solidFill>
                <a:latin typeface="Calibri"/>
                <a:ea typeface="Calibri"/>
                <a:cs typeface="Calibri"/>
                <a:sym typeface="Calibri"/>
              </a:rPr>
              <a:t>Use of colour</a:t>
            </a:r>
            <a:endParaRPr dirty="0"/>
          </a:p>
          <a:p>
            <a:pPr marL="285750" marR="0" lvl="0" indent="-285750" algn="l" rtl="0">
              <a:spcBef>
                <a:spcPts val="0"/>
              </a:spcBef>
              <a:spcAft>
                <a:spcPts val="0"/>
              </a:spcAft>
              <a:buClr>
                <a:schemeClr val="dk1"/>
              </a:buClr>
              <a:buSzPts val="1800"/>
              <a:buFont typeface="Arial"/>
              <a:buChar char="•"/>
            </a:pPr>
            <a:r>
              <a:rPr lang="en-GB" sz="1800" dirty="0">
                <a:solidFill>
                  <a:schemeClr val="dk1"/>
                </a:solidFill>
                <a:latin typeface="Calibri"/>
                <a:ea typeface="Calibri"/>
                <a:cs typeface="Calibri"/>
                <a:sym typeface="Calibri"/>
              </a:rPr>
              <a:t>Paragraph and character styles</a:t>
            </a:r>
            <a:endParaRPr dirty="0"/>
          </a:p>
          <a:p>
            <a:pPr marL="285750" marR="0" lvl="0" indent="-285750" algn="l" rtl="0">
              <a:spcBef>
                <a:spcPts val="0"/>
              </a:spcBef>
              <a:spcAft>
                <a:spcPts val="0"/>
              </a:spcAft>
              <a:buClr>
                <a:schemeClr val="dk1"/>
              </a:buClr>
              <a:buSzPts val="1800"/>
              <a:buFont typeface="Arial"/>
              <a:buChar char="•"/>
            </a:pPr>
            <a:r>
              <a:rPr lang="en-GB" sz="1800" dirty="0">
                <a:solidFill>
                  <a:schemeClr val="dk1"/>
                </a:solidFill>
                <a:latin typeface="Calibri"/>
                <a:ea typeface="Calibri"/>
                <a:cs typeface="Calibri"/>
                <a:sym typeface="Calibri"/>
              </a:rPr>
              <a:t>Text wrap/columns/creating a visual hierarchy</a:t>
            </a:r>
            <a:endParaRPr dirty="0"/>
          </a:p>
          <a:p>
            <a:pPr marL="285750" marR="0" lvl="0" indent="-285750" algn="l" rtl="0">
              <a:spcBef>
                <a:spcPts val="0"/>
              </a:spcBef>
              <a:spcAft>
                <a:spcPts val="0"/>
              </a:spcAft>
              <a:buClr>
                <a:schemeClr val="dk1"/>
              </a:buClr>
              <a:buSzPts val="1800"/>
              <a:buFont typeface="Arial"/>
              <a:buChar char="•"/>
            </a:pPr>
            <a:r>
              <a:rPr lang="en-GB" sz="1800" dirty="0">
                <a:solidFill>
                  <a:schemeClr val="dk1"/>
                </a:solidFill>
                <a:latin typeface="Calibri"/>
                <a:ea typeface="Calibri"/>
                <a:cs typeface="Calibri"/>
                <a:sym typeface="Calibri"/>
              </a:rPr>
              <a:t>Using white space</a:t>
            </a:r>
            <a:endParaRPr dirty="0"/>
          </a:p>
        </p:txBody>
      </p:sp>
      <p:sp>
        <p:nvSpPr>
          <p:cNvPr id="692" name="Google Shape;692;p60"/>
          <p:cNvSpPr txBox="1"/>
          <p:nvPr/>
        </p:nvSpPr>
        <p:spPr>
          <a:xfrm>
            <a:off x="6088966" y="2406418"/>
            <a:ext cx="4896285" cy="1821337"/>
          </a:xfrm>
          <a:prstGeom prst="rect">
            <a:avLst/>
          </a:prstGeom>
          <a:solidFill>
            <a:srgbClr val="FFFF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dirty="0">
                <a:solidFill>
                  <a:schemeClr val="dk1"/>
                </a:solidFill>
                <a:latin typeface="Calibri"/>
                <a:ea typeface="Calibri"/>
                <a:cs typeface="Calibri"/>
                <a:sym typeface="Calibri"/>
              </a:rPr>
              <a:t>In this component you will get a chance to apply the theory you learnt in component 1 to create media products. You will first undertake a number of workshops to learn key production skills. Then you apply those skills by reworking an existing media product. </a:t>
            </a:r>
            <a:endParaRPr sz="1800" dirty="0">
              <a:solidFill>
                <a:schemeClr val="dk1"/>
              </a:solidFill>
              <a:latin typeface="Calibri"/>
              <a:ea typeface="Calibri"/>
              <a:cs typeface="Calibri"/>
              <a:sym typeface="Calibri"/>
            </a:endParaRPr>
          </a:p>
        </p:txBody>
      </p:sp>
      <p:sp>
        <p:nvSpPr>
          <p:cNvPr id="693" name="Google Shape;693;p60"/>
          <p:cNvSpPr txBox="1">
            <a:spLocks noGrp="1"/>
          </p:cNvSpPr>
          <p:nvPr>
            <p:ph type="sldNum" idx="12"/>
          </p:nvPr>
        </p:nvSpPr>
        <p:spPr>
          <a:xfrm>
            <a:off x="8881056" y="6060281"/>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smtClean="0"/>
              <a:t>2</a:t>
            </a:fld>
            <a:endParaRPr/>
          </a:p>
        </p:txBody>
      </p:sp>
      <p:sp>
        <p:nvSpPr>
          <p:cNvPr id="8" name="Rectangle 7"/>
          <p:cNvSpPr/>
          <p:nvPr/>
        </p:nvSpPr>
        <p:spPr>
          <a:xfrm>
            <a:off x="11251918" y="5595243"/>
            <a:ext cx="569388" cy="923330"/>
          </a:xfrm>
          <a:prstGeom prst="rect">
            <a:avLst/>
          </a:prstGeom>
          <a:solidFill>
            <a:srgbClr val="FFFF00"/>
          </a:solid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2</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28"/>
        <p:cNvGrpSpPr/>
        <p:nvPr/>
      </p:nvGrpSpPr>
      <p:grpSpPr>
        <a:xfrm>
          <a:off x="0" y="0"/>
          <a:ext cx="0" cy="0"/>
          <a:chOff x="0" y="0"/>
          <a:chExt cx="0" cy="0"/>
        </a:xfrm>
      </p:grpSpPr>
      <p:sp>
        <p:nvSpPr>
          <p:cNvPr id="829" name="Google Shape;829;p73"/>
          <p:cNvSpPr txBox="1">
            <a:spLocks noGrp="1"/>
          </p:cNvSpPr>
          <p:nvPr>
            <p:ph type="title"/>
          </p:nvPr>
        </p:nvSpPr>
        <p:spPr>
          <a:xfrm>
            <a:off x="345830" y="308855"/>
            <a:ext cx="11527301" cy="521139"/>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2880"/>
              <a:buFont typeface="Calibri"/>
              <a:buNone/>
            </a:pPr>
            <a:r>
              <a:rPr lang="en-GB" sz="2880"/>
              <a:t>Page Layout</a:t>
            </a:r>
            <a:endParaRPr sz="2880"/>
          </a:p>
        </p:txBody>
      </p:sp>
      <p:sp>
        <p:nvSpPr>
          <p:cNvPr id="830" name="Google Shape;830;p73"/>
          <p:cNvSpPr/>
          <p:nvPr/>
        </p:nvSpPr>
        <p:spPr>
          <a:xfrm>
            <a:off x="154745" y="140677"/>
            <a:ext cx="11868442" cy="6580798"/>
          </a:xfrm>
          <a:prstGeom prst="rect">
            <a:avLst/>
          </a:prstGeom>
          <a:noFill/>
          <a:ln w="317500" cap="flat" cmpd="sng">
            <a:solidFill>
              <a:srgbClr val="FFFF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8" name="Google Shape;830;p73"/>
          <p:cNvSpPr/>
          <p:nvPr/>
        </p:nvSpPr>
        <p:spPr>
          <a:xfrm>
            <a:off x="154745" y="140677"/>
            <a:ext cx="11868442" cy="6580798"/>
          </a:xfrm>
          <a:prstGeom prst="rect">
            <a:avLst/>
          </a:prstGeom>
          <a:noFill/>
          <a:ln w="317500" cap="flat" cmpd="sng">
            <a:solidFill>
              <a:srgbClr val="FFFF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pic>
        <p:nvPicPr>
          <p:cNvPr id="19" name="Google Shape;831;p73"/>
          <p:cNvPicPr preferRelativeResize="0"/>
          <p:nvPr/>
        </p:nvPicPr>
        <p:blipFill rotWithShape="1">
          <a:blip r:embed="rId3">
            <a:alphaModFix/>
          </a:blip>
          <a:srcRect/>
          <a:stretch/>
        </p:blipFill>
        <p:spPr>
          <a:xfrm>
            <a:off x="822673" y="1390406"/>
            <a:ext cx="2380858" cy="1862353"/>
          </a:xfrm>
          <a:prstGeom prst="rect">
            <a:avLst/>
          </a:prstGeom>
          <a:noFill/>
          <a:ln>
            <a:noFill/>
          </a:ln>
        </p:spPr>
      </p:pic>
      <p:sp>
        <p:nvSpPr>
          <p:cNvPr id="20" name="Google Shape;832;p73"/>
          <p:cNvSpPr txBox="1"/>
          <p:nvPr/>
        </p:nvSpPr>
        <p:spPr>
          <a:xfrm>
            <a:off x="563413" y="3297007"/>
            <a:ext cx="2985511" cy="64198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400" b="1" dirty="0">
                <a:solidFill>
                  <a:schemeClr val="dk1"/>
                </a:solidFill>
                <a:latin typeface="Calibri"/>
                <a:ea typeface="Calibri"/>
                <a:cs typeface="Calibri"/>
                <a:sym typeface="Calibri"/>
              </a:rPr>
              <a:t>Use a grid </a:t>
            </a:r>
            <a:r>
              <a:rPr lang="en-GB" sz="1400" dirty="0">
                <a:solidFill>
                  <a:schemeClr val="dk1"/>
                </a:solidFill>
                <a:latin typeface="Calibri"/>
                <a:ea typeface="Calibri"/>
                <a:cs typeface="Calibri"/>
                <a:sym typeface="Calibri"/>
              </a:rPr>
              <a:t>– this will make sure everything is perfectly lined up. </a:t>
            </a: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pic>
        <p:nvPicPr>
          <p:cNvPr id="21" name="Google Shape;833;p73"/>
          <p:cNvPicPr preferRelativeResize="0"/>
          <p:nvPr/>
        </p:nvPicPr>
        <p:blipFill rotWithShape="1">
          <a:blip r:embed="rId4">
            <a:alphaModFix/>
          </a:blip>
          <a:srcRect/>
          <a:stretch/>
        </p:blipFill>
        <p:spPr>
          <a:xfrm>
            <a:off x="836749" y="4033535"/>
            <a:ext cx="2352706" cy="1870724"/>
          </a:xfrm>
          <a:prstGeom prst="rect">
            <a:avLst/>
          </a:prstGeom>
          <a:noFill/>
          <a:ln>
            <a:noFill/>
          </a:ln>
        </p:spPr>
      </p:pic>
      <p:sp>
        <p:nvSpPr>
          <p:cNvPr id="22" name="Google Shape;834;p73"/>
          <p:cNvSpPr txBox="1"/>
          <p:nvPr/>
        </p:nvSpPr>
        <p:spPr>
          <a:xfrm>
            <a:off x="403471" y="5746734"/>
            <a:ext cx="3219262" cy="50413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400" b="1" dirty="0">
                <a:solidFill>
                  <a:schemeClr val="dk1"/>
                </a:solidFill>
                <a:latin typeface="Calibri"/>
                <a:ea typeface="Calibri"/>
                <a:cs typeface="Calibri"/>
                <a:sym typeface="Calibri"/>
              </a:rPr>
              <a:t>Choose a singe focal point </a:t>
            </a:r>
            <a:r>
              <a:rPr lang="en-GB" sz="1400" dirty="0">
                <a:solidFill>
                  <a:schemeClr val="dk1"/>
                </a:solidFill>
                <a:latin typeface="Calibri"/>
                <a:ea typeface="Calibri"/>
                <a:cs typeface="Calibri"/>
                <a:sym typeface="Calibri"/>
              </a:rPr>
              <a:t>– this can be an image or a part of an image. Then place the other items around them. </a:t>
            </a:r>
            <a:endParaRPr sz="1400" dirty="0">
              <a:solidFill>
                <a:schemeClr val="dk1"/>
              </a:solidFill>
              <a:latin typeface="Calibri"/>
              <a:ea typeface="Calibri"/>
              <a:cs typeface="Calibri"/>
              <a:sym typeface="Calibri"/>
            </a:endParaRPr>
          </a:p>
        </p:txBody>
      </p:sp>
      <p:pic>
        <p:nvPicPr>
          <p:cNvPr id="23" name="Google Shape;835;p73"/>
          <p:cNvPicPr preferRelativeResize="0"/>
          <p:nvPr/>
        </p:nvPicPr>
        <p:blipFill rotWithShape="1">
          <a:blip r:embed="rId5">
            <a:alphaModFix/>
          </a:blip>
          <a:srcRect/>
          <a:stretch/>
        </p:blipFill>
        <p:spPr>
          <a:xfrm>
            <a:off x="4909754" y="1275800"/>
            <a:ext cx="2413032" cy="1976959"/>
          </a:xfrm>
          <a:prstGeom prst="rect">
            <a:avLst/>
          </a:prstGeom>
          <a:noFill/>
          <a:ln>
            <a:noFill/>
          </a:ln>
        </p:spPr>
      </p:pic>
      <p:sp>
        <p:nvSpPr>
          <p:cNvPr id="24" name="Google Shape;836;p73"/>
          <p:cNvSpPr txBox="1"/>
          <p:nvPr/>
        </p:nvSpPr>
        <p:spPr>
          <a:xfrm>
            <a:off x="4267828" y="3232805"/>
            <a:ext cx="3754982" cy="109234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400" b="1" dirty="0">
                <a:solidFill>
                  <a:schemeClr val="dk1"/>
                </a:solidFill>
                <a:latin typeface="Calibri"/>
                <a:ea typeface="Calibri"/>
                <a:cs typeface="Calibri"/>
                <a:sym typeface="Calibri"/>
              </a:rPr>
              <a:t>The rule of thirds </a:t>
            </a:r>
            <a:r>
              <a:rPr lang="en-GB" sz="1400" dirty="0">
                <a:solidFill>
                  <a:schemeClr val="dk1"/>
                </a:solidFill>
                <a:latin typeface="Calibri"/>
                <a:ea typeface="Calibri"/>
                <a:cs typeface="Calibri"/>
                <a:sym typeface="Calibri"/>
              </a:rPr>
              <a:t>– placing the most important design elements on the points of the ‘third’ looks visually right. </a:t>
            </a:r>
            <a:endParaRPr sz="1400" dirty="0">
              <a:solidFill>
                <a:schemeClr val="dk1"/>
              </a:solidFill>
              <a:latin typeface="Calibri"/>
              <a:ea typeface="Calibri"/>
              <a:cs typeface="Calibri"/>
              <a:sym typeface="Calibri"/>
            </a:endParaRPr>
          </a:p>
        </p:txBody>
      </p:sp>
      <p:pic>
        <p:nvPicPr>
          <p:cNvPr id="25" name="Google Shape;837;p73"/>
          <p:cNvPicPr preferRelativeResize="0"/>
          <p:nvPr/>
        </p:nvPicPr>
        <p:blipFill rotWithShape="1">
          <a:blip r:embed="rId6">
            <a:alphaModFix/>
          </a:blip>
          <a:srcRect/>
          <a:stretch/>
        </p:blipFill>
        <p:spPr>
          <a:xfrm>
            <a:off x="4887152" y="4020917"/>
            <a:ext cx="2387998" cy="2001185"/>
          </a:xfrm>
          <a:prstGeom prst="rect">
            <a:avLst/>
          </a:prstGeom>
          <a:noFill/>
          <a:ln>
            <a:noFill/>
          </a:ln>
        </p:spPr>
      </p:pic>
      <p:sp>
        <p:nvSpPr>
          <p:cNvPr id="26" name="Google Shape;838;p73"/>
          <p:cNvSpPr txBox="1"/>
          <p:nvPr/>
        </p:nvSpPr>
        <p:spPr>
          <a:xfrm>
            <a:off x="4332918" y="5833024"/>
            <a:ext cx="3091245" cy="44607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400" b="1" dirty="0">
                <a:solidFill>
                  <a:schemeClr val="dk1"/>
                </a:solidFill>
                <a:latin typeface="Calibri"/>
                <a:ea typeface="Calibri"/>
                <a:cs typeface="Calibri"/>
                <a:sym typeface="Calibri"/>
              </a:rPr>
              <a:t>Use of white space </a:t>
            </a:r>
            <a:r>
              <a:rPr lang="en-GB" sz="1400" dirty="0">
                <a:solidFill>
                  <a:schemeClr val="dk1"/>
                </a:solidFill>
                <a:latin typeface="Calibri"/>
                <a:ea typeface="Calibri"/>
                <a:cs typeface="Calibri"/>
                <a:sym typeface="Calibri"/>
              </a:rPr>
              <a:t>– don’t fill all the space up. Some space in between is good visually. </a:t>
            </a:r>
            <a:endParaRPr sz="1400" dirty="0">
              <a:solidFill>
                <a:schemeClr val="dk1"/>
              </a:solidFill>
              <a:latin typeface="Calibri"/>
              <a:ea typeface="Calibri"/>
              <a:cs typeface="Calibri"/>
              <a:sym typeface="Calibri"/>
            </a:endParaRPr>
          </a:p>
        </p:txBody>
      </p:sp>
      <p:pic>
        <p:nvPicPr>
          <p:cNvPr id="27" name="Google Shape;839;p73"/>
          <p:cNvPicPr preferRelativeResize="0"/>
          <p:nvPr/>
        </p:nvPicPr>
        <p:blipFill rotWithShape="1">
          <a:blip r:embed="rId7">
            <a:alphaModFix/>
          </a:blip>
          <a:srcRect/>
          <a:stretch/>
        </p:blipFill>
        <p:spPr>
          <a:xfrm>
            <a:off x="8431478" y="1242824"/>
            <a:ext cx="2576971" cy="2164128"/>
          </a:xfrm>
          <a:prstGeom prst="rect">
            <a:avLst/>
          </a:prstGeom>
          <a:noFill/>
          <a:ln>
            <a:noFill/>
          </a:ln>
        </p:spPr>
      </p:pic>
      <p:sp>
        <p:nvSpPr>
          <p:cNvPr id="28" name="Google Shape;840;p73"/>
          <p:cNvSpPr txBox="1"/>
          <p:nvPr/>
        </p:nvSpPr>
        <p:spPr>
          <a:xfrm>
            <a:off x="8398990" y="3335355"/>
            <a:ext cx="2835014" cy="85933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400" b="1" dirty="0">
                <a:solidFill>
                  <a:schemeClr val="dk1"/>
                </a:solidFill>
                <a:latin typeface="Calibri"/>
                <a:ea typeface="Calibri"/>
                <a:cs typeface="Calibri"/>
                <a:sym typeface="Calibri"/>
              </a:rPr>
              <a:t>Repeat design elements </a:t>
            </a:r>
            <a:r>
              <a:rPr lang="en-GB" sz="1400" dirty="0">
                <a:solidFill>
                  <a:schemeClr val="dk1"/>
                </a:solidFill>
                <a:latin typeface="Calibri"/>
                <a:ea typeface="Calibri"/>
                <a:cs typeface="Calibri"/>
                <a:sym typeface="Calibri"/>
              </a:rPr>
              <a:t>– these can be shapes of position of text and images. </a:t>
            </a:r>
            <a:endParaRPr sz="1400" dirty="0">
              <a:solidFill>
                <a:schemeClr val="dk1"/>
              </a:solidFill>
              <a:latin typeface="Calibri"/>
              <a:ea typeface="Calibri"/>
              <a:cs typeface="Calibri"/>
              <a:sym typeface="Calibri"/>
            </a:endParaRPr>
          </a:p>
        </p:txBody>
      </p:sp>
      <p:pic>
        <p:nvPicPr>
          <p:cNvPr id="29" name="Google Shape;841;p73"/>
          <p:cNvPicPr preferRelativeResize="0"/>
          <p:nvPr/>
        </p:nvPicPr>
        <p:blipFill rotWithShape="1">
          <a:blip r:embed="rId8">
            <a:alphaModFix/>
          </a:blip>
          <a:srcRect/>
          <a:stretch/>
        </p:blipFill>
        <p:spPr>
          <a:xfrm>
            <a:off x="8688582" y="4211502"/>
            <a:ext cx="2204618" cy="1905320"/>
          </a:xfrm>
          <a:prstGeom prst="rect">
            <a:avLst/>
          </a:prstGeom>
          <a:noFill/>
          <a:ln>
            <a:noFill/>
          </a:ln>
        </p:spPr>
      </p:pic>
      <p:sp>
        <p:nvSpPr>
          <p:cNvPr id="30" name="Google Shape;842;p73"/>
          <p:cNvSpPr txBox="1"/>
          <p:nvPr/>
        </p:nvSpPr>
        <p:spPr>
          <a:xfrm>
            <a:off x="8205664" y="5850640"/>
            <a:ext cx="3221665" cy="29631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400" dirty="0">
                <a:solidFill>
                  <a:schemeClr val="dk1"/>
                </a:solidFill>
                <a:latin typeface="Calibri"/>
                <a:ea typeface="Calibri"/>
                <a:cs typeface="Calibri"/>
                <a:sym typeface="Calibri"/>
              </a:rPr>
              <a:t>Use hierarchy – this means have something impart big, then make the least important things small.</a:t>
            </a:r>
            <a:endParaRPr sz="1400" dirty="0">
              <a:solidFill>
                <a:schemeClr val="dk1"/>
              </a:solidFill>
              <a:latin typeface="Calibri"/>
              <a:ea typeface="Calibri"/>
              <a:cs typeface="Calibri"/>
              <a:sym typeface="Calibri"/>
            </a:endParaRPr>
          </a:p>
        </p:txBody>
      </p:sp>
      <p:sp>
        <p:nvSpPr>
          <p:cNvPr id="31" name="Google Shape;843;p73"/>
          <p:cNvSpPr txBox="1">
            <a:spLocks noGrp="1"/>
          </p:cNvSpPr>
          <p:nvPr>
            <p:ph type="sldNum" idx="12"/>
          </p:nvPr>
        </p:nvSpPr>
        <p:spPr>
          <a:xfrm>
            <a:off x="8917493" y="6400620"/>
            <a:ext cx="2316511" cy="32085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20</a:t>
            </a:fld>
            <a:endParaRPr/>
          </a:p>
        </p:txBody>
      </p:sp>
      <p:sp>
        <p:nvSpPr>
          <p:cNvPr id="32" name="TextBox 31"/>
          <p:cNvSpPr txBox="1"/>
          <p:nvPr/>
        </p:nvSpPr>
        <p:spPr>
          <a:xfrm>
            <a:off x="563413" y="684360"/>
            <a:ext cx="10586433" cy="523220"/>
          </a:xfrm>
          <a:prstGeom prst="rect">
            <a:avLst/>
          </a:prstGeom>
          <a:noFill/>
        </p:spPr>
        <p:txBody>
          <a:bodyPr wrap="square" rtlCol="0">
            <a:spAutoFit/>
          </a:bodyPr>
          <a:lstStyle/>
          <a:p>
            <a:r>
              <a:rPr lang="en-GB" dirty="0"/>
              <a:t>Page layout refers to where each item is positioned on the page. There are some common industry standards that most publishers adhere to. In order to ensure you follow these rules in your work you must memorise them </a:t>
            </a:r>
            <a:r>
              <a:rPr lang="en-GB" dirty="0" err="1"/>
              <a:t>bollow</a:t>
            </a:r>
            <a:r>
              <a:rPr lang="en-GB" dirty="0"/>
              <a:t>. </a:t>
            </a:r>
          </a:p>
        </p:txBody>
      </p:sp>
      <p:sp>
        <p:nvSpPr>
          <p:cNvPr id="33" name="Rectangle 32"/>
          <p:cNvSpPr/>
          <p:nvPr/>
        </p:nvSpPr>
        <p:spPr>
          <a:xfrm>
            <a:off x="10919849" y="5738901"/>
            <a:ext cx="954107" cy="923330"/>
          </a:xfrm>
          <a:prstGeom prst="rect">
            <a:avLst/>
          </a:prstGeom>
          <a:solidFill>
            <a:srgbClr val="FFFF00"/>
          </a:solid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22</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66"/>
        <p:cNvGrpSpPr/>
        <p:nvPr/>
      </p:nvGrpSpPr>
      <p:grpSpPr>
        <a:xfrm>
          <a:off x="0" y="0"/>
          <a:ext cx="0" cy="0"/>
          <a:chOff x="0" y="0"/>
          <a:chExt cx="0" cy="0"/>
        </a:xfrm>
      </p:grpSpPr>
      <p:sp>
        <p:nvSpPr>
          <p:cNvPr id="867" name="Google Shape;867;p76"/>
          <p:cNvSpPr txBox="1">
            <a:spLocks noGrp="1"/>
          </p:cNvSpPr>
          <p:nvPr>
            <p:ph type="title"/>
          </p:nvPr>
        </p:nvSpPr>
        <p:spPr>
          <a:xfrm>
            <a:off x="345830" y="308855"/>
            <a:ext cx="11527301" cy="521139"/>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2880"/>
              <a:buFont typeface="Calibri"/>
              <a:buNone/>
            </a:pPr>
            <a:r>
              <a:rPr lang="en-GB" sz="2880"/>
              <a:t>Magazine Front Cover Golden Tips</a:t>
            </a:r>
            <a:endParaRPr sz="2880"/>
          </a:p>
        </p:txBody>
      </p:sp>
      <p:pic>
        <p:nvPicPr>
          <p:cNvPr id="868" name="Google Shape;868;p76"/>
          <p:cNvPicPr preferRelativeResize="0">
            <a:picLocks noGrp="1"/>
          </p:cNvPicPr>
          <p:nvPr>
            <p:ph type="body" idx="1"/>
          </p:nvPr>
        </p:nvPicPr>
        <p:blipFill rotWithShape="1">
          <a:blip r:embed="rId3">
            <a:alphaModFix/>
          </a:blip>
          <a:srcRect/>
          <a:stretch/>
        </p:blipFill>
        <p:spPr>
          <a:xfrm>
            <a:off x="845506" y="829994"/>
            <a:ext cx="4249557" cy="5503862"/>
          </a:xfrm>
          <a:prstGeom prst="rect">
            <a:avLst/>
          </a:prstGeom>
          <a:noFill/>
          <a:ln>
            <a:noFill/>
          </a:ln>
        </p:spPr>
      </p:pic>
      <p:sp>
        <p:nvSpPr>
          <p:cNvPr id="869" name="Google Shape;869;p76"/>
          <p:cNvSpPr txBox="1"/>
          <p:nvPr/>
        </p:nvSpPr>
        <p:spPr>
          <a:xfrm>
            <a:off x="5594739" y="998172"/>
            <a:ext cx="6029517" cy="4524315"/>
          </a:xfrm>
          <a:prstGeom prst="rect">
            <a:avLst/>
          </a:prstGeom>
          <a:noFill/>
          <a:ln>
            <a:noFill/>
          </a:ln>
        </p:spPr>
        <p:txBody>
          <a:bodyPr spcFirstLastPara="1" wrap="square" lIns="91425" tIns="45700" rIns="91425" bIns="45700" anchor="t" anchorCtr="0">
            <a:noAutofit/>
          </a:bodyPr>
          <a:lstStyle/>
          <a:p>
            <a:pPr marR="0" lvl="0" algn="l" rtl="0">
              <a:spcBef>
                <a:spcPts val="0"/>
              </a:spcBef>
              <a:spcAft>
                <a:spcPts val="0"/>
              </a:spcAft>
              <a:buClr>
                <a:schemeClr val="dk1"/>
              </a:buClr>
              <a:buSzPts val="1800"/>
            </a:pPr>
            <a:r>
              <a:rPr lang="en-GB" sz="1800" dirty="0">
                <a:solidFill>
                  <a:schemeClr val="dk1"/>
                </a:solidFill>
                <a:latin typeface="Calibri"/>
                <a:ea typeface="Calibri"/>
                <a:cs typeface="Calibri"/>
                <a:sym typeface="Calibri"/>
              </a:rPr>
              <a:t>Most magazine front covers follow the same conventions. You must ensure that your work follows these conventions. Memorise the top tips below:</a:t>
            </a:r>
          </a:p>
          <a:p>
            <a:pPr marL="342900" marR="0" lvl="0" indent="-342900" algn="l" rtl="0">
              <a:spcBef>
                <a:spcPts val="0"/>
              </a:spcBef>
              <a:spcAft>
                <a:spcPts val="0"/>
              </a:spcAft>
              <a:buClr>
                <a:schemeClr val="dk1"/>
              </a:buClr>
              <a:buSzPts val="1800"/>
              <a:buFont typeface="Calibri"/>
              <a:buAutoNum type="arabicPeriod"/>
            </a:pPr>
            <a:endParaRPr lang="en-GB" sz="1800" dirty="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1800"/>
              <a:buFont typeface="Calibri"/>
              <a:buAutoNum type="arabicPeriod"/>
            </a:pPr>
            <a:r>
              <a:rPr lang="en-GB" sz="1800" dirty="0">
                <a:solidFill>
                  <a:schemeClr val="dk1"/>
                </a:solidFill>
                <a:latin typeface="Calibri"/>
                <a:ea typeface="Calibri"/>
                <a:cs typeface="Calibri"/>
                <a:sym typeface="Calibri"/>
              </a:rPr>
              <a:t>Do your research! What are the codes and conventions of a front cover for the genre you have chosen? Copy them.</a:t>
            </a:r>
            <a:endParaRPr dirty="0"/>
          </a:p>
          <a:p>
            <a:pPr marL="342900" marR="0" lvl="0" indent="-342900" algn="l" rtl="0">
              <a:spcBef>
                <a:spcPts val="0"/>
              </a:spcBef>
              <a:spcAft>
                <a:spcPts val="0"/>
              </a:spcAft>
              <a:buClr>
                <a:schemeClr val="dk1"/>
              </a:buClr>
              <a:buSzPts val="1800"/>
              <a:buFont typeface="Calibri"/>
              <a:buAutoNum type="arabicPeriod"/>
            </a:pPr>
            <a:r>
              <a:rPr lang="en-GB" sz="1800" dirty="0">
                <a:solidFill>
                  <a:schemeClr val="dk1"/>
                </a:solidFill>
                <a:latin typeface="Calibri"/>
                <a:ea typeface="Calibri"/>
                <a:cs typeface="Calibri"/>
                <a:sym typeface="Calibri"/>
              </a:rPr>
              <a:t>Magazine name at the top and wide enough for the full width of the page.</a:t>
            </a:r>
            <a:endParaRPr dirty="0"/>
          </a:p>
          <a:p>
            <a:pPr marL="342900" marR="0" lvl="0" indent="-342900" algn="l" rtl="0">
              <a:spcBef>
                <a:spcPts val="0"/>
              </a:spcBef>
              <a:spcAft>
                <a:spcPts val="0"/>
              </a:spcAft>
              <a:buClr>
                <a:schemeClr val="dk1"/>
              </a:buClr>
              <a:buSzPts val="1800"/>
              <a:buFont typeface="Calibri"/>
              <a:buAutoNum type="arabicPeriod"/>
            </a:pPr>
            <a:r>
              <a:rPr lang="en-GB" sz="1800" dirty="0">
                <a:solidFill>
                  <a:schemeClr val="dk1"/>
                </a:solidFill>
                <a:latin typeface="Calibri"/>
                <a:ea typeface="Calibri"/>
                <a:cs typeface="Calibri"/>
                <a:sym typeface="Calibri"/>
              </a:rPr>
              <a:t>Work with a  grid to make sure everything lines up perfectly.</a:t>
            </a:r>
            <a:endParaRPr dirty="0"/>
          </a:p>
          <a:p>
            <a:pPr marL="342900" marR="0" lvl="0" indent="-342900" algn="l" rtl="0">
              <a:spcBef>
                <a:spcPts val="0"/>
              </a:spcBef>
              <a:spcAft>
                <a:spcPts val="0"/>
              </a:spcAft>
              <a:buClr>
                <a:schemeClr val="dk1"/>
              </a:buClr>
              <a:buSzPts val="1800"/>
              <a:buFont typeface="Calibri"/>
              <a:buAutoNum type="arabicPeriod"/>
            </a:pPr>
            <a:r>
              <a:rPr lang="en-GB" sz="1800" dirty="0">
                <a:solidFill>
                  <a:schemeClr val="dk1"/>
                </a:solidFill>
                <a:latin typeface="Calibri"/>
                <a:ea typeface="Calibri"/>
                <a:cs typeface="Calibri"/>
                <a:sym typeface="Calibri"/>
              </a:rPr>
              <a:t>Decide on a focus point and build everything else around it.</a:t>
            </a:r>
            <a:endParaRPr dirty="0"/>
          </a:p>
          <a:p>
            <a:pPr marL="342900" marR="0" lvl="0" indent="-342900" algn="l" rtl="0">
              <a:spcBef>
                <a:spcPts val="0"/>
              </a:spcBef>
              <a:spcAft>
                <a:spcPts val="0"/>
              </a:spcAft>
              <a:buClr>
                <a:schemeClr val="dk1"/>
              </a:buClr>
              <a:buSzPts val="1800"/>
              <a:buFont typeface="Calibri"/>
              <a:buAutoNum type="arabicPeriod"/>
            </a:pPr>
            <a:r>
              <a:rPr lang="en-GB" sz="1800" dirty="0">
                <a:solidFill>
                  <a:schemeClr val="dk1"/>
                </a:solidFill>
                <a:latin typeface="Calibri"/>
                <a:ea typeface="Calibri"/>
                <a:cs typeface="Calibri"/>
                <a:sym typeface="Calibri"/>
              </a:rPr>
              <a:t>Mix and match Serif and Sans Serif font styles for </a:t>
            </a:r>
            <a:r>
              <a:rPr lang="en-GB" sz="1800" dirty="0" err="1">
                <a:solidFill>
                  <a:schemeClr val="dk1"/>
                </a:solidFill>
                <a:latin typeface="Calibri"/>
                <a:ea typeface="Calibri"/>
                <a:cs typeface="Calibri"/>
                <a:sym typeface="Calibri"/>
              </a:rPr>
              <a:t>coverlines</a:t>
            </a:r>
            <a:r>
              <a:rPr lang="en-GB" sz="1800" dirty="0">
                <a:solidFill>
                  <a:schemeClr val="dk1"/>
                </a:solidFill>
                <a:latin typeface="Calibri"/>
                <a:ea typeface="Calibri"/>
                <a:cs typeface="Calibri"/>
                <a:sym typeface="Calibri"/>
              </a:rPr>
              <a:t>.</a:t>
            </a:r>
            <a:endParaRPr dirty="0"/>
          </a:p>
          <a:p>
            <a:pPr marL="342900" marR="0" lvl="0" indent="-342900" algn="l" rtl="0">
              <a:spcBef>
                <a:spcPts val="0"/>
              </a:spcBef>
              <a:spcAft>
                <a:spcPts val="0"/>
              </a:spcAft>
              <a:buClr>
                <a:schemeClr val="dk1"/>
              </a:buClr>
              <a:buSzPts val="1800"/>
              <a:buFont typeface="Calibri"/>
              <a:buAutoNum type="arabicPeriod"/>
            </a:pPr>
            <a:r>
              <a:rPr lang="en-GB" sz="1800" dirty="0">
                <a:solidFill>
                  <a:schemeClr val="dk1"/>
                </a:solidFill>
                <a:latin typeface="Calibri"/>
                <a:ea typeface="Calibri"/>
                <a:cs typeface="Calibri"/>
                <a:sym typeface="Calibri"/>
              </a:rPr>
              <a:t>Emphasize powerful words</a:t>
            </a:r>
            <a:endParaRPr dirty="0"/>
          </a:p>
          <a:p>
            <a:pPr marL="342900" marR="0" lvl="0" indent="-342900" algn="l" rtl="0">
              <a:spcBef>
                <a:spcPts val="0"/>
              </a:spcBef>
              <a:spcAft>
                <a:spcPts val="0"/>
              </a:spcAft>
              <a:buClr>
                <a:schemeClr val="dk1"/>
              </a:buClr>
              <a:buSzPts val="1800"/>
              <a:buFont typeface="Calibri"/>
              <a:buAutoNum type="arabicPeriod"/>
            </a:pPr>
            <a:r>
              <a:rPr lang="en-GB" sz="1800" dirty="0">
                <a:solidFill>
                  <a:schemeClr val="dk1"/>
                </a:solidFill>
                <a:latin typeface="Calibri"/>
                <a:ea typeface="Calibri"/>
                <a:cs typeface="Calibri"/>
                <a:sym typeface="Calibri"/>
              </a:rPr>
              <a:t>Choose a colour scheme for the fonts</a:t>
            </a:r>
            <a:endParaRPr dirty="0"/>
          </a:p>
          <a:p>
            <a:pPr marL="342900" marR="0" lvl="0" indent="-342900" algn="l" rtl="0">
              <a:spcBef>
                <a:spcPts val="0"/>
              </a:spcBef>
              <a:spcAft>
                <a:spcPts val="0"/>
              </a:spcAft>
              <a:buClr>
                <a:schemeClr val="dk1"/>
              </a:buClr>
              <a:buSzPts val="1800"/>
              <a:buFont typeface="Calibri"/>
              <a:buAutoNum type="arabicPeriod"/>
            </a:pPr>
            <a:r>
              <a:rPr lang="en-GB" sz="1800" dirty="0">
                <a:solidFill>
                  <a:schemeClr val="dk1"/>
                </a:solidFill>
                <a:latin typeface="Calibri"/>
                <a:ea typeface="Calibri"/>
                <a:cs typeface="Calibri"/>
                <a:sym typeface="Calibri"/>
              </a:rPr>
              <a:t>Use direct mode of address</a:t>
            </a:r>
            <a:endParaRPr dirty="0"/>
          </a:p>
          <a:p>
            <a:pPr marL="342900" marR="0" lvl="0" indent="-342900" algn="l" rtl="0">
              <a:spcBef>
                <a:spcPts val="0"/>
              </a:spcBef>
              <a:spcAft>
                <a:spcPts val="0"/>
              </a:spcAft>
              <a:buClr>
                <a:schemeClr val="dk1"/>
              </a:buClr>
              <a:buSzPts val="1800"/>
              <a:buFont typeface="Calibri"/>
              <a:buAutoNum type="arabicPeriod"/>
            </a:pPr>
            <a:r>
              <a:rPr lang="en-GB" sz="1800" dirty="0">
                <a:solidFill>
                  <a:schemeClr val="dk1"/>
                </a:solidFill>
                <a:latin typeface="Calibri"/>
                <a:ea typeface="Calibri"/>
                <a:cs typeface="Calibri"/>
                <a:sym typeface="Calibri"/>
              </a:rPr>
              <a:t>Avoid busy backgrounds</a:t>
            </a:r>
            <a:endParaRPr dirty="0"/>
          </a:p>
          <a:p>
            <a:pPr marL="342900" marR="0" lvl="0" indent="-342900" algn="l" rtl="0">
              <a:spcBef>
                <a:spcPts val="0"/>
              </a:spcBef>
              <a:spcAft>
                <a:spcPts val="0"/>
              </a:spcAft>
              <a:buClr>
                <a:schemeClr val="dk1"/>
              </a:buClr>
              <a:buSzPts val="1800"/>
              <a:buFont typeface="Calibri"/>
              <a:buAutoNum type="arabicPeriod"/>
            </a:pPr>
            <a:r>
              <a:rPr lang="en-GB" sz="1800" dirty="0">
                <a:solidFill>
                  <a:schemeClr val="dk1"/>
                </a:solidFill>
                <a:latin typeface="Calibri"/>
                <a:ea typeface="Calibri"/>
                <a:cs typeface="Calibri"/>
                <a:sym typeface="Calibri"/>
              </a:rPr>
              <a:t>Dare to be bold! Be creative!</a:t>
            </a:r>
            <a:endParaRPr sz="1800" dirty="0">
              <a:solidFill>
                <a:schemeClr val="dk1"/>
              </a:solidFill>
              <a:latin typeface="Calibri"/>
              <a:ea typeface="Calibri"/>
              <a:cs typeface="Calibri"/>
              <a:sym typeface="Calibri"/>
            </a:endParaRPr>
          </a:p>
        </p:txBody>
      </p:sp>
      <p:sp>
        <p:nvSpPr>
          <p:cNvPr id="870" name="Google Shape;870;p76"/>
          <p:cNvSpPr/>
          <p:nvPr/>
        </p:nvSpPr>
        <p:spPr>
          <a:xfrm>
            <a:off x="154745" y="140677"/>
            <a:ext cx="11868442" cy="6580798"/>
          </a:xfrm>
          <a:prstGeom prst="rect">
            <a:avLst/>
          </a:prstGeom>
          <a:noFill/>
          <a:ln w="317500" cap="flat" cmpd="sng">
            <a:solidFill>
              <a:srgbClr val="FFFF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871" name="Google Shape;871;p76"/>
          <p:cNvSpPr txBox="1">
            <a:spLocks noGrp="1"/>
          </p:cNvSpPr>
          <p:nvPr>
            <p:ph type="sldNum" idx="12"/>
          </p:nvPr>
        </p:nvSpPr>
        <p:spPr>
          <a:xfrm>
            <a:off x="8881056" y="6060281"/>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21</a:t>
            </a:fld>
            <a:endParaRPr/>
          </a:p>
        </p:txBody>
      </p:sp>
      <p:sp>
        <p:nvSpPr>
          <p:cNvPr id="7" name="Rectangle 6"/>
          <p:cNvSpPr/>
          <p:nvPr/>
        </p:nvSpPr>
        <p:spPr>
          <a:xfrm>
            <a:off x="10919849" y="5738901"/>
            <a:ext cx="954107" cy="923330"/>
          </a:xfrm>
          <a:prstGeom prst="rect">
            <a:avLst/>
          </a:prstGeom>
          <a:solidFill>
            <a:srgbClr val="FFFF00"/>
          </a:solid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23</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76"/>
        <p:cNvGrpSpPr/>
        <p:nvPr/>
      </p:nvGrpSpPr>
      <p:grpSpPr>
        <a:xfrm>
          <a:off x="0" y="0"/>
          <a:ext cx="0" cy="0"/>
          <a:chOff x="0" y="0"/>
          <a:chExt cx="0" cy="0"/>
        </a:xfrm>
      </p:grpSpPr>
      <p:sp>
        <p:nvSpPr>
          <p:cNvPr id="877" name="Google Shape;877;p77"/>
          <p:cNvSpPr txBox="1">
            <a:spLocks noGrp="1"/>
          </p:cNvSpPr>
          <p:nvPr>
            <p:ph type="title"/>
          </p:nvPr>
        </p:nvSpPr>
        <p:spPr>
          <a:xfrm>
            <a:off x="345830" y="308855"/>
            <a:ext cx="11527301" cy="521139"/>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2880"/>
              <a:buFont typeface="Calibri"/>
              <a:buNone/>
            </a:pPr>
            <a:r>
              <a:rPr lang="en-GB" sz="2880" dirty="0"/>
              <a:t>Magazine Front Cover Layouts</a:t>
            </a:r>
            <a:endParaRPr sz="2880" dirty="0"/>
          </a:p>
        </p:txBody>
      </p:sp>
      <p:sp>
        <p:nvSpPr>
          <p:cNvPr id="878" name="Google Shape;878;p77"/>
          <p:cNvSpPr/>
          <p:nvPr/>
        </p:nvSpPr>
        <p:spPr>
          <a:xfrm>
            <a:off x="154745" y="140677"/>
            <a:ext cx="11868442" cy="6580798"/>
          </a:xfrm>
          <a:prstGeom prst="rect">
            <a:avLst/>
          </a:prstGeom>
          <a:noFill/>
          <a:ln w="317500" cap="flat" cmpd="sng">
            <a:solidFill>
              <a:srgbClr val="FFFF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pic>
        <p:nvPicPr>
          <p:cNvPr id="879" name="Google Shape;879;p77" descr="F-pattern"/>
          <p:cNvPicPr preferRelativeResize="0">
            <a:picLocks noGrp="1"/>
          </p:cNvPicPr>
          <p:nvPr>
            <p:ph type="body" idx="1"/>
          </p:nvPr>
        </p:nvPicPr>
        <p:blipFill rotWithShape="1">
          <a:blip r:embed="rId3">
            <a:alphaModFix/>
          </a:blip>
          <a:srcRect/>
          <a:stretch/>
        </p:blipFill>
        <p:spPr>
          <a:xfrm>
            <a:off x="566002" y="4123207"/>
            <a:ext cx="1970356" cy="1970356"/>
          </a:xfrm>
          <a:prstGeom prst="rect">
            <a:avLst/>
          </a:prstGeom>
          <a:noFill/>
          <a:ln>
            <a:noFill/>
          </a:ln>
        </p:spPr>
      </p:pic>
      <p:pic>
        <p:nvPicPr>
          <p:cNvPr id="880" name="Google Shape;880;p77" descr="Golden Triangle"/>
          <p:cNvPicPr preferRelativeResize="0"/>
          <p:nvPr/>
        </p:nvPicPr>
        <p:blipFill rotWithShape="1">
          <a:blip r:embed="rId4">
            <a:alphaModFix/>
          </a:blip>
          <a:srcRect/>
          <a:stretch/>
        </p:blipFill>
        <p:spPr>
          <a:xfrm>
            <a:off x="3089031" y="4819948"/>
            <a:ext cx="3075702" cy="985548"/>
          </a:xfrm>
          <a:prstGeom prst="rect">
            <a:avLst/>
          </a:prstGeom>
          <a:noFill/>
          <a:ln>
            <a:noFill/>
          </a:ln>
        </p:spPr>
      </p:pic>
      <p:sp>
        <p:nvSpPr>
          <p:cNvPr id="881" name="Google Shape;881;p77"/>
          <p:cNvSpPr txBox="1"/>
          <p:nvPr/>
        </p:nvSpPr>
        <p:spPr>
          <a:xfrm>
            <a:off x="3775417" y="6134100"/>
            <a:ext cx="2247900" cy="381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a:solidFill>
                  <a:schemeClr val="dk1"/>
                </a:solidFill>
                <a:latin typeface="Calibri"/>
                <a:ea typeface="Calibri"/>
                <a:cs typeface="Calibri"/>
                <a:sym typeface="Calibri"/>
              </a:rPr>
              <a:t>Golden triangle</a:t>
            </a:r>
            <a:endParaRPr sz="1800">
              <a:solidFill>
                <a:schemeClr val="dk1"/>
              </a:solidFill>
              <a:latin typeface="Calibri"/>
              <a:ea typeface="Calibri"/>
              <a:cs typeface="Calibri"/>
              <a:sym typeface="Calibri"/>
            </a:endParaRPr>
          </a:p>
        </p:txBody>
      </p:sp>
      <p:sp>
        <p:nvSpPr>
          <p:cNvPr id="882" name="Google Shape;882;p77"/>
          <p:cNvSpPr txBox="1"/>
          <p:nvPr/>
        </p:nvSpPr>
        <p:spPr>
          <a:xfrm>
            <a:off x="841131" y="6134100"/>
            <a:ext cx="2247900" cy="381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a:solidFill>
                  <a:schemeClr val="dk1"/>
                </a:solidFill>
                <a:latin typeface="Calibri"/>
                <a:ea typeface="Calibri"/>
                <a:cs typeface="Calibri"/>
                <a:sym typeface="Calibri"/>
              </a:rPr>
              <a:t>F Pattern</a:t>
            </a:r>
            <a:endParaRPr sz="1800">
              <a:solidFill>
                <a:schemeClr val="dk1"/>
              </a:solidFill>
              <a:latin typeface="Calibri"/>
              <a:ea typeface="Calibri"/>
              <a:cs typeface="Calibri"/>
              <a:sym typeface="Calibri"/>
            </a:endParaRPr>
          </a:p>
        </p:txBody>
      </p:sp>
      <p:pic>
        <p:nvPicPr>
          <p:cNvPr id="883" name="Google Shape;883;p77" descr="Zigzag-pattern"/>
          <p:cNvPicPr preferRelativeResize="0"/>
          <p:nvPr/>
        </p:nvPicPr>
        <p:blipFill rotWithShape="1">
          <a:blip r:embed="rId5">
            <a:alphaModFix/>
          </a:blip>
          <a:srcRect/>
          <a:stretch/>
        </p:blipFill>
        <p:spPr>
          <a:xfrm>
            <a:off x="6498774" y="4366160"/>
            <a:ext cx="2473276" cy="1760547"/>
          </a:xfrm>
          <a:prstGeom prst="rect">
            <a:avLst/>
          </a:prstGeom>
          <a:noFill/>
          <a:ln>
            <a:noFill/>
          </a:ln>
        </p:spPr>
      </p:pic>
      <p:sp>
        <p:nvSpPr>
          <p:cNvPr id="884" name="Google Shape;884;p77"/>
          <p:cNvSpPr txBox="1"/>
          <p:nvPr/>
        </p:nvSpPr>
        <p:spPr>
          <a:xfrm>
            <a:off x="7039439" y="6134100"/>
            <a:ext cx="2247900" cy="381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a:solidFill>
                  <a:schemeClr val="dk1"/>
                </a:solidFill>
                <a:latin typeface="Calibri"/>
                <a:ea typeface="Calibri"/>
                <a:cs typeface="Calibri"/>
                <a:sym typeface="Calibri"/>
              </a:rPr>
              <a:t>Zig Zag pattern</a:t>
            </a:r>
            <a:endParaRPr sz="1800">
              <a:solidFill>
                <a:schemeClr val="dk1"/>
              </a:solidFill>
              <a:latin typeface="Calibri"/>
              <a:ea typeface="Calibri"/>
              <a:cs typeface="Calibri"/>
              <a:sym typeface="Calibri"/>
            </a:endParaRPr>
          </a:p>
        </p:txBody>
      </p:sp>
      <p:pic>
        <p:nvPicPr>
          <p:cNvPr id="885" name="Google Shape;885;p77" descr="Z-pattern layout"/>
          <p:cNvPicPr preferRelativeResize="0"/>
          <p:nvPr/>
        </p:nvPicPr>
        <p:blipFill rotWithShape="1">
          <a:blip r:embed="rId6">
            <a:alphaModFix/>
          </a:blip>
          <a:srcRect/>
          <a:stretch/>
        </p:blipFill>
        <p:spPr>
          <a:xfrm>
            <a:off x="9278550" y="4277246"/>
            <a:ext cx="1760547" cy="1760547"/>
          </a:xfrm>
          <a:prstGeom prst="rect">
            <a:avLst/>
          </a:prstGeom>
          <a:noFill/>
          <a:ln>
            <a:noFill/>
          </a:ln>
        </p:spPr>
      </p:pic>
      <p:sp>
        <p:nvSpPr>
          <p:cNvPr id="886" name="Google Shape;886;p77"/>
          <p:cNvSpPr/>
          <p:nvPr/>
        </p:nvSpPr>
        <p:spPr>
          <a:xfrm>
            <a:off x="345830" y="801710"/>
            <a:ext cx="11959590"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dirty="0">
                <a:solidFill>
                  <a:srgbClr val="0070C0"/>
                </a:solidFill>
                <a:latin typeface="Palatino"/>
                <a:ea typeface="Palatino"/>
                <a:cs typeface="Palatino"/>
                <a:sym typeface="Palatino"/>
              </a:rPr>
              <a:t>Several layout patterns are often recommended to take advantage of how people scan or read through a design</a:t>
            </a:r>
            <a:r>
              <a:rPr lang="en-GB" dirty="0">
                <a:solidFill>
                  <a:srgbClr val="000000"/>
                </a:solidFill>
                <a:latin typeface="Palatino"/>
                <a:ea typeface="Palatino"/>
                <a:cs typeface="Palatino"/>
                <a:sym typeface="Palatino"/>
              </a:rPr>
              <a:t>. The human eye scans through a page in particular pattern. Depending on what part of the layout you want to draw attention to first, you must use one of the layouts below. Memorise them. </a:t>
            </a:r>
            <a:r>
              <a:rPr lang="en-GB" sz="1800" dirty="0">
                <a:solidFill>
                  <a:srgbClr val="000000"/>
                </a:solidFill>
                <a:latin typeface="Palatino"/>
                <a:ea typeface="Palatino"/>
                <a:cs typeface="Palatino"/>
                <a:sym typeface="Palatino"/>
              </a:rPr>
              <a:t> </a:t>
            </a:r>
            <a:endParaRPr sz="1800" dirty="0">
              <a:solidFill>
                <a:schemeClr val="dk1"/>
              </a:solidFill>
              <a:latin typeface="Calibri"/>
              <a:ea typeface="Calibri"/>
              <a:cs typeface="Calibri"/>
              <a:sym typeface="Calibri"/>
            </a:endParaRPr>
          </a:p>
        </p:txBody>
      </p:sp>
      <p:sp>
        <p:nvSpPr>
          <p:cNvPr id="887" name="Google Shape;887;p77"/>
          <p:cNvSpPr txBox="1"/>
          <p:nvPr/>
        </p:nvSpPr>
        <p:spPr>
          <a:xfrm>
            <a:off x="9725837" y="6062072"/>
            <a:ext cx="1375279" cy="381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dirty="0">
                <a:solidFill>
                  <a:schemeClr val="dk1"/>
                </a:solidFill>
                <a:latin typeface="Calibri"/>
                <a:ea typeface="Calibri"/>
                <a:cs typeface="Calibri"/>
                <a:sym typeface="Calibri"/>
              </a:rPr>
              <a:t>Z pattern</a:t>
            </a:r>
            <a:endParaRPr sz="1800" dirty="0">
              <a:solidFill>
                <a:schemeClr val="dk1"/>
              </a:solidFill>
              <a:latin typeface="Calibri"/>
              <a:ea typeface="Calibri"/>
              <a:cs typeface="Calibri"/>
              <a:sym typeface="Calibri"/>
            </a:endParaRPr>
          </a:p>
        </p:txBody>
      </p:sp>
      <p:pic>
        <p:nvPicPr>
          <p:cNvPr id="888" name="Google Shape;888;p77" descr="Image result for f pattern magazine cover"/>
          <p:cNvPicPr preferRelativeResize="0"/>
          <p:nvPr/>
        </p:nvPicPr>
        <p:blipFill rotWithShape="1">
          <a:blip r:embed="rId7">
            <a:alphaModFix/>
          </a:blip>
          <a:srcRect/>
          <a:stretch/>
        </p:blipFill>
        <p:spPr>
          <a:xfrm>
            <a:off x="761736" y="1832075"/>
            <a:ext cx="1642797" cy="2263759"/>
          </a:xfrm>
          <a:prstGeom prst="rect">
            <a:avLst/>
          </a:prstGeom>
          <a:noFill/>
          <a:ln>
            <a:noFill/>
          </a:ln>
        </p:spPr>
      </p:pic>
      <p:pic>
        <p:nvPicPr>
          <p:cNvPr id="889" name="Google Shape;889;p77" descr="Image result for magazine front covers"/>
          <p:cNvPicPr preferRelativeResize="0"/>
          <p:nvPr/>
        </p:nvPicPr>
        <p:blipFill rotWithShape="1">
          <a:blip r:embed="rId8">
            <a:alphaModFix/>
          </a:blip>
          <a:srcRect/>
          <a:stretch/>
        </p:blipFill>
        <p:spPr>
          <a:xfrm>
            <a:off x="6701580" y="1663897"/>
            <a:ext cx="1787664" cy="2628582"/>
          </a:xfrm>
          <a:prstGeom prst="rect">
            <a:avLst/>
          </a:prstGeom>
          <a:noFill/>
          <a:ln>
            <a:noFill/>
          </a:ln>
        </p:spPr>
      </p:pic>
      <p:pic>
        <p:nvPicPr>
          <p:cNvPr id="890" name="Google Shape;890;p77" descr="Image result for magazine front covers"/>
          <p:cNvPicPr preferRelativeResize="0"/>
          <p:nvPr/>
        </p:nvPicPr>
        <p:blipFill rotWithShape="1">
          <a:blip r:embed="rId9">
            <a:alphaModFix/>
          </a:blip>
          <a:srcRect/>
          <a:stretch/>
        </p:blipFill>
        <p:spPr>
          <a:xfrm>
            <a:off x="9159148" y="1486698"/>
            <a:ext cx="2055919" cy="2804002"/>
          </a:xfrm>
          <a:prstGeom prst="rect">
            <a:avLst/>
          </a:prstGeom>
          <a:noFill/>
          <a:ln>
            <a:noFill/>
          </a:ln>
        </p:spPr>
      </p:pic>
      <p:pic>
        <p:nvPicPr>
          <p:cNvPr id="891" name="Google Shape;891;p77" descr="Image result for magazine front covers"/>
          <p:cNvPicPr preferRelativeResize="0"/>
          <p:nvPr/>
        </p:nvPicPr>
        <p:blipFill rotWithShape="1">
          <a:blip r:embed="rId10">
            <a:alphaModFix/>
          </a:blip>
          <a:srcRect/>
          <a:stretch/>
        </p:blipFill>
        <p:spPr>
          <a:xfrm>
            <a:off x="3705797" y="1789979"/>
            <a:ext cx="1893803" cy="2576181"/>
          </a:xfrm>
          <a:prstGeom prst="rect">
            <a:avLst/>
          </a:prstGeom>
          <a:noFill/>
          <a:ln>
            <a:noFill/>
          </a:ln>
        </p:spPr>
      </p:pic>
      <p:sp>
        <p:nvSpPr>
          <p:cNvPr id="892" name="Google Shape;892;p77"/>
          <p:cNvSpPr txBox="1">
            <a:spLocks noGrp="1"/>
          </p:cNvSpPr>
          <p:nvPr>
            <p:ph type="sldNum" idx="12"/>
          </p:nvPr>
        </p:nvSpPr>
        <p:spPr>
          <a:xfrm>
            <a:off x="8881056" y="6060281"/>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22</a:t>
            </a:fld>
            <a:endParaRPr/>
          </a:p>
        </p:txBody>
      </p:sp>
      <p:sp>
        <p:nvSpPr>
          <p:cNvPr id="18" name="Rectangle 17"/>
          <p:cNvSpPr/>
          <p:nvPr/>
        </p:nvSpPr>
        <p:spPr>
          <a:xfrm>
            <a:off x="10919849" y="5738901"/>
            <a:ext cx="954107" cy="923330"/>
          </a:xfrm>
          <a:prstGeom prst="rect">
            <a:avLst/>
          </a:prstGeom>
          <a:solidFill>
            <a:srgbClr val="FFFF00"/>
          </a:solid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24</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6596" y="317469"/>
            <a:ext cx="7811527" cy="938058"/>
          </a:xfrm>
        </p:spPr>
        <p:txBody>
          <a:bodyPr/>
          <a:lstStyle/>
          <a:p>
            <a:r>
              <a:rPr lang="en-GB" dirty="0"/>
              <a:t>Codes and Conventions</a:t>
            </a:r>
            <a:br>
              <a:rPr lang="en-GB" dirty="0"/>
            </a:br>
            <a:r>
              <a:rPr lang="en-GB" sz="2000" dirty="0"/>
              <a:t>What do you expect to see/hear?</a:t>
            </a: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23</a:t>
            </a:fld>
            <a:endParaRPr lang="en-GB"/>
          </a:p>
        </p:txBody>
      </p:sp>
      <p:sp>
        <p:nvSpPr>
          <p:cNvPr id="5" name="Google Shape;410;p37"/>
          <p:cNvSpPr/>
          <p:nvPr/>
        </p:nvSpPr>
        <p:spPr>
          <a:xfrm>
            <a:off x="154745" y="140677"/>
            <a:ext cx="11868442" cy="6580798"/>
          </a:xfrm>
          <a:prstGeom prst="rect">
            <a:avLst/>
          </a:prstGeom>
          <a:noFill/>
          <a:ln w="317500" cap="flat" cmpd="sng">
            <a:solidFill>
              <a:srgbClr val="FFFF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2" name="Google Shape;434;p39"/>
          <p:cNvSpPr/>
          <p:nvPr/>
        </p:nvSpPr>
        <p:spPr>
          <a:xfrm>
            <a:off x="388345" y="1545050"/>
            <a:ext cx="7935415" cy="430259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600" b="1" dirty="0">
                <a:solidFill>
                  <a:schemeClr val="dk1"/>
                </a:solidFill>
                <a:latin typeface="Calibri"/>
                <a:ea typeface="Calibri"/>
                <a:cs typeface="Calibri"/>
                <a:sym typeface="Calibri"/>
              </a:rPr>
              <a:t>What are codes?</a:t>
            </a:r>
            <a:br>
              <a:rPr lang="en-GB" sz="1600" dirty="0">
                <a:solidFill>
                  <a:schemeClr val="dk1"/>
                </a:solidFill>
                <a:latin typeface="Calibri"/>
                <a:ea typeface="Calibri"/>
                <a:cs typeface="Calibri"/>
                <a:sym typeface="Calibri"/>
              </a:rPr>
            </a:br>
            <a:r>
              <a:rPr lang="en-GB" sz="1600" dirty="0">
                <a:solidFill>
                  <a:schemeClr val="dk1"/>
                </a:solidFill>
                <a:latin typeface="Calibri"/>
                <a:ea typeface="Calibri"/>
                <a:cs typeface="Calibri"/>
                <a:sym typeface="Calibri"/>
              </a:rPr>
              <a:t>Codes are systems of signs, which create meaning. Codes can be divided into two categories – technical and symbolic. </a:t>
            </a:r>
            <a:r>
              <a:rPr lang="en-GB" sz="1600" dirty="0">
                <a:solidFill>
                  <a:srgbClr val="FF0000"/>
                </a:solidFill>
                <a:latin typeface="Calibri"/>
                <a:ea typeface="Calibri"/>
                <a:cs typeface="Calibri"/>
                <a:sym typeface="Calibri"/>
              </a:rPr>
              <a:t>Technical codes </a:t>
            </a:r>
            <a:r>
              <a:rPr lang="en-GB" sz="1600" dirty="0">
                <a:solidFill>
                  <a:schemeClr val="dk1"/>
                </a:solidFill>
                <a:latin typeface="Calibri"/>
                <a:ea typeface="Calibri"/>
                <a:cs typeface="Calibri"/>
                <a:sym typeface="Calibri"/>
              </a:rPr>
              <a:t>are all the ways in which equipment is used to tell the story in a media text, for example the camera work in a film. </a:t>
            </a:r>
            <a:r>
              <a:rPr lang="en-GB" sz="1600" dirty="0">
                <a:solidFill>
                  <a:srgbClr val="FF0000"/>
                </a:solidFill>
                <a:latin typeface="Calibri"/>
                <a:ea typeface="Calibri"/>
                <a:cs typeface="Calibri"/>
                <a:sym typeface="Calibri"/>
              </a:rPr>
              <a:t>Symbolic codes </a:t>
            </a:r>
            <a:r>
              <a:rPr lang="en-GB" sz="1600" dirty="0">
                <a:solidFill>
                  <a:schemeClr val="dk1"/>
                </a:solidFill>
                <a:latin typeface="Calibri"/>
                <a:ea typeface="Calibri"/>
                <a:cs typeface="Calibri"/>
                <a:sym typeface="Calibri"/>
              </a:rPr>
              <a:t>show what is beneath the surface of what we see. For example, a character's actions show you how the character is feeling. </a:t>
            </a:r>
          </a:p>
          <a:p>
            <a:pPr marL="0" marR="0" lvl="0" indent="0" algn="l" rtl="0">
              <a:spcBef>
                <a:spcPts val="0"/>
              </a:spcBef>
              <a:spcAft>
                <a:spcPts val="0"/>
              </a:spcAft>
              <a:buNone/>
            </a:pPr>
            <a:endParaRPr dirty="0"/>
          </a:p>
          <a:p>
            <a:pPr marL="0" marR="0" lvl="0" indent="0" algn="l" rtl="0">
              <a:spcBef>
                <a:spcPts val="0"/>
              </a:spcBef>
              <a:spcAft>
                <a:spcPts val="0"/>
              </a:spcAft>
              <a:buNone/>
            </a:pPr>
            <a:r>
              <a:rPr lang="en-GB" sz="1600" b="1" dirty="0">
                <a:solidFill>
                  <a:schemeClr val="dk1"/>
                </a:solidFill>
                <a:latin typeface="Calibri"/>
                <a:ea typeface="Calibri"/>
                <a:cs typeface="Calibri"/>
                <a:sym typeface="Calibri"/>
              </a:rPr>
              <a:t>What are conventions?</a:t>
            </a:r>
            <a:br>
              <a:rPr lang="en-GB" sz="1600" dirty="0">
                <a:solidFill>
                  <a:schemeClr val="dk1"/>
                </a:solidFill>
                <a:latin typeface="Calibri"/>
                <a:ea typeface="Calibri"/>
                <a:cs typeface="Calibri"/>
                <a:sym typeface="Calibri"/>
              </a:rPr>
            </a:br>
            <a:r>
              <a:rPr lang="en-GB" sz="1600" dirty="0">
                <a:solidFill>
                  <a:schemeClr val="dk1"/>
                </a:solidFill>
                <a:latin typeface="Calibri"/>
                <a:ea typeface="Calibri"/>
                <a:cs typeface="Calibri"/>
                <a:sym typeface="Calibri"/>
              </a:rPr>
              <a:t>Conventions are the generally accepted ways of doing something. There are general conventions in any medium, such as the use of interviewee quotes in a print article, but conventions are also genre specific.</a:t>
            </a:r>
          </a:p>
          <a:p>
            <a:pPr marL="0" marR="0" lvl="0" indent="0" algn="l" rtl="0">
              <a:spcBef>
                <a:spcPts val="0"/>
              </a:spcBef>
              <a:spcAft>
                <a:spcPts val="0"/>
              </a:spcAft>
              <a:buNone/>
            </a:pPr>
            <a:endParaRPr dirty="0"/>
          </a:p>
          <a:p>
            <a:pPr marL="0" marR="0" lvl="0" indent="0" algn="l" rtl="0">
              <a:spcBef>
                <a:spcPts val="0"/>
              </a:spcBef>
              <a:spcAft>
                <a:spcPts val="0"/>
              </a:spcAft>
              <a:buNone/>
            </a:pPr>
            <a:r>
              <a:rPr lang="en-GB" sz="1600" b="1" dirty="0">
                <a:solidFill>
                  <a:schemeClr val="dk1"/>
                </a:solidFill>
                <a:latin typeface="Calibri"/>
                <a:ea typeface="Calibri"/>
                <a:cs typeface="Calibri"/>
                <a:sym typeface="Calibri"/>
              </a:rPr>
              <a:t>How codes and conventions apply in media studies</a:t>
            </a:r>
            <a:br>
              <a:rPr lang="en-GB" sz="1600" dirty="0">
                <a:solidFill>
                  <a:schemeClr val="dk1"/>
                </a:solidFill>
                <a:latin typeface="Calibri"/>
                <a:ea typeface="Calibri"/>
                <a:cs typeface="Calibri"/>
                <a:sym typeface="Calibri"/>
              </a:rPr>
            </a:br>
            <a:r>
              <a:rPr lang="en-GB" sz="1600" dirty="0">
                <a:solidFill>
                  <a:schemeClr val="dk1"/>
                </a:solidFill>
                <a:latin typeface="Calibri"/>
                <a:ea typeface="Calibri"/>
                <a:cs typeface="Calibri"/>
                <a:sym typeface="Calibri"/>
              </a:rPr>
              <a:t>Codes and conventions are used together in any study of genre. It is a convention of the horror genre that side and back lighting is used to create mystery and suspense – an integral part of any horror movie.</a:t>
            </a:r>
            <a:endParaRPr dirty="0"/>
          </a:p>
        </p:txBody>
      </p:sp>
      <p:sp>
        <p:nvSpPr>
          <p:cNvPr id="24" name="Rectangle 23"/>
          <p:cNvSpPr/>
          <p:nvPr/>
        </p:nvSpPr>
        <p:spPr>
          <a:xfrm>
            <a:off x="11309973" y="298176"/>
            <a:ext cx="569387" cy="923330"/>
          </a:xfrm>
          <a:prstGeom prst="rect">
            <a:avLst/>
          </a:prstGeom>
          <a:solidFill>
            <a:srgbClr val="FFFF00"/>
          </a:solid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5</a:t>
            </a:r>
          </a:p>
        </p:txBody>
      </p:sp>
    </p:spTree>
    <p:extLst>
      <p:ext uri="{BB962C8B-B14F-4D97-AF65-F5344CB8AC3E}">
        <p14:creationId xmlns:p14="http://schemas.microsoft.com/office/powerpoint/2010/main" val="5959496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19"/>
          <p:cNvSpPr txBox="1">
            <a:spLocks noGrp="1"/>
          </p:cNvSpPr>
          <p:nvPr>
            <p:ph type="title"/>
          </p:nvPr>
        </p:nvSpPr>
        <p:spPr>
          <a:xfrm>
            <a:off x="345830" y="308855"/>
            <a:ext cx="11527301" cy="521139"/>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2880"/>
              <a:buFont typeface="Calibri"/>
              <a:buNone/>
            </a:pPr>
            <a:r>
              <a:rPr lang="en-GB" sz="2880"/>
              <a:t>Component 2a</a:t>
            </a:r>
            <a:endParaRPr sz="2880"/>
          </a:p>
        </p:txBody>
      </p:sp>
      <p:sp>
        <p:nvSpPr>
          <p:cNvPr id="169" name="Google Shape;169;p19"/>
          <p:cNvSpPr/>
          <p:nvPr/>
        </p:nvSpPr>
        <p:spPr>
          <a:xfrm>
            <a:off x="154745" y="140677"/>
            <a:ext cx="11868442" cy="6580798"/>
          </a:xfrm>
          <a:prstGeom prst="rect">
            <a:avLst/>
          </a:prstGeom>
          <a:noFill/>
          <a:ln w="3175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70" name="Google Shape;170;p19"/>
          <p:cNvSpPr txBox="1"/>
          <p:nvPr/>
        </p:nvSpPr>
        <p:spPr>
          <a:xfrm>
            <a:off x="498763" y="1257022"/>
            <a:ext cx="3394363" cy="3385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600">
                <a:solidFill>
                  <a:schemeClr val="dk1"/>
                </a:solidFill>
                <a:latin typeface="Calibri"/>
                <a:ea typeface="Calibri"/>
                <a:cs typeface="Calibri"/>
                <a:sym typeface="Calibri"/>
              </a:rPr>
              <a:t>Grade descriptors:</a:t>
            </a:r>
            <a:endParaRPr sz="1600">
              <a:solidFill>
                <a:schemeClr val="dk1"/>
              </a:solidFill>
              <a:latin typeface="Calibri"/>
              <a:ea typeface="Calibri"/>
              <a:cs typeface="Calibri"/>
              <a:sym typeface="Calibri"/>
            </a:endParaRPr>
          </a:p>
        </p:txBody>
      </p:sp>
      <p:sp>
        <p:nvSpPr>
          <p:cNvPr id="171" name="Google Shape;171;p19"/>
          <p:cNvSpPr txBox="1"/>
          <p:nvPr/>
        </p:nvSpPr>
        <p:spPr>
          <a:xfrm>
            <a:off x="498763" y="3156095"/>
            <a:ext cx="3976255" cy="3385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600">
                <a:solidFill>
                  <a:schemeClr val="dk1"/>
                </a:solidFill>
                <a:latin typeface="Calibri"/>
                <a:ea typeface="Calibri"/>
                <a:cs typeface="Calibri"/>
                <a:sym typeface="Calibri"/>
              </a:rPr>
              <a:t>What the grade descriptors actually mean:</a:t>
            </a:r>
            <a:endParaRPr sz="1600">
              <a:solidFill>
                <a:schemeClr val="dk1"/>
              </a:solidFill>
              <a:latin typeface="Calibri"/>
              <a:ea typeface="Calibri"/>
              <a:cs typeface="Calibri"/>
              <a:sym typeface="Calibri"/>
            </a:endParaRPr>
          </a:p>
        </p:txBody>
      </p:sp>
      <p:sp>
        <p:nvSpPr>
          <p:cNvPr id="172" name="Google Shape;172;p19"/>
          <p:cNvSpPr/>
          <p:nvPr/>
        </p:nvSpPr>
        <p:spPr>
          <a:xfrm>
            <a:off x="553308" y="1626381"/>
            <a:ext cx="3602182" cy="972984"/>
          </a:xfrm>
          <a:prstGeom prst="homePlate">
            <a:avLst>
              <a:gd name="adj" fmla="val 35847"/>
            </a:avLst>
          </a:prstGeom>
          <a:solidFill>
            <a:srgbClr val="C0000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400">
                <a:solidFill>
                  <a:schemeClr val="lt1"/>
                </a:solidFill>
                <a:latin typeface="Calibri"/>
                <a:ea typeface="Calibri"/>
                <a:cs typeface="Calibri"/>
                <a:sym typeface="Calibri"/>
              </a:rPr>
              <a:t>Demonstrate </a:t>
            </a:r>
            <a:r>
              <a:rPr lang="en-GB" sz="1400" b="1">
                <a:solidFill>
                  <a:schemeClr val="lt1"/>
                </a:solidFill>
                <a:latin typeface="Calibri"/>
                <a:ea typeface="Calibri"/>
                <a:cs typeface="Calibri"/>
                <a:sym typeface="Calibri"/>
              </a:rPr>
              <a:t>appropriate</a:t>
            </a:r>
            <a:r>
              <a:rPr lang="en-GB" sz="1400">
                <a:solidFill>
                  <a:schemeClr val="lt1"/>
                </a:solidFill>
                <a:latin typeface="Calibri"/>
                <a:ea typeface="Calibri"/>
                <a:cs typeface="Calibri"/>
                <a:sym typeface="Calibri"/>
              </a:rPr>
              <a:t> development of media production skills and techniques through </a:t>
            </a:r>
            <a:r>
              <a:rPr lang="en-GB" sz="1400" b="1">
                <a:solidFill>
                  <a:schemeClr val="lt1"/>
                </a:solidFill>
                <a:latin typeface="Calibri"/>
                <a:ea typeface="Calibri"/>
                <a:cs typeface="Calibri"/>
                <a:sym typeface="Calibri"/>
              </a:rPr>
              <a:t>relevant </a:t>
            </a:r>
            <a:r>
              <a:rPr lang="en-GB" sz="1400">
                <a:solidFill>
                  <a:schemeClr val="lt1"/>
                </a:solidFill>
                <a:latin typeface="Calibri"/>
                <a:ea typeface="Calibri"/>
                <a:cs typeface="Calibri"/>
                <a:sym typeface="Calibri"/>
              </a:rPr>
              <a:t>experimental practical work.</a:t>
            </a:r>
            <a:endParaRPr sz="500">
              <a:solidFill>
                <a:schemeClr val="lt1"/>
              </a:solidFill>
              <a:latin typeface="Calibri"/>
              <a:ea typeface="Calibri"/>
              <a:cs typeface="Calibri"/>
              <a:sym typeface="Calibri"/>
            </a:endParaRPr>
          </a:p>
        </p:txBody>
      </p:sp>
      <p:sp>
        <p:nvSpPr>
          <p:cNvPr id="173" name="Google Shape;173;p19"/>
          <p:cNvSpPr/>
          <p:nvPr/>
        </p:nvSpPr>
        <p:spPr>
          <a:xfrm>
            <a:off x="4332974" y="1654603"/>
            <a:ext cx="3829502" cy="944762"/>
          </a:xfrm>
          <a:prstGeom prst="homePlate">
            <a:avLst>
              <a:gd name="adj" fmla="val 37746"/>
            </a:avLst>
          </a:prstGeom>
          <a:solidFill>
            <a:srgbClr val="D8D8D8"/>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400">
                <a:solidFill>
                  <a:schemeClr val="dk1"/>
                </a:solidFill>
                <a:latin typeface="Calibri"/>
                <a:ea typeface="Calibri"/>
                <a:cs typeface="Calibri"/>
                <a:sym typeface="Calibri"/>
              </a:rPr>
              <a:t>Demonstrate </a:t>
            </a:r>
            <a:r>
              <a:rPr lang="en-GB" sz="1400" b="1">
                <a:solidFill>
                  <a:schemeClr val="dk1"/>
                </a:solidFill>
                <a:latin typeface="Calibri"/>
                <a:ea typeface="Calibri"/>
                <a:cs typeface="Calibri"/>
                <a:sym typeface="Calibri"/>
              </a:rPr>
              <a:t>effective</a:t>
            </a:r>
            <a:r>
              <a:rPr lang="en-GB" sz="1400">
                <a:solidFill>
                  <a:schemeClr val="dk1"/>
                </a:solidFill>
                <a:latin typeface="Calibri"/>
                <a:ea typeface="Calibri"/>
                <a:cs typeface="Calibri"/>
                <a:sym typeface="Calibri"/>
              </a:rPr>
              <a:t> development of media production skills and techniques through </a:t>
            </a:r>
            <a:r>
              <a:rPr lang="en-GB" sz="1400" b="1">
                <a:solidFill>
                  <a:schemeClr val="dk1"/>
                </a:solidFill>
                <a:latin typeface="Calibri"/>
                <a:ea typeface="Calibri"/>
                <a:cs typeface="Calibri"/>
                <a:sym typeface="Calibri"/>
              </a:rPr>
              <a:t>focused</a:t>
            </a:r>
            <a:r>
              <a:rPr lang="en-GB" sz="1400">
                <a:solidFill>
                  <a:schemeClr val="dk1"/>
                </a:solidFill>
                <a:latin typeface="Calibri"/>
                <a:ea typeface="Calibri"/>
                <a:cs typeface="Calibri"/>
                <a:sym typeface="Calibri"/>
              </a:rPr>
              <a:t> experimental practical work.</a:t>
            </a:r>
            <a:endParaRPr sz="800">
              <a:solidFill>
                <a:schemeClr val="dk1"/>
              </a:solidFill>
              <a:latin typeface="Calibri"/>
              <a:ea typeface="Calibri"/>
              <a:cs typeface="Calibri"/>
              <a:sym typeface="Calibri"/>
            </a:endParaRPr>
          </a:p>
        </p:txBody>
      </p:sp>
      <p:sp>
        <p:nvSpPr>
          <p:cNvPr id="174" name="Google Shape;174;p19"/>
          <p:cNvSpPr/>
          <p:nvPr/>
        </p:nvSpPr>
        <p:spPr>
          <a:xfrm>
            <a:off x="7977489" y="1330271"/>
            <a:ext cx="3804494" cy="1565203"/>
          </a:xfrm>
          <a:prstGeom prst="ribbon2">
            <a:avLst>
              <a:gd name="adj1" fmla="val 4399"/>
              <a:gd name="adj2" fmla="val 75000"/>
            </a:avLst>
          </a:prstGeom>
          <a:solidFill>
            <a:srgbClr val="FFFF0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400">
                <a:solidFill>
                  <a:schemeClr val="dk1"/>
                </a:solidFill>
                <a:latin typeface="Calibri"/>
                <a:ea typeface="Calibri"/>
                <a:cs typeface="Calibri"/>
                <a:sym typeface="Calibri"/>
              </a:rPr>
              <a:t>Demonstrate </a:t>
            </a:r>
            <a:r>
              <a:rPr lang="en-GB" sz="1400" b="1">
                <a:solidFill>
                  <a:schemeClr val="dk1"/>
                </a:solidFill>
                <a:latin typeface="Calibri"/>
                <a:ea typeface="Calibri"/>
                <a:cs typeface="Calibri"/>
                <a:sym typeface="Calibri"/>
              </a:rPr>
              <a:t>comprehensive</a:t>
            </a:r>
            <a:r>
              <a:rPr lang="en-GB" sz="1400">
                <a:solidFill>
                  <a:schemeClr val="dk1"/>
                </a:solidFill>
                <a:latin typeface="Calibri"/>
                <a:ea typeface="Calibri"/>
                <a:cs typeface="Calibri"/>
                <a:sym typeface="Calibri"/>
              </a:rPr>
              <a:t> development of media production skills and techniques through </a:t>
            </a:r>
            <a:r>
              <a:rPr lang="en-GB" sz="1400" b="1">
                <a:solidFill>
                  <a:schemeClr val="dk1"/>
                </a:solidFill>
                <a:latin typeface="Calibri"/>
                <a:ea typeface="Calibri"/>
                <a:cs typeface="Calibri"/>
                <a:sym typeface="Calibri"/>
              </a:rPr>
              <a:t>creative experimental </a:t>
            </a:r>
            <a:r>
              <a:rPr lang="en-GB" sz="1400">
                <a:solidFill>
                  <a:schemeClr val="dk1"/>
                </a:solidFill>
                <a:latin typeface="Calibri"/>
                <a:ea typeface="Calibri"/>
                <a:cs typeface="Calibri"/>
                <a:sym typeface="Calibri"/>
              </a:rPr>
              <a:t>practical work.</a:t>
            </a:r>
            <a:endParaRPr sz="800">
              <a:solidFill>
                <a:schemeClr val="dk1"/>
              </a:solidFill>
              <a:latin typeface="Calibri"/>
              <a:ea typeface="Calibri"/>
              <a:cs typeface="Calibri"/>
              <a:sym typeface="Calibri"/>
            </a:endParaRPr>
          </a:p>
        </p:txBody>
      </p:sp>
      <p:sp>
        <p:nvSpPr>
          <p:cNvPr id="175" name="Google Shape;175;p19"/>
          <p:cNvSpPr/>
          <p:nvPr/>
        </p:nvSpPr>
        <p:spPr>
          <a:xfrm>
            <a:off x="553308" y="4051379"/>
            <a:ext cx="3621830" cy="1801450"/>
          </a:xfrm>
          <a:prstGeom prst="homePlate">
            <a:avLst>
              <a:gd name="adj" fmla="val 14056"/>
            </a:avLst>
          </a:prstGeom>
          <a:solidFill>
            <a:srgbClr val="C0000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400">
                <a:solidFill>
                  <a:schemeClr val="lt1"/>
                </a:solidFill>
                <a:latin typeface="Calibri"/>
                <a:ea typeface="Calibri"/>
                <a:cs typeface="Calibri"/>
                <a:sym typeface="Calibri"/>
              </a:rPr>
              <a:t>Relevant in terms of:</a:t>
            </a:r>
            <a:endParaRPr/>
          </a:p>
          <a:p>
            <a:pPr marL="171450" marR="0" lvl="0" indent="-171450" algn="l" rtl="0">
              <a:spcBef>
                <a:spcPts val="0"/>
              </a:spcBef>
              <a:spcAft>
                <a:spcPts val="0"/>
              </a:spcAft>
              <a:buClr>
                <a:schemeClr val="lt1"/>
              </a:buClr>
              <a:buSzPts val="1400"/>
              <a:buFont typeface="Arial"/>
              <a:buChar char="•"/>
            </a:pPr>
            <a:r>
              <a:rPr lang="en-GB" sz="1400">
                <a:solidFill>
                  <a:schemeClr val="lt1"/>
                </a:solidFill>
                <a:latin typeface="Calibri"/>
                <a:ea typeface="Calibri"/>
                <a:cs typeface="Calibri"/>
                <a:sym typeface="Calibri"/>
              </a:rPr>
              <a:t>Evidence of pre-production - </a:t>
            </a:r>
            <a:endParaRPr/>
          </a:p>
          <a:p>
            <a:pPr marL="171450" marR="0" lvl="0" indent="-171450" algn="l" rtl="0">
              <a:spcBef>
                <a:spcPts val="0"/>
              </a:spcBef>
              <a:spcAft>
                <a:spcPts val="0"/>
              </a:spcAft>
              <a:buClr>
                <a:schemeClr val="lt1"/>
              </a:buClr>
              <a:buSzPts val="1400"/>
              <a:buFont typeface="Arial"/>
              <a:buChar char="•"/>
            </a:pPr>
            <a:r>
              <a:rPr lang="en-GB" sz="1400">
                <a:solidFill>
                  <a:schemeClr val="lt1"/>
                </a:solidFill>
                <a:latin typeface="Calibri"/>
                <a:ea typeface="Calibri"/>
                <a:cs typeface="Calibri"/>
                <a:sym typeface="Calibri"/>
              </a:rPr>
              <a:t>Evidence of production –</a:t>
            </a:r>
            <a:endParaRPr/>
          </a:p>
          <a:p>
            <a:pPr marL="171450" marR="0" lvl="0" indent="-171450" algn="l" rtl="0">
              <a:spcBef>
                <a:spcPts val="0"/>
              </a:spcBef>
              <a:spcAft>
                <a:spcPts val="0"/>
              </a:spcAft>
              <a:buClr>
                <a:schemeClr val="lt1"/>
              </a:buClr>
              <a:buSzPts val="1400"/>
              <a:buFont typeface="Arial"/>
              <a:buChar char="•"/>
            </a:pPr>
            <a:r>
              <a:rPr lang="en-GB" sz="1400">
                <a:solidFill>
                  <a:schemeClr val="lt1"/>
                </a:solidFill>
                <a:latin typeface="Calibri"/>
                <a:ea typeface="Calibri"/>
                <a:cs typeface="Calibri"/>
                <a:sym typeface="Calibri"/>
              </a:rPr>
              <a:t>Evidence of post-production –</a:t>
            </a:r>
            <a:endParaRPr/>
          </a:p>
          <a:p>
            <a:pPr marL="171450" marR="0" lvl="0" indent="-171450" algn="l" rtl="0">
              <a:spcBef>
                <a:spcPts val="0"/>
              </a:spcBef>
              <a:spcAft>
                <a:spcPts val="0"/>
              </a:spcAft>
              <a:buClr>
                <a:schemeClr val="lt1"/>
              </a:buClr>
              <a:buSzPts val="1400"/>
              <a:buFont typeface="Arial"/>
              <a:buChar char="•"/>
            </a:pPr>
            <a:r>
              <a:rPr lang="en-GB" sz="1400">
                <a:solidFill>
                  <a:schemeClr val="lt1"/>
                </a:solidFill>
                <a:latin typeface="Calibri"/>
                <a:ea typeface="Calibri"/>
                <a:cs typeface="Calibri"/>
                <a:sym typeface="Calibri"/>
              </a:rPr>
              <a:t>Some annotation to describe what you have done. </a:t>
            </a:r>
            <a:endParaRPr sz="1400">
              <a:solidFill>
                <a:schemeClr val="lt1"/>
              </a:solidFill>
              <a:latin typeface="Calibri"/>
              <a:ea typeface="Calibri"/>
              <a:cs typeface="Calibri"/>
              <a:sym typeface="Calibri"/>
            </a:endParaRPr>
          </a:p>
        </p:txBody>
      </p:sp>
      <p:sp>
        <p:nvSpPr>
          <p:cNvPr id="176" name="Google Shape;176;p19"/>
          <p:cNvSpPr/>
          <p:nvPr/>
        </p:nvSpPr>
        <p:spPr>
          <a:xfrm>
            <a:off x="4332974" y="3501286"/>
            <a:ext cx="3829502" cy="2775424"/>
          </a:xfrm>
          <a:prstGeom prst="homePlate">
            <a:avLst>
              <a:gd name="adj" fmla="val 14679"/>
            </a:avLst>
          </a:prstGeom>
          <a:solidFill>
            <a:srgbClr val="D8D8D8"/>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171450" marR="0" lvl="0" indent="-171450" algn="l" rtl="0">
              <a:spcBef>
                <a:spcPts val="0"/>
              </a:spcBef>
              <a:spcAft>
                <a:spcPts val="0"/>
              </a:spcAft>
              <a:buClr>
                <a:schemeClr val="dk1"/>
              </a:buClr>
              <a:buSzPts val="1400"/>
              <a:buFont typeface="Arial"/>
              <a:buChar char="•"/>
            </a:pPr>
            <a:r>
              <a:rPr lang="en-GB" sz="1400">
                <a:solidFill>
                  <a:schemeClr val="dk1"/>
                </a:solidFill>
                <a:latin typeface="Calibri"/>
                <a:ea typeface="Calibri"/>
                <a:cs typeface="Calibri"/>
                <a:sym typeface="Calibri"/>
              </a:rPr>
              <a:t>Focussed in terms of developing skills and techniques for a specific outcome (poster for instance).</a:t>
            </a:r>
            <a:endParaRPr/>
          </a:p>
          <a:p>
            <a:pPr marL="171450" marR="0" lvl="0" indent="-171450" algn="l" rtl="0">
              <a:spcBef>
                <a:spcPts val="0"/>
              </a:spcBef>
              <a:spcAft>
                <a:spcPts val="0"/>
              </a:spcAft>
              <a:buClr>
                <a:schemeClr val="dk1"/>
              </a:buClr>
              <a:buSzPts val="1400"/>
              <a:buFont typeface="Arial"/>
              <a:buChar char="•"/>
            </a:pPr>
            <a:r>
              <a:rPr lang="en-GB" sz="1400">
                <a:solidFill>
                  <a:schemeClr val="dk1"/>
                </a:solidFill>
                <a:latin typeface="Calibri"/>
                <a:ea typeface="Calibri"/>
                <a:cs typeface="Calibri"/>
                <a:sym typeface="Calibri"/>
              </a:rPr>
              <a:t>Effective means your practical work actually looks good!</a:t>
            </a:r>
            <a:endParaRPr/>
          </a:p>
          <a:p>
            <a:pPr marL="171450" marR="0" lvl="0" indent="-171450" algn="l" rtl="0">
              <a:spcBef>
                <a:spcPts val="0"/>
              </a:spcBef>
              <a:spcAft>
                <a:spcPts val="0"/>
              </a:spcAft>
              <a:buClr>
                <a:schemeClr val="dk1"/>
              </a:buClr>
              <a:buSzPts val="1400"/>
              <a:buFont typeface="Arial"/>
              <a:buChar char="•"/>
            </a:pPr>
            <a:r>
              <a:rPr lang="en-GB" sz="1400">
                <a:solidFill>
                  <a:schemeClr val="dk1"/>
                </a:solidFill>
                <a:latin typeface="Calibri"/>
                <a:ea typeface="Calibri"/>
                <a:cs typeface="Calibri"/>
                <a:sym typeface="Calibri"/>
              </a:rPr>
              <a:t>Experimental means that you will practice with a range of skills and techniques. For examples, evidence of different image editing/manipulation. </a:t>
            </a:r>
            <a:endParaRPr/>
          </a:p>
          <a:p>
            <a:pPr marL="171450" marR="0" lvl="0" indent="-171450" algn="l" rtl="0">
              <a:spcBef>
                <a:spcPts val="0"/>
              </a:spcBef>
              <a:spcAft>
                <a:spcPts val="0"/>
              </a:spcAft>
              <a:buClr>
                <a:schemeClr val="dk1"/>
              </a:buClr>
              <a:buSzPts val="1400"/>
              <a:buFont typeface="Arial"/>
              <a:buChar char="•"/>
            </a:pPr>
            <a:r>
              <a:rPr lang="en-GB" sz="1400">
                <a:solidFill>
                  <a:schemeClr val="dk1"/>
                </a:solidFill>
                <a:latin typeface="Calibri"/>
                <a:ea typeface="Calibri"/>
                <a:cs typeface="Calibri"/>
                <a:sym typeface="Calibri"/>
              </a:rPr>
              <a:t>Annotation explains your development journey with reasons. </a:t>
            </a:r>
            <a:endParaRPr/>
          </a:p>
        </p:txBody>
      </p:sp>
      <p:sp>
        <p:nvSpPr>
          <p:cNvPr id="177" name="Google Shape;177;p19"/>
          <p:cNvSpPr/>
          <p:nvPr/>
        </p:nvSpPr>
        <p:spPr>
          <a:xfrm>
            <a:off x="8239374" y="3156095"/>
            <a:ext cx="3384882" cy="2994118"/>
          </a:xfrm>
          <a:prstGeom prst="rect">
            <a:avLst/>
          </a:prstGeom>
          <a:solidFill>
            <a:srgbClr val="FFFF0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285750" marR="0" lvl="0" indent="-285750" algn="l" rtl="0">
              <a:spcBef>
                <a:spcPts val="0"/>
              </a:spcBef>
              <a:spcAft>
                <a:spcPts val="0"/>
              </a:spcAft>
              <a:buClr>
                <a:schemeClr val="dk1"/>
              </a:buClr>
              <a:buSzPts val="1400"/>
              <a:buFont typeface="Arial"/>
              <a:buChar char="•"/>
            </a:pPr>
            <a:r>
              <a:rPr lang="en-GB" sz="1400">
                <a:solidFill>
                  <a:schemeClr val="dk1"/>
                </a:solidFill>
                <a:latin typeface="Calibri"/>
                <a:ea typeface="Calibri"/>
                <a:cs typeface="Calibri"/>
                <a:sym typeface="Calibri"/>
              </a:rPr>
              <a:t>All aspects of pre-production, production and post production skills and techniques are evidenced.</a:t>
            </a:r>
            <a:endParaRPr sz="1800">
              <a:solidFill>
                <a:schemeClr val="lt1"/>
              </a:solidFill>
              <a:latin typeface="Calibri"/>
              <a:ea typeface="Calibri"/>
              <a:cs typeface="Calibri"/>
              <a:sym typeface="Calibri"/>
            </a:endParaRPr>
          </a:p>
          <a:p>
            <a:pPr marL="285750" marR="0" lvl="0" indent="-285750" algn="l" rtl="0">
              <a:spcBef>
                <a:spcPts val="0"/>
              </a:spcBef>
              <a:spcAft>
                <a:spcPts val="0"/>
              </a:spcAft>
              <a:buClr>
                <a:schemeClr val="dk1"/>
              </a:buClr>
              <a:buSzPts val="1400"/>
              <a:buFont typeface="Arial"/>
              <a:buChar char="•"/>
            </a:pPr>
            <a:r>
              <a:rPr lang="en-GB" sz="1400">
                <a:solidFill>
                  <a:schemeClr val="dk1"/>
                </a:solidFill>
                <a:latin typeface="Calibri"/>
                <a:ea typeface="Calibri"/>
                <a:cs typeface="Calibri"/>
                <a:sym typeface="Calibri"/>
              </a:rPr>
              <a:t>You take risks when experimenting and showing a creative flair with your ideas meaning they are unique and possibly unusual.</a:t>
            </a:r>
            <a:endParaRPr/>
          </a:p>
          <a:p>
            <a:pPr marL="285750" marR="0" lvl="0" indent="-285750" algn="l" rtl="0">
              <a:spcBef>
                <a:spcPts val="0"/>
              </a:spcBef>
              <a:spcAft>
                <a:spcPts val="0"/>
              </a:spcAft>
              <a:buClr>
                <a:schemeClr val="dk1"/>
              </a:buClr>
              <a:buSzPts val="1400"/>
              <a:buFont typeface="Arial"/>
              <a:buChar char="•"/>
            </a:pPr>
            <a:r>
              <a:rPr lang="en-GB" sz="1400">
                <a:solidFill>
                  <a:schemeClr val="dk1"/>
                </a:solidFill>
                <a:latin typeface="Calibri"/>
                <a:ea typeface="Calibri"/>
                <a:cs typeface="Calibri"/>
                <a:sym typeface="Calibri"/>
              </a:rPr>
              <a:t>Annotation is detailed showing real insight into how skills have been developed with reference to how what you have done might generate meaning and engage audiences. </a:t>
            </a:r>
            <a:endParaRPr sz="1100">
              <a:solidFill>
                <a:schemeClr val="dk1"/>
              </a:solidFill>
              <a:latin typeface="Calibri"/>
              <a:ea typeface="Calibri"/>
              <a:cs typeface="Calibri"/>
              <a:sym typeface="Calibri"/>
            </a:endParaRPr>
          </a:p>
        </p:txBody>
      </p:sp>
      <p:sp>
        <p:nvSpPr>
          <p:cNvPr id="178" name="Google Shape;178;p19"/>
          <p:cNvSpPr/>
          <p:nvPr/>
        </p:nvSpPr>
        <p:spPr>
          <a:xfrm>
            <a:off x="1478519" y="761143"/>
            <a:ext cx="1417696" cy="40011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2000" b="0" cap="none">
                <a:solidFill>
                  <a:schemeClr val="dk1"/>
                </a:solidFill>
                <a:latin typeface="Calibri"/>
                <a:ea typeface="Calibri"/>
                <a:cs typeface="Calibri"/>
                <a:sym typeface="Calibri"/>
              </a:rPr>
              <a:t>Level 2 Pass</a:t>
            </a:r>
            <a:endParaRPr sz="2000" b="0" cap="none">
              <a:solidFill>
                <a:schemeClr val="dk1"/>
              </a:solidFill>
              <a:latin typeface="Calibri"/>
              <a:ea typeface="Calibri"/>
              <a:cs typeface="Calibri"/>
              <a:sym typeface="Calibri"/>
            </a:endParaRPr>
          </a:p>
        </p:txBody>
      </p:sp>
      <p:sp>
        <p:nvSpPr>
          <p:cNvPr id="179" name="Google Shape;179;p19"/>
          <p:cNvSpPr/>
          <p:nvPr/>
        </p:nvSpPr>
        <p:spPr>
          <a:xfrm>
            <a:off x="5246958" y="751725"/>
            <a:ext cx="1548244" cy="40011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2000" b="0" cap="none">
                <a:solidFill>
                  <a:schemeClr val="dk1"/>
                </a:solidFill>
                <a:latin typeface="Calibri"/>
                <a:ea typeface="Calibri"/>
                <a:cs typeface="Calibri"/>
                <a:sym typeface="Calibri"/>
              </a:rPr>
              <a:t>Level 2 Merit</a:t>
            </a:r>
            <a:endParaRPr sz="2000" b="0" cap="none">
              <a:solidFill>
                <a:schemeClr val="dk1"/>
              </a:solidFill>
              <a:latin typeface="Calibri"/>
              <a:ea typeface="Calibri"/>
              <a:cs typeface="Calibri"/>
              <a:sym typeface="Calibri"/>
            </a:endParaRPr>
          </a:p>
        </p:txBody>
      </p:sp>
      <p:sp>
        <p:nvSpPr>
          <p:cNvPr id="180" name="Google Shape;180;p19"/>
          <p:cNvSpPr/>
          <p:nvPr/>
        </p:nvSpPr>
        <p:spPr>
          <a:xfrm>
            <a:off x="8822207" y="803673"/>
            <a:ext cx="2083968" cy="40011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2000" b="0" cap="none">
                <a:solidFill>
                  <a:schemeClr val="dk1"/>
                </a:solidFill>
                <a:latin typeface="Calibri"/>
                <a:ea typeface="Calibri"/>
                <a:cs typeface="Calibri"/>
                <a:sym typeface="Calibri"/>
              </a:rPr>
              <a:t>Level 2 Distinction</a:t>
            </a:r>
            <a:endParaRPr sz="2000" b="0" cap="none">
              <a:solidFill>
                <a:schemeClr val="dk1"/>
              </a:solidFill>
              <a:latin typeface="Calibri"/>
              <a:ea typeface="Calibri"/>
              <a:cs typeface="Calibri"/>
              <a:sym typeface="Calibri"/>
            </a:endParaRPr>
          </a:p>
        </p:txBody>
      </p:sp>
      <p:sp>
        <p:nvSpPr>
          <p:cNvPr id="181" name="Google Shape;181;p19"/>
          <p:cNvSpPr txBox="1">
            <a:spLocks noGrp="1"/>
          </p:cNvSpPr>
          <p:nvPr>
            <p:ph type="sldNum" idx="12"/>
          </p:nvPr>
        </p:nvSpPr>
        <p:spPr>
          <a:xfrm>
            <a:off x="8881056" y="6060281"/>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3</a:t>
            </a:fld>
            <a:endParaRPr/>
          </a:p>
        </p:txBody>
      </p:sp>
      <p:sp>
        <p:nvSpPr>
          <p:cNvPr id="16" name="Rectangle 15"/>
          <p:cNvSpPr/>
          <p:nvPr/>
        </p:nvSpPr>
        <p:spPr>
          <a:xfrm>
            <a:off x="11323100" y="5798145"/>
            <a:ext cx="569388" cy="923330"/>
          </a:xfrm>
          <a:prstGeom prst="rect">
            <a:avLst/>
          </a:prstGeom>
          <a:solidFill>
            <a:srgbClr val="FFFF00"/>
          </a:solidFill>
        </p:spPr>
        <p:txBody>
          <a:bodyPr wrap="none" lIns="91440" tIns="45720" rIns="91440" bIns="45720">
            <a:spAutoFit/>
          </a:bodyPr>
          <a:lstStyle/>
          <a:p>
            <a:pPr algn="ctr"/>
            <a:r>
              <a:rPr lang="en-US" sz="5400" dirty="0">
                <a:ln w="0"/>
                <a:solidFill>
                  <a:schemeClr val="tx1"/>
                </a:solidFill>
                <a:effectLst>
                  <a:outerShdw blurRad="38100" dist="19050" dir="2700000" algn="tl" rotWithShape="0">
                    <a:schemeClr val="dk1">
                      <a:alpha val="40000"/>
                    </a:schemeClr>
                  </a:outerShdw>
                </a:effectLst>
              </a:rPr>
              <a:t>3</a:t>
            </a:r>
            <a:endParaRPr lang="en-US" sz="5400" b="0" cap="none" spc="0" dirty="0">
              <a:ln w="0"/>
              <a:solidFill>
                <a:schemeClr val="tx1"/>
              </a:solidFill>
              <a:effectLst>
                <a:outerShdw blurRad="38100" dist="19050" dir="2700000" algn="tl" rotWithShape="0">
                  <a:schemeClr val="dk1">
                    <a:alpha val="40000"/>
                  </a:schemeClr>
                </a:outerShdw>
              </a:effectLs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21"/>
          <p:cNvSpPr txBox="1">
            <a:spLocks noGrp="1"/>
          </p:cNvSpPr>
          <p:nvPr>
            <p:ph type="title"/>
          </p:nvPr>
        </p:nvSpPr>
        <p:spPr>
          <a:xfrm>
            <a:off x="345830" y="308855"/>
            <a:ext cx="11527301" cy="521139"/>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2880"/>
              <a:buFont typeface="Calibri"/>
              <a:buNone/>
            </a:pPr>
            <a:r>
              <a:rPr lang="en-GB" sz="2880"/>
              <a:t>Component 2b</a:t>
            </a:r>
            <a:endParaRPr sz="2880"/>
          </a:p>
        </p:txBody>
      </p:sp>
      <p:sp>
        <p:nvSpPr>
          <p:cNvPr id="203" name="Google Shape;203;p21"/>
          <p:cNvSpPr/>
          <p:nvPr/>
        </p:nvSpPr>
        <p:spPr>
          <a:xfrm>
            <a:off x="154745" y="140677"/>
            <a:ext cx="11868442" cy="6580798"/>
          </a:xfrm>
          <a:prstGeom prst="rect">
            <a:avLst/>
          </a:prstGeom>
          <a:noFill/>
          <a:ln w="3175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04" name="Google Shape;204;p21"/>
          <p:cNvSpPr txBox="1"/>
          <p:nvPr/>
        </p:nvSpPr>
        <p:spPr>
          <a:xfrm>
            <a:off x="464624" y="660717"/>
            <a:ext cx="3394363" cy="3385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600">
                <a:solidFill>
                  <a:schemeClr val="dk1"/>
                </a:solidFill>
                <a:latin typeface="Calibri"/>
                <a:ea typeface="Calibri"/>
                <a:cs typeface="Calibri"/>
                <a:sym typeface="Calibri"/>
              </a:rPr>
              <a:t>Grade descriptors:</a:t>
            </a:r>
            <a:endParaRPr sz="1600">
              <a:solidFill>
                <a:schemeClr val="dk1"/>
              </a:solidFill>
              <a:latin typeface="Calibri"/>
              <a:ea typeface="Calibri"/>
              <a:cs typeface="Calibri"/>
              <a:sym typeface="Calibri"/>
            </a:endParaRPr>
          </a:p>
        </p:txBody>
      </p:sp>
      <p:sp>
        <p:nvSpPr>
          <p:cNvPr id="205" name="Google Shape;205;p21"/>
          <p:cNvSpPr txBox="1"/>
          <p:nvPr/>
        </p:nvSpPr>
        <p:spPr>
          <a:xfrm>
            <a:off x="464624" y="3056157"/>
            <a:ext cx="3976255" cy="3385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600">
                <a:solidFill>
                  <a:schemeClr val="dk1"/>
                </a:solidFill>
                <a:latin typeface="Calibri"/>
                <a:ea typeface="Calibri"/>
                <a:cs typeface="Calibri"/>
                <a:sym typeface="Calibri"/>
              </a:rPr>
              <a:t>What the grade descriptors actually mean:</a:t>
            </a:r>
            <a:endParaRPr sz="1600">
              <a:solidFill>
                <a:schemeClr val="dk1"/>
              </a:solidFill>
              <a:latin typeface="Calibri"/>
              <a:ea typeface="Calibri"/>
              <a:cs typeface="Calibri"/>
              <a:sym typeface="Calibri"/>
            </a:endParaRPr>
          </a:p>
        </p:txBody>
      </p:sp>
      <p:sp>
        <p:nvSpPr>
          <p:cNvPr id="206" name="Google Shape;206;p21"/>
          <p:cNvSpPr/>
          <p:nvPr/>
        </p:nvSpPr>
        <p:spPr>
          <a:xfrm>
            <a:off x="518411" y="1354440"/>
            <a:ext cx="3602182" cy="1390773"/>
          </a:xfrm>
          <a:prstGeom prst="homePlate">
            <a:avLst>
              <a:gd name="adj" fmla="val 23893"/>
            </a:avLst>
          </a:prstGeom>
          <a:solidFill>
            <a:srgbClr val="C0000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400">
                <a:solidFill>
                  <a:schemeClr val="lt1"/>
                </a:solidFill>
                <a:latin typeface="Calibri"/>
                <a:ea typeface="Calibri"/>
                <a:cs typeface="Calibri"/>
                <a:sym typeface="Calibri"/>
              </a:rPr>
              <a:t>Demonstrate relevant application of pre-production, production and post-production skills and techniques when reworking aspects of an existing media product, leading to appropriate outcomes.</a:t>
            </a:r>
            <a:endParaRPr sz="500">
              <a:solidFill>
                <a:schemeClr val="lt1"/>
              </a:solidFill>
              <a:latin typeface="Calibri"/>
              <a:ea typeface="Calibri"/>
              <a:cs typeface="Calibri"/>
              <a:sym typeface="Calibri"/>
            </a:endParaRPr>
          </a:p>
        </p:txBody>
      </p:sp>
      <p:sp>
        <p:nvSpPr>
          <p:cNvPr id="207" name="Google Shape;207;p21"/>
          <p:cNvSpPr/>
          <p:nvPr/>
        </p:nvSpPr>
        <p:spPr>
          <a:xfrm>
            <a:off x="4242388" y="1380319"/>
            <a:ext cx="3446885" cy="1418400"/>
          </a:xfrm>
          <a:prstGeom prst="homePlate">
            <a:avLst>
              <a:gd name="adj" fmla="val 21141"/>
            </a:avLst>
          </a:prstGeom>
          <a:solidFill>
            <a:srgbClr val="D8D8D8"/>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400">
                <a:solidFill>
                  <a:schemeClr val="dk1"/>
                </a:solidFill>
                <a:latin typeface="Calibri"/>
                <a:ea typeface="Calibri"/>
                <a:cs typeface="Calibri"/>
                <a:sym typeface="Calibri"/>
              </a:rPr>
              <a:t>Demonstrate effective application of pre-production, production and post-production skills and techniques when reworking aspects of an existing media product, leading to effective outcomes.</a:t>
            </a:r>
            <a:endParaRPr/>
          </a:p>
        </p:txBody>
      </p:sp>
      <p:sp>
        <p:nvSpPr>
          <p:cNvPr id="208" name="Google Shape;208;p21"/>
          <p:cNvSpPr/>
          <p:nvPr/>
        </p:nvSpPr>
        <p:spPr>
          <a:xfrm>
            <a:off x="7921516" y="1243803"/>
            <a:ext cx="3804494" cy="1691431"/>
          </a:xfrm>
          <a:prstGeom prst="ribbon2">
            <a:avLst>
              <a:gd name="adj1" fmla="val 4399"/>
              <a:gd name="adj2" fmla="val 75000"/>
            </a:avLst>
          </a:prstGeom>
          <a:solidFill>
            <a:srgbClr val="FFFF0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400">
                <a:solidFill>
                  <a:schemeClr val="dk1"/>
                </a:solidFill>
                <a:latin typeface="Calibri"/>
                <a:ea typeface="Calibri"/>
                <a:cs typeface="Calibri"/>
                <a:sym typeface="Calibri"/>
              </a:rPr>
              <a:t>Demonstrate imaginative application of pre-production, production and post-production skills and techniques when reworking aspects of an existing media product, leading to creative outcomes.</a:t>
            </a:r>
            <a:endParaRPr sz="800">
              <a:solidFill>
                <a:schemeClr val="dk1"/>
              </a:solidFill>
              <a:latin typeface="Calibri"/>
              <a:ea typeface="Calibri"/>
              <a:cs typeface="Calibri"/>
              <a:sym typeface="Calibri"/>
            </a:endParaRPr>
          </a:p>
        </p:txBody>
      </p:sp>
      <p:sp>
        <p:nvSpPr>
          <p:cNvPr id="209" name="Google Shape;209;p21"/>
          <p:cNvSpPr/>
          <p:nvPr/>
        </p:nvSpPr>
        <p:spPr>
          <a:xfrm>
            <a:off x="518411" y="3394711"/>
            <a:ext cx="3602182" cy="2964525"/>
          </a:xfrm>
          <a:prstGeom prst="homePlate">
            <a:avLst>
              <a:gd name="adj" fmla="val 11838"/>
            </a:avLst>
          </a:prstGeom>
          <a:solidFill>
            <a:srgbClr val="C0000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171450" marR="0" lvl="0" indent="-171450" algn="l" rtl="0">
              <a:spcBef>
                <a:spcPts val="0"/>
              </a:spcBef>
              <a:spcAft>
                <a:spcPts val="0"/>
              </a:spcAft>
              <a:buClr>
                <a:schemeClr val="lt1"/>
              </a:buClr>
              <a:buSzPts val="1400"/>
              <a:buFont typeface="Arial"/>
              <a:buChar char="•"/>
            </a:pPr>
            <a:r>
              <a:rPr lang="en-GB" sz="1400">
                <a:solidFill>
                  <a:schemeClr val="lt1"/>
                </a:solidFill>
                <a:latin typeface="Calibri"/>
                <a:ea typeface="Calibri"/>
                <a:cs typeface="Calibri"/>
                <a:sym typeface="Calibri"/>
              </a:rPr>
              <a:t>Produce planning to rework a product (Thumbnails, sketches etc)</a:t>
            </a:r>
            <a:endParaRPr/>
          </a:p>
          <a:p>
            <a:pPr marL="171450" marR="0" lvl="0" indent="-171450" algn="l" rtl="0">
              <a:spcBef>
                <a:spcPts val="0"/>
              </a:spcBef>
              <a:spcAft>
                <a:spcPts val="0"/>
              </a:spcAft>
              <a:buClr>
                <a:schemeClr val="lt1"/>
              </a:buClr>
              <a:buSzPts val="1400"/>
              <a:buFont typeface="Arial"/>
              <a:buChar char="•"/>
            </a:pPr>
            <a:r>
              <a:rPr lang="en-GB" sz="1400">
                <a:solidFill>
                  <a:schemeClr val="lt1"/>
                </a:solidFill>
                <a:latin typeface="Calibri"/>
                <a:ea typeface="Calibri"/>
                <a:cs typeface="Calibri"/>
                <a:sym typeface="Calibri"/>
              </a:rPr>
              <a:t>Produce assets for the reworked product (Photographs, logos etc)</a:t>
            </a:r>
            <a:endParaRPr/>
          </a:p>
          <a:p>
            <a:pPr marL="171450" marR="0" lvl="0" indent="-171450" algn="l" rtl="0">
              <a:spcBef>
                <a:spcPts val="0"/>
              </a:spcBef>
              <a:spcAft>
                <a:spcPts val="0"/>
              </a:spcAft>
              <a:buClr>
                <a:schemeClr val="lt1"/>
              </a:buClr>
              <a:buSzPts val="1400"/>
              <a:buFont typeface="Arial"/>
              <a:buChar char="•"/>
            </a:pPr>
            <a:r>
              <a:rPr lang="en-GB" sz="1400">
                <a:solidFill>
                  <a:schemeClr val="lt1"/>
                </a:solidFill>
                <a:latin typeface="Calibri"/>
                <a:ea typeface="Calibri"/>
                <a:cs typeface="Calibri"/>
                <a:sym typeface="Calibri"/>
              </a:rPr>
              <a:t>Combine and refine assets into a finished reworked product (magazine front cover, inside page)</a:t>
            </a:r>
            <a:endParaRPr/>
          </a:p>
          <a:p>
            <a:pPr marL="171450" marR="0" lvl="0" indent="-171450" algn="l" rtl="0">
              <a:spcBef>
                <a:spcPts val="0"/>
              </a:spcBef>
              <a:spcAft>
                <a:spcPts val="0"/>
              </a:spcAft>
              <a:buClr>
                <a:schemeClr val="lt1"/>
              </a:buClr>
              <a:buSzPts val="1400"/>
              <a:buFont typeface="Arial"/>
              <a:buChar char="•"/>
            </a:pPr>
            <a:r>
              <a:rPr lang="en-GB" sz="1400">
                <a:solidFill>
                  <a:schemeClr val="lt1"/>
                </a:solidFill>
                <a:latin typeface="Calibri"/>
                <a:ea typeface="Calibri"/>
                <a:cs typeface="Calibri"/>
                <a:sym typeface="Calibri"/>
              </a:rPr>
              <a:t>You finished product would appeal to a teen audience and fit for purpose using sensible copy and assets. </a:t>
            </a:r>
            <a:endParaRPr/>
          </a:p>
          <a:p>
            <a:pPr marL="171450" marR="0" lvl="0" indent="-171450" algn="l" rtl="0">
              <a:spcBef>
                <a:spcPts val="0"/>
              </a:spcBef>
              <a:spcAft>
                <a:spcPts val="0"/>
              </a:spcAft>
              <a:buClr>
                <a:schemeClr val="lt1"/>
              </a:buClr>
              <a:buSzPts val="1400"/>
              <a:buFont typeface="Arial"/>
              <a:buChar char="•"/>
            </a:pPr>
            <a:r>
              <a:rPr lang="en-GB" sz="1400">
                <a:solidFill>
                  <a:schemeClr val="lt1"/>
                </a:solidFill>
                <a:latin typeface="Calibri"/>
                <a:ea typeface="Calibri"/>
                <a:cs typeface="Calibri"/>
                <a:sym typeface="Calibri"/>
              </a:rPr>
              <a:t>Some annotation to describe what you have done. </a:t>
            </a:r>
            <a:endParaRPr/>
          </a:p>
          <a:p>
            <a:pPr marL="171450" marR="0" lvl="0" indent="-95250" algn="l" rtl="0">
              <a:spcBef>
                <a:spcPts val="0"/>
              </a:spcBef>
              <a:spcAft>
                <a:spcPts val="0"/>
              </a:spcAft>
              <a:buClr>
                <a:schemeClr val="dk1"/>
              </a:buClr>
              <a:buSzPts val="1200"/>
              <a:buFont typeface="Arial"/>
              <a:buNone/>
            </a:pPr>
            <a:endParaRPr sz="1200">
              <a:solidFill>
                <a:schemeClr val="lt1"/>
              </a:solidFill>
              <a:latin typeface="Calibri"/>
              <a:ea typeface="Calibri"/>
              <a:cs typeface="Calibri"/>
              <a:sym typeface="Calibri"/>
            </a:endParaRPr>
          </a:p>
        </p:txBody>
      </p:sp>
      <p:sp>
        <p:nvSpPr>
          <p:cNvPr id="210" name="Google Shape;210;p21"/>
          <p:cNvSpPr/>
          <p:nvPr/>
        </p:nvSpPr>
        <p:spPr>
          <a:xfrm>
            <a:off x="4225491" y="3193458"/>
            <a:ext cx="3462490" cy="2964525"/>
          </a:xfrm>
          <a:prstGeom prst="homePlate">
            <a:avLst>
              <a:gd name="adj" fmla="val 10940"/>
            </a:avLst>
          </a:prstGeom>
          <a:solidFill>
            <a:srgbClr val="D8D8D8"/>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285750" marR="0" lvl="0" indent="-285750" algn="l" rtl="0">
              <a:spcBef>
                <a:spcPts val="0"/>
              </a:spcBef>
              <a:spcAft>
                <a:spcPts val="0"/>
              </a:spcAft>
              <a:buClr>
                <a:schemeClr val="dk1"/>
              </a:buClr>
              <a:buSzPts val="1400"/>
              <a:buFont typeface="Arial"/>
              <a:buChar char="•"/>
            </a:pPr>
            <a:r>
              <a:rPr lang="en-GB" sz="1400">
                <a:solidFill>
                  <a:schemeClr val="dk1"/>
                </a:solidFill>
                <a:latin typeface="Calibri"/>
                <a:ea typeface="Calibri"/>
                <a:cs typeface="Calibri"/>
                <a:sym typeface="Calibri"/>
              </a:rPr>
              <a:t>For a pass your reworked product will have sensible copy and images etc, but for a merit your reworked product will actually engage the audience and catch their eye making them want to read on. </a:t>
            </a:r>
            <a:endParaRPr/>
          </a:p>
          <a:p>
            <a:pPr marL="285750" marR="0" lvl="0" indent="-285750" algn="l" rtl="0">
              <a:spcBef>
                <a:spcPts val="0"/>
              </a:spcBef>
              <a:spcAft>
                <a:spcPts val="0"/>
              </a:spcAft>
              <a:buClr>
                <a:schemeClr val="dk1"/>
              </a:buClr>
              <a:buSzPts val="1400"/>
              <a:buFont typeface="Arial"/>
              <a:buChar char="•"/>
            </a:pPr>
            <a:r>
              <a:rPr lang="en-GB" sz="1400">
                <a:solidFill>
                  <a:schemeClr val="dk1"/>
                </a:solidFill>
                <a:latin typeface="Calibri"/>
                <a:ea typeface="Calibri"/>
                <a:cs typeface="Calibri"/>
                <a:sym typeface="Calibri"/>
              </a:rPr>
              <a:t>The reworked product will largely conform to the codes and conventions of the product/genre. </a:t>
            </a:r>
            <a:endParaRPr/>
          </a:p>
          <a:p>
            <a:pPr marL="285750" marR="0" lvl="0" indent="-285750" algn="l" rtl="0">
              <a:spcBef>
                <a:spcPts val="0"/>
              </a:spcBef>
              <a:spcAft>
                <a:spcPts val="0"/>
              </a:spcAft>
              <a:buClr>
                <a:schemeClr val="dk1"/>
              </a:buClr>
              <a:buSzPts val="1400"/>
              <a:buFont typeface="Arial"/>
              <a:buChar char="•"/>
            </a:pPr>
            <a:r>
              <a:rPr lang="en-GB" sz="1400">
                <a:solidFill>
                  <a:schemeClr val="dk1"/>
                </a:solidFill>
                <a:latin typeface="Calibri"/>
                <a:ea typeface="Calibri"/>
                <a:cs typeface="Calibri"/>
                <a:sym typeface="Calibri"/>
              </a:rPr>
              <a:t>Your annotation gives reasons for your choices in relation to how it connects with the audience. </a:t>
            </a:r>
            <a:endParaRPr/>
          </a:p>
        </p:txBody>
      </p:sp>
      <p:sp>
        <p:nvSpPr>
          <p:cNvPr id="211" name="Google Shape;211;p21"/>
          <p:cNvSpPr/>
          <p:nvPr/>
        </p:nvSpPr>
        <p:spPr>
          <a:xfrm>
            <a:off x="7792880" y="3096303"/>
            <a:ext cx="3933130" cy="3158836"/>
          </a:xfrm>
          <a:prstGeom prst="rect">
            <a:avLst/>
          </a:prstGeom>
          <a:solidFill>
            <a:srgbClr val="FFFF0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285750" marR="0" lvl="0" indent="-285750" algn="l" rtl="0">
              <a:spcBef>
                <a:spcPts val="0"/>
              </a:spcBef>
              <a:spcAft>
                <a:spcPts val="0"/>
              </a:spcAft>
              <a:buClr>
                <a:schemeClr val="dk1"/>
              </a:buClr>
              <a:buSzPts val="1400"/>
              <a:buFont typeface="Arial"/>
              <a:buChar char="•"/>
            </a:pPr>
            <a:r>
              <a:rPr lang="en-GB" sz="1400">
                <a:solidFill>
                  <a:schemeClr val="dk1"/>
                </a:solidFill>
                <a:latin typeface="Calibri"/>
                <a:ea typeface="Calibri"/>
                <a:cs typeface="Calibri"/>
                <a:sym typeface="Calibri"/>
              </a:rPr>
              <a:t>Your reworked product will be unique and have the ‘wow’ factor.</a:t>
            </a:r>
            <a:endParaRPr/>
          </a:p>
          <a:p>
            <a:pPr marL="285750" marR="0" lvl="0" indent="-285750" algn="l" rtl="0">
              <a:spcBef>
                <a:spcPts val="0"/>
              </a:spcBef>
              <a:spcAft>
                <a:spcPts val="0"/>
              </a:spcAft>
              <a:buClr>
                <a:schemeClr val="dk1"/>
              </a:buClr>
              <a:buSzPts val="1400"/>
              <a:buFont typeface="Arial"/>
              <a:buChar char="•"/>
            </a:pPr>
            <a:r>
              <a:rPr lang="en-GB" sz="1400">
                <a:solidFill>
                  <a:schemeClr val="dk1"/>
                </a:solidFill>
                <a:latin typeface="Calibri"/>
                <a:ea typeface="Calibri"/>
                <a:cs typeface="Calibri"/>
                <a:sym typeface="Calibri"/>
              </a:rPr>
              <a:t>Your reworked product will generate meaning using a variety of ways (mode of address, representation, subversion of genre etc).</a:t>
            </a:r>
            <a:endParaRPr/>
          </a:p>
          <a:p>
            <a:pPr marL="285750" marR="0" lvl="0" indent="-285750" algn="l" rtl="0">
              <a:spcBef>
                <a:spcPts val="0"/>
              </a:spcBef>
              <a:spcAft>
                <a:spcPts val="0"/>
              </a:spcAft>
              <a:buClr>
                <a:schemeClr val="dk1"/>
              </a:buClr>
              <a:buSzPts val="1400"/>
              <a:buFont typeface="Arial"/>
              <a:buChar char="•"/>
            </a:pPr>
            <a:r>
              <a:rPr lang="en-GB" sz="1400">
                <a:solidFill>
                  <a:schemeClr val="dk1"/>
                </a:solidFill>
                <a:latin typeface="Calibri"/>
                <a:ea typeface="Calibri"/>
                <a:cs typeface="Calibri"/>
                <a:sym typeface="Calibri"/>
              </a:rPr>
              <a:t>Your reworked product will engage the teen audience (feelings).</a:t>
            </a:r>
            <a:endParaRPr/>
          </a:p>
          <a:p>
            <a:pPr marL="285750" marR="0" lvl="0" indent="-285750" algn="l" rtl="0">
              <a:spcBef>
                <a:spcPts val="0"/>
              </a:spcBef>
              <a:spcAft>
                <a:spcPts val="0"/>
              </a:spcAft>
              <a:buClr>
                <a:schemeClr val="dk1"/>
              </a:buClr>
              <a:buSzPts val="1400"/>
              <a:buFont typeface="Arial"/>
              <a:buChar char="•"/>
            </a:pPr>
            <a:r>
              <a:rPr lang="en-GB" sz="1400">
                <a:solidFill>
                  <a:schemeClr val="dk1"/>
                </a:solidFill>
                <a:latin typeface="Calibri"/>
                <a:ea typeface="Calibri"/>
                <a:cs typeface="Calibri"/>
                <a:sym typeface="Calibri"/>
              </a:rPr>
              <a:t>Your reworked product will fully conform to codes and conventions and use a variety of advanced software features well. </a:t>
            </a:r>
            <a:endParaRPr/>
          </a:p>
          <a:p>
            <a:pPr marL="285750" marR="0" lvl="0" indent="-285750" algn="l" rtl="0">
              <a:spcBef>
                <a:spcPts val="0"/>
              </a:spcBef>
              <a:spcAft>
                <a:spcPts val="0"/>
              </a:spcAft>
              <a:buClr>
                <a:schemeClr val="dk1"/>
              </a:buClr>
              <a:buSzPts val="1400"/>
              <a:buFont typeface="Arial"/>
              <a:buChar char="•"/>
            </a:pPr>
            <a:r>
              <a:rPr lang="en-GB" sz="1400">
                <a:solidFill>
                  <a:schemeClr val="dk1"/>
                </a:solidFill>
                <a:latin typeface="Calibri"/>
                <a:ea typeface="Calibri"/>
                <a:cs typeface="Calibri"/>
                <a:sym typeface="Calibri"/>
              </a:rPr>
              <a:t>Annotation is detailed showing real insight into design decisions and how it generates meaning (thoughts) and engages the audience (feelings).</a:t>
            </a:r>
            <a:endParaRPr sz="1100">
              <a:solidFill>
                <a:schemeClr val="dk1"/>
              </a:solidFill>
              <a:latin typeface="Calibri"/>
              <a:ea typeface="Calibri"/>
              <a:cs typeface="Calibri"/>
              <a:sym typeface="Calibri"/>
            </a:endParaRPr>
          </a:p>
        </p:txBody>
      </p:sp>
      <p:sp>
        <p:nvSpPr>
          <p:cNvPr id="212" name="Google Shape;212;p21"/>
          <p:cNvSpPr/>
          <p:nvPr/>
        </p:nvSpPr>
        <p:spPr>
          <a:xfrm>
            <a:off x="1328266" y="996772"/>
            <a:ext cx="1417696" cy="40011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2000" b="0" cap="none">
                <a:solidFill>
                  <a:schemeClr val="dk1"/>
                </a:solidFill>
                <a:latin typeface="Calibri"/>
                <a:ea typeface="Calibri"/>
                <a:cs typeface="Calibri"/>
                <a:sym typeface="Calibri"/>
              </a:rPr>
              <a:t>Level 2 Pass</a:t>
            </a:r>
            <a:endParaRPr sz="2000" b="0" cap="none">
              <a:solidFill>
                <a:schemeClr val="dk1"/>
              </a:solidFill>
              <a:latin typeface="Calibri"/>
              <a:ea typeface="Calibri"/>
              <a:cs typeface="Calibri"/>
              <a:sym typeface="Calibri"/>
            </a:endParaRPr>
          </a:p>
        </p:txBody>
      </p:sp>
      <p:sp>
        <p:nvSpPr>
          <p:cNvPr id="213" name="Google Shape;213;p21"/>
          <p:cNvSpPr/>
          <p:nvPr/>
        </p:nvSpPr>
        <p:spPr>
          <a:xfrm>
            <a:off x="5108926" y="958684"/>
            <a:ext cx="1548244" cy="40011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2000" b="0" cap="none">
                <a:solidFill>
                  <a:schemeClr val="dk1"/>
                </a:solidFill>
                <a:latin typeface="Calibri"/>
                <a:ea typeface="Calibri"/>
                <a:cs typeface="Calibri"/>
                <a:sym typeface="Calibri"/>
              </a:rPr>
              <a:t>Level 2 Merit</a:t>
            </a:r>
            <a:endParaRPr sz="2000" b="0" cap="none">
              <a:solidFill>
                <a:schemeClr val="dk1"/>
              </a:solidFill>
              <a:latin typeface="Calibri"/>
              <a:ea typeface="Calibri"/>
              <a:cs typeface="Calibri"/>
              <a:sym typeface="Calibri"/>
            </a:endParaRPr>
          </a:p>
        </p:txBody>
      </p:sp>
      <p:sp>
        <p:nvSpPr>
          <p:cNvPr id="214" name="Google Shape;214;p21"/>
          <p:cNvSpPr/>
          <p:nvPr/>
        </p:nvSpPr>
        <p:spPr>
          <a:xfrm>
            <a:off x="8748647" y="846056"/>
            <a:ext cx="2083968" cy="40011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2000" b="0" cap="none">
                <a:solidFill>
                  <a:schemeClr val="dk1"/>
                </a:solidFill>
                <a:latin typeface="Calibri"/>
                <a:ea typeface="Calibri"/>
                <a:cs typeface="Calibri"/>
                <a:sym typeface="Calibri"/>
              </a:rPr>
              <a:t>Level 2 Distinction</a:t>
            </a:r>
            <a:endParaRPr sz="2000" b="0" cap="none">
              <a:solidFill>
                <a:schemeClr val="dk1"/>
              </a:solidFill>
              <a:latin typeface="Calibri"/>
              <a:ea typeface="Calibri"/>
              <a:cs typeface="Calibri"/>
              <a:sym typeface="Calibri"/>
            </a:endParaRPr>
          </a:p>
        </p:txBody>
      </p:sp>
      <p:sp>
        <p:nvSpPr>
          <p:cNvPr id="215" name="Google Shape;215;p21"/>
          <p:cNvSpPr txBox="1">
            <a:spLocks noGrp="1"/>
          </p:cNvSpPr>
          <p:nvPr>
            <p:ph type="sldNum" idx="12"/>
          </p:nvPr>
        </p:nvSpPr>
        <p:spPr>
          <a:xfrm>
            <a:off x="8881056" y="6060281"/>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4</a:t>
            </a:fld>
            <a:endParaRPr/>
          </a:p>
        </p:txBody>
      </p:sp>
      <p:sp>
        <p:nvSpPr>
          <p:cNvPr id="16" name="Rectangle 15"/>
          <p:cNvSpPr/>
          <p:nvPr/>
        </p:nvSpPr>
        <p:spPr>
          <a:xfrm>
            <a:off x="11558698" y="5839516"/>
            <a:ext cx="569387" cy="923330"/>
          </a:xfrm>
          <a:prstGeom prst="rect">
            <a:avLst/>
          </a:prstGeom>
          <a:solidFill>
            <a:srgbClr val="FFFF00"/>
          </a:solid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5</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43542"/>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2145077" y="-434644"/>
            <a:ext cx="8596668" cy="1320800"/>
          </a:xfrm>
        </p:spPr>
        <p:txBody>
          <a:bodyPr/>
          <a:lstStyle/>
          <a:p>
            <a:r>
              <a:rPr lang="en-GB" dirty="0"/>
              <a:t>Front cover terminology</a:t>
            </a:r>
          </a:p>
        </p:txBody>
      </p:sp>
      <p:pic>
        <p:nvPicPr>
          <p:cNvPr id="5" name="Picture 4"/>
          <p:cNvPicPr>
            <a:picLocks noChangeAspect="1"/>
          </p:cNvPicPr>
          <p:nvPr/>
        </p:nvPicPr>
        <p:blipFill rotWithShape="1">
          <a:blip r:embed="rId2"/>
          <a:srcRect r="4054"/>
          <a:stretch/>
        </p:blipFill>
        <p:spPr>
          <a:xfrm>
            <a:off x="5838632" y="1074579"/>
            <a:ext cx="6353368" cy="5783421"/>
          </a:xfrm>
          <a:prstGeom prst="rect">
            <a:avLst/>
          </a:prstGeom>
        </p:spPr>
      </p:pic>
      <p:pic>
        <p:nvPicPr>
          <p:cNvPr id="4" name="Content Placeholder 3"/>
          <p:cNvPicPr>
            <a:picLocks noGrp="1" noChangeAspect="1"/>
          </p:cNvPicPr>
          <p:nvPr>
            <p:ph idx="1"/>
          </p:nvPr>
        </p:nvPicPr>
        <p:blipFill>
          <a:blip r:embed="rId3"/>
          <a:stretch>
            <a:fillRect/>
          </a:stretch>
        </p:blipFill>
        <p:spPr>
          <a:xfrm>
            <a:off x="0" y="1451426"/>
            <a:ext cx="6096000" cy="5450116"/>
          </a:xfrm>
          <a:prstGeom prst="rect">
            <a:avLst/>
          </a:prstGeom>
        </p:spPr>
      </p:pic>
      <p:sp>
        <p:nvSpPr>
          <p:cNvPr id="7" name="TextBox 6"/>
          <p:cNvSpPr txBox="1"/>
          <p:nvPr/>
        </p:nvSpPr>
        <p:spPr>
          <a:xfrm>
            <a:off x="370815" y="362936"/>
            <a:ext cx="10935634" cy="523220"/>
          </a:xfrm>
          <a:prstGeom prst="rect">
            <a:avLst/>
          </a:prstGeom>
          <a:noFill/>
        </p:spPr>
        <p:txBody>
          <a:bodyPr wrap="square" rtlCol="0">
            <a:spAutoFit/>
          </a:bodyPr>
          <a:lstStyle/>
          <a:p>
            <a:r>
              <a:rPr lang="en-GB" dirty="0"/>
              <a:t>You will be asked to draw sketches of your ideas for both assessments in component 2 and the component 3 exam. Students achieving the higher grades will use the correct terminology in their writing. For you to do this you must memorise the terms below:</a:t>
            </a:r>
          </a:p>
        </p:txBody>
      </p:sp>
      <p:sp>
        <p:nvSpPr>
          <p:cNvPr id="8" name="Rectangle 7"/>
          <p:cNvSpPr/>
          <p:nvPr/>
        </p:nvSpPr>
        <p:spPr>
          <a:xfrm>
            <a:off x="11462189" y="162881"/>
            <a:ext cx="569387" cy="923330"/>
          </a:xfrm>
          <a:prstGeom prst="rect">
            <a:avLst/>
          </a:prstGeom>
          <a:solidFill>
            <a:srgbClr val="FFFF00"/>
          </a:solid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7</a:t>
            </a:r>
          </a:p>
        </p:txBody>
      </p:sp>
    </p:spTree>
    <p:extLst>
      <p:ext uri="{BB962C8B-B14F-4D97-AF65-F5344CB8AC3E}">
        <p14:creationId xmlns:p14="http://schemas.microsoft.com/office/powerpoint/2010/main" val="19177916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5461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1797666" y="-524976"/>
            <a:ext cx="8596668" cy="1320800"/>
          </a:xfrm>
        </p:spPr>
        <p:txBody>
          <a:bodyPr/>
          <a:lstStyle/>
          <a:p>
            <a:r>
              <a:rPr lang="en-GB" dirty="0"/>
              <a:t>Inside page terminology</a:t>
            </a:r>
          </a:p>
        </p:txBody>
      </p:sp>
      <p:pic>
        <p:nvPicPr>
          <p:cNvPr id="5" name="Content Placeholder 4"/>
          <p:cNvPicPr>
            <a:picLocks noGrp="1" noChangeAspect="1"/>
          </p:cNvPicPr>
          <p:nvPr>
            <p:ph idx="1"/>
          </p:nvPr>
        </p:nvPicPr>
        <p:blipFill>
          <a:blip r:embed="rId2"/>
          <a:stretch>
            <a:fillRect/>
          </a:stretch>
        </p:blipFill>
        <p:spPr>
          <a:xfrm>
            <a:off x="7471240" y="1064625"/>
            <a:ext cx="4267733" cy="3009617"/>
          </a:xfrm>
          <a:prstGeom prst="rect">
            <a:avLst/>
          </a:prstGeom>
        </p:spPr>
      </p:pic>
      <p:pic>
        <p:nvPicPr>
          <p:cNvPr id="6" name="Picture 5"/>
          <p:cNvPicPr>
            <a:picLocks noChangeAspect="1"/>
          </p:cNvPicPr>
          <p:nvPr/>
        </p:nvPicPr>
        <p:blipFill rotWithShape="1">
          <a:blip r:embed="rId3"/>
          <a:srcRect t="19721"/>
          <a:stretch/>
        </p:blipFill>
        <p:spPr>
          <a:xfrm>
            <a:off x="7416948" y="4030580"/>
            <a:ext cx="4322025" cy="282742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868998"/>
            <a:ext cx="4491752" cy="5989002"/>
          </a:xfrm>
          <a:prstGeom prst="rect">
            <a:avLst/>
          </a:prstGeom>
        </p:spPr>
      </p:pic>
      <p:cxnSp>
        <p:nvCxnSpPr>
          <p:cNvPr id="8" name="Straight Arrow Connector 7"/>
          <p:cNvCxnSpPr/>
          <p:nvPr/>
        </p:nvCxnSpPr>
        <p:spPr>
          <a:xfrm flipH="1">
            <a:off x="3159554" y="2116503"/>
            <a:ext cx="2520462" cy="1172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4737774" y="1855924"/>
            <a:ext cx="2637692" cy="4584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One image dominates the page.</a:t>
            </a:r>
          </a:p>
        </p:txBody>
      </p:sp>
      <p:cxnSp>
        <p:nvCxnSpPr>
          <p:cNvPr id="10" name="Straight Arrow Connector 9"/>
          <p:cNvCxnSpPr/>
          <p:nvPr/>
        </p:nvCxnSpPr>
        <p:spPr>
          <a:xfrm flipH="1" flipV="1">
            <a:off x="1251100" y="1544786"/>
            <a:ext cx="3357522" cy="207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4230588" y="1091587"/>
            <a:ext cx="2637692" cy="6357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Headline written in sans serif to give a contemporary look</a:t>
            </a:r>
          </a:p>
        </p:txBody>
      </p:sp>
      <p:cxnSp>
        <p:nvCxnSpPr>
          <p:cNvPr id="12" name="Straight Arrow Connector 11"/>
          <p:cNvCxnSpPr/>
          <p:nvPr/>
        </p:nvCxnSpPr>
        <p:spPr>
          <a:xfrm flipH="1">
            <a:off x="1409673" y="2633142"/>
            <a:ext cx="2520462" cy="1172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3829405" y="2415652"/>
            <a:ext cx="2637692" cy="4584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Kicker – text wrapped tight with the headline.</a:t>
            </a:r>
          </a:p>
        </p:txBody>
      </p:sp>
      <p:cxnSp>
        <p:nvCxnSpPr>
          <p:cNvPr id="14" name="Straight Arrow Connector 13"/>
          <p:cNvCxnSpPr/>
          <p:nvPr/>
        </p:nvCxnSpPr>
        <p:spPr>
          <a:xfrm flipH="1">
            <a:off x="1029364" y="3306310"/>
            <a:ext cx="502317"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1531681" y="3185108"/>
            <a:ext cx="838194" cy="2414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Byline</a:t>
            </a:r>
          </a:p>
        </p:txBody>
      </p:sp>
      <p:sp>
        <p:nvSpPr>
          <p:cNvPr id="16" name="Rectangle 15"/>
          <p:cNvSpPr/>
          <p:nvPr/>
        </p:nvSpPr>
        <p:spPr>
          <a:xfrm>
            <a:off x="4427807" y="3628312"/>
            <a:ext cx="1340647" cy="2866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Drop Capital</a:t>
            </a:r>
          </a:p>
        </p:txBody>
      </p:sp>
      <p:cxnSp>
        <p:nvCxnSpPr>
          <p:cNvPr id="17" name="Straight Arrow Connector 16"/>
          <p:cNvCxnSpPr>
            <a:stCxn id="16" idx="1"/>
          </p:cNvCxnSpPr>
          <p:nvPr/>
        </p:nvCxnSpPr>
        <p:spPr>
          <a:xfrm flipH="1" flipV="1">
            <a:off x="527049" y="3761733"/>
            <a:ext cx="3900758" cy="988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4879110" y="4487251"/>
            <a:ext cx="1340647" cy="2866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Columns</a:t>
            </a:r>
          </a:p>
        </p:txBody>
      </p:sp>
      <p:cxnSp>
        <p:nvCxnSpPr>
          <p:cNvPr id="19" name="Straight Arrow Connector 18"/>
          <p:cNvCxnSpPr/>
          <p:nvPr/>
        </p:nvCxnSpPr>
        <p:spPr>
          <a:xfrm flipH="1">
            <a:off x="2369875" y="4627813"/>
            <a:ext cx="2520462" cy="1172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flipV="1">
            <a:off x="2977409" y="5091394"/>
            <a:ext cx="2170843" cy="1424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1531681" y="5269760"/>
            <a:ext cx="3768970" cy="2620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4879109" y="5060720"/>
            <a:ext cx="1340647" cy="2866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Gutters</a:t>
            </a:r>
          </a:p>
        </p:txBody>
      </p:sp>
      <p:cxnSp>
        <p:nvCxnSpPr>
          <p:cNvPr id="23" name="Straight Arrow Connector 22"/>
          <p:cNvCxnSpPr/>
          <p:nvPr/>
        </p:nvCxnSpPr>
        <p:spPr>
          <a:xfrm flipH="1">
            <a:off x="2088160" y="6641843"/>
            <a:ext cx="2520462" cy="1172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2977409" y="6526797"/>
            <a:ext cx="2974659" cy="3046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Page number, magazine title, date</a:t>
            </a:r>
          </a:p>
        </p:txBody>
      </p:sp>
      <p:cxnSp>
        <p:nvCxnSpPr>
          <p:cNvPr id="25" name="Straight Arrow Connector 24"/>
          <p:cNvCxnSpPr/>
          <p:nvPr/>
        </p:nvCxnSpPr>
        <p:spPr>
          <a:xfrm flipH="1">
            <a:off x="1485946" y="967618"/>
            <a:ext cx="2520462" cy="1172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2375195" y="852572"/>
            <a:ext cx="1631213" cy="3046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Running Head</a:t>
            </a:r>
          </a:p>
        </p:txBody>
      </p:sp>
      <p:sp>
        <p:nvSpPr>
          <p:cNvPr id="27" name="TextBox 26"/>
          <p:cNvSpPr txBox="1"/>
          <p:nvPr/>
        </p:nvSpPr>
        <p:spPr>
          <a:xfrm>
            <a:off x="300637" y="248438"/>
            <a:ext cx="10935634" cy="523220"/>
          </a:xfrm>
          <a:prstGeom prst="rect">
            <a:avLst/>
          </a:prstGeom>
          <a:noFill/>
        </p:spPr>
        <p:txBody>
          <a:bodyPr wrap="square" rtlCol="0">
            <a:spAutoFit/>
          </a:bodyPr>
          <a:lstStyle/>
          <a:p>
            <a:r>
              <a:rPr lang="en-GB" dirty="0"/>
              <a:t>You will be asked to draw sketches of your ideas for both assessments in component 2 and the component 3 exam. Students achieving the higher grades will use the correct terminology in their writing. For you to do this you must memorise the terms below:</a:t>
            </a:r>
          </a:p>
        </p:txBody>
      </p:sp>
      <p:sp>
        <p:nvSpPr>
          <p:cNvPr id="28" name="Rectangle 27"/>
          <p:cNvSpPr/>
          <p:nvPr/>
        </p:nvSpPr>
        <p:spPr>
          <a:xfrm>
            <a:off x="11531598" y="5718513"/>
            <a:ext cx="569387" cy="923330"/>
          </a:xfrm>
          <a:prstGeom prst="rect">
            <a:avLst/>
          </a:prstGeom>
          <a:solidFill>
            <a:srgbClr val="FFFF00"/>
          </a:solid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8</a:t>
            </a:r>
          </a:p>
        </p:txBody>
      </p:sp>
    </p:spTree>
    <p:extLst>
      <p:ext uri="{BB962C8B-B14F-4D97-AF65-F5344CB8AC3E}">
        <p14:creationId xmlns:p14="http://schemas.microsoft.com/office/powerpoint/2010/main" val="130092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500"/>
                                        <p:tgtEl>
                                          <p:spTgt spid="17"/>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500"/>
                                        <p:tgtEl>
                                          <p:spTgt spid="16"/>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500"/>
                                        <p:tgtEl>
                                          <p:spTgt spid="19"/>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500"/>
                                        <p:tgtEl>
                                          <p:spTgt spid="18"/>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500"/>
                                        <p:tgtEl>
                                          <p:spTgt spid="20"/>
                                        </p:tgtEl>
                                      </p:cBhvr>
                                    </p:animEffect>
                                  </p:childTnLst>
                                </p:cTn>
                              </p:par>
                              <p:par>
                                <p:cTn id="64" presetID="10" presetClass="entr" presetSubtype="0" fill="hold" nodeType="withEffect">
                                  <p:stCondLst>
                                    <p:cond delay="0"/>
                                  </p:stCondLst>
                                  <p:childTnLst>
                                    <p:set>
                                      <p:cBhvr>
                                        <p:cTn id="65" dur="1" fill="hold">
                                          <p:stCondLst>
                                            <p:cond delay="0"/>
                                          </p:stCondLst>
                                        </p:cTn>
                                        <p:tgtEl>
                                          <p:spTgt spid="21"/>
                                        </p:tgtEl>
                                        <p:attrNameLst>
                                          <p:attrName>style.visibility</p:attrName>
                                        </p:attrNameLst>
                                      </p:cBhvr>
                                      <p:to>
                                        <p:strVal val="visible"/>
                                      </p:to>
                                    </p:set>
                                    <p:animEffect transition="in" filter="fade">
                                      <p:cBhvr>
                                        <p:cTn id="66" dur="500"/>
                                        <p:tgtEl>
                                          <p:spTgt spid="21"/>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fade">
                                      <p:cBhvr>
                                        <p:cTn id="69" dur="500"/>
                                        <p:tgtEl>
                                          <p:spTgt spid="22"/>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24"/>
                                        </p:tgtEl>
                                        <p:attrNameLst>
                                          <p:attrName>style.visibility</p:attrName>
                                        </p:attrNameLst>
                                      </p:cBhvr>
                                      <p:to>
                                        <p:strVal val="visible"/>
                                      </p:to>
                                    </p:set>
                                    <p:animEffect transition="in" filter="fade">
                                      <p:cBhvr>
                                        <p:cTn id="74" dur="500"/>
                                        <p:tgtEl>
                                          <p:spTgt spid="24"/>
                                        </p:tgtEl>
                                      </p:cBhvr>
                                    </p:animEffect>
                                  </p:childTnLst>
                                </p:cTn>
                              </p:par>
                              <p:par>
                                <p:cTn id="75" presetID="10" presetClass="entr" presetSubtype="0"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3" grpId="0" animBg="1"/>
      <p:bldP spid="15" grpId="0" animBg="1"/>
      <p:bldP spid="16" grpId="0" animBg="1"/>
      <p:bldP spid="18" grpId="0" animBg="1"/>
      <p:bldP spid="22" grpId="0" animBg="1"/>
      <p:bldP spid="24" grpId="0" animBg="1"/>
      <p:bldP spid="2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57"/>
        <p:cNvGrpSpPr/>
        <p:nvPr/>
      </p:nvGrpSpPr>
      <p:grpSpPr>
        <a:xfrm>
          <a:off x="0" y="0"/>
          <a:ext cx="0" cy="0"/>
          <a:chOff x="0" y="0"/>
          <a:chExt cx="0" cy="0"/>
        </a:xfrm>
      </p:grpSpPr>
      <p:sp>
        <p:nvSpPr>
          <p:cNvPr id="858" name="Google Shape;858;p75"/>
          <p:cNvSpPr txBox="1">
            <a:spLocks noGrp="1"/>
          </p:cNvSpPr>
          <p:nvPr>
            <p:ph type="title"/>
          </p:nvPr>
        </p:nvSpPr>
        <p:spPr>
          <a:xfrm>
            <a:off x="345828" y="0"/>
            <a:ext cx="11527301" cy="521139"/>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2880"/>
              <a:buFont typeface="Calibri"/>
              <a:buNone/>
            </a:pPr>
            <a:r>
              <a:rPr lang="en-GB" sz="2880" dirty="0"/>
              <a:t>Inside Page Further Key Terminology</a:t>
            </a:r>
            <a:endParaRPr dirty="0"/>
          </a:p>
        </p:txBody>
      </p:sp>
      <p:pic>
        <p:nvPicPr>
          <p:cNvPr id="859" name="Google Shape;859;p75" descr="10 Most Important Elements of Magazine Designing"/>
          <p:cNvPicPr preferRelativeResize="0">
            <a:picLocks noGrp="1"/>
          </p:cNvPicPr>
          <p:nvPr>
            <p:ph type="body" idx="1"/>
          </p:nvPr>
        </p:nvPicPr>
        <p:blipFill rotWithShape="1">
          <a:blip r:embed="rId3">
            <a:alphaModFix/>
          </a:blip>
          <a:srcRect/>
          <a:stretch/>
        </p:blipFill>
        <p:spPr>
          <a:xfrm>
            <a:off x="2606761" y="1214072"/>
            <a:ext cx="7005437" cy="5326428"/>
          </a:xfrm>
          <a:prstGeom prst="rect">
            <a:avLst/>
          </a:prstGeom>
          <a:noFill/>
          <a:ln>
            <a:noFill/>
          </a:ln>
        </p:spPr>
      </p:pic>
      <p:sp>
        <p:nvSpPr>
          <p:cNvPr id="861" name="Google Shape;861;p75"/>
          <p:cNvSpPr txBox="1">
            <a:spLocks noGrp="1"/>
          </p:cNvSpPr>
          <p:nvPr>
            <p:ph type="sldNum" idx="12"/>
          </p:nvPr>
        </p:nvSpPr>
        <p:spPr>
          <a:xfrm>
            <a:off x="8881056" y="6060281"/>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7</a:t>
            </a:fld>
            <a:endParaRPr/>
          </a:p>
        </p:txBody>
      </p:sp>
      <p:sp>
        <p:nvSpPr>
          <p:cNvPr id="6" name="TextBox 5"/>
          <p:cNvSpPr txBox="1"/>
          <p:nvPr/>
        </p:nvSpPr>
        <p:spPr>
          <a:xfrm>
            <a:off x="345828" y="511834"/>
            <a:ext cx="10935634" cy="523220"/>
          </a:xfrm>
          <a:prstGeom prst="rect">
            <a:avLst/>
          </a:prstGeom>
          <a:noFill/>
        </p:spPr>
        <p:txBody>
          <a:bodyPr wrap="square" rtlCol="0">
            <a:spAutoFit/>
          </a:bodyPr>
          <a:lstStyle/>
          <a:p>
            <a:r>
              <a:rPr lang="en-GB" dirty="0"/>
              <a:t>You will be asked to draw sketches of your ideas for both assessments in component 2 and the component 3 exam. Students achieving the higher grades will use the correct terminology in their writing. For you to do this you must memorise the terms below:</a:t>
            </a:r>
          </a:p>
        </p:txBody>
      </p:sp>
      <p:sp>
        <p:nvSpPr>
          <p:cNvPr id="7" name="Rectangle 6"/>
          <p:cNvSpPr/>
          <p:nvPr/>
        </p:nvSpPr>
        <p:spPr>
          <a:xfrm>
            <a:off x="11251919" y="5595243"/>
            <a:ext cx="569387" cy="923330"/>
          </a:xfrm>
          <a:prstGeom prst="rect">
            <a:avLst/>
          </a:prstGeom>
          <a:solidFill>
            <a:srgbClr val="FFFF00"/>
          </a:solid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9</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98"/>
        <p:cNvGrpSpPr/>
        <p:nvPr/>
      </p:nvGrpSpPr>
      <p:grpSpPr>
        <a:xfrm>
          <a:off x="0" y="0"/>
          <a:ext cx="0" cy="0"/>
          <a:chOff x="0" y="0"/>
          <a:chExt cx="0" cy="0"/>
        </a:xfrm>
      </p:grpSpPr>
      <p:sp>
        <p:nvSpPr>
          <p:cNvPr id="699" name="Google Shape;699;p61"/>
          <p:cNvSpPr txBox="1">
            <a:spLocks noGrp="1"/>
          </p:cNvSpPr>
          <p:nvPr>
            <p:ph type="title"/>
          </p:nvPr>
        </p:nvSpPr>
        <p:spPr>
          <a:xfrm>
            <a:off x="420857" y="193143"/>
            <a:ext cx="11527301" cy="521139"/>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2880"/>
              <a:buFont typeface="Calibri"/>
              <a:buNone/>
            </a:pPr>
            <a:r>
              <a:rPr lang="en-GB" sz="2880"/>
              <a:t>Moodboards</a:t>
            </a:r>
            <a:endParaRPr sz="2880"/>
          </a:p>
        </p:txBody>
      </p:sp>
      <p:pic>
        <p:nvPicPr>
          <p:cNvPr id="700" name="Google Shape;700;p61"/>
          <p:cNvPicPr preferRelativeResize="0">
            <a:picLocks noGrp="1"/>
          </p:cNvPicPr>
          <p:nvPr>
            <p:ph type="body" idx="1"/>
          </p:nvPr>
        </p:nvPicPr>
        <p:blipFill rotWithShape="1">
          <a:blip r:embed="rId3">
            <a:alphaModFix/>
          </a:blip>
          <a:srcRect/>
          <a:stretch/>
        </p:blipFill>
        <p:spPr>
          <a:xfrm>
            <a:off x="420857" y="1452233"/>
            <a:ext cx="8838118" cy="4973173"/>
          </a:xfrm>
          <a:prstGeom prst="rect">
            <a:avLst/>
          </a:prstGeom>
          <a:noFill/>
          <a:ln>
            <a:noFill/>
          </a:ln>
        </p:spPr>
      </p:pic>
      <p:sp>
        <p:nvSpPr>
          <p:cNvPr id="701" name="Google Shape;701;p61"/>
          <p:cNvSpPr/>
          <p:nvPr/>
        </p:nvSpPr>
        <p:spPr>
          <a:xfrm>
            <a:off x="154745" y="140677"/>
            <a:ext cx="11868442" cy="6580798"/>
          </a:xfrm>
          <a:prstGeom prst="rect">
            <a:avLst/>
          </a:prstGeom>
          <a:noFill/>
          <a:ln w="317500" cap="flat" cmpd="sng">
            <a:solidFill>
              <a:srgbClr val="FFFF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702" name="Google Shape;702;p61"/>
          <p:cNvSpPr/>
          <p:nvPr/>
        </p:nvSpPr>
        <p:spPr>
          <a:xfrm>
            <a:off x="345829" y="569425"/>
            <a:ext cx="11527301" cy="58674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600" dirty="0">
                <a:solidFill>
                  <a:schemeClr val="dk1"/>
                </a:solidFill>
                <a:latin typeface="Calibri"/>
                <a:ea typeface="Calibri"/>
                <a:cs typeface="Calibri"/>
                <a:sym typeface="Calibri"/>
              </a:rPr>
              <a:t>A mood board is a way for people to communicate ideas in a visual way. </a:t>
            </a:r>
            <a:r>
              <a:rPr lang="en-GB" sz="1600" dirty="0" err="1">
                <a:solidFill>
                  <a:schemeClr val="dk1"/>
                </a:solidFill>
                <a:latin typeface="Calibri"/>
                <a:ea typeface="Calibri"/>
                <a:cs typeface="Calibri"/>
                <a:sym typeface="Calibri"/>
              </a:rPr>
              <a:t>Moodboards</a:t>
            </a:r>
            <a:r>
              <a:rPr lang="en-GB" sz="1600" dirty="0">
                <a:solidFill>
                  <a:schemeClr val="dk1"/>
                </a:solidFill>
                <a:latin typeface="Calibri"/>
                <a:ea typeface="Calibri"/>
                <a:cs typeface="Calibri"/>
                <a:sym typeface="Calibri"/>
              </a:rPr>
              <a:t> can </a:t>
            </a:r>
            <a:r>
              <a:rPr lang="en-GB" sz="1600" u="sng" dirty="0">
                <a:solidFill>
                  <a:schemeClr val="hlink"/>
                </a:solidFill>
                <a:latin typeface="Calibri"/>
                <a:ea typeface="Calibri"/>
                <a:cs typeface="Calibri"/>
                <a:sym typeface="Calibri"/>
                <a:hlinkClick r:id="rId4"/>
              </a:rPr>
              <a:t>express an idea much faster than words</a:t>
            </a:r>
            <a:r>
              <a:rPr lang="en-GB" sz="1600" dirty="0">
                <a:solidFill>
                  <a:schemeClr val="dk1"/>
                </a:solidFill>
                <a:latin typeface="Calibri"/>
                <a:ea typeface="Calibri"/>
                <a:cs typeface="Calibri"/>
                <a:sym typeface="Calibri"/>
              </a:rPr>
              <a:t>. Using a mood board is a great way to show your vision. Memorise the key elements of a mood board below:</a:t>
            </a:r>
            <a:endParaRPr sz="1600" dirty="0">
              <a:solidFill>
                <a:schemeClr val="dk1"/>
              </a:solidFill>
              <a:latin typeface="Calibri"/>
              <a:ea typeface="Calibri"/>
              <a:cs typeface="Calibri"/>
              <a:sym typeface="Calibri"/>
            </a:endParaRPr>
          </a:p>
        </p:txBody>
      </p:sp>
      <p:sp>
        <p:nvSpPr>
          <p:cNvPr id="703" name="Google Shape;703;p61"/>
          <p:cNvSpPr txBox="1">
            <a:spLocks noGrp="1"/>
          </p:cNvSpPr>
          <p:nvPr>
            <p:ph type="sldNum" idx="12"/>
          </p:nvPr>
        </p:nvSpPr>
        <p:spPr>
          <a:xfrm>
            <a:off x="8881056" y="6060281"/>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8</a:t>
            </a:fld>
            <a:endParaRPr/>
          </a:p>
        </p:txBody>
      </p:sp>
      <p:sp>
        <p:nvSpPr>
          <p:cNvPr id="2" name="Rectangle 1"/>
          <p:cNvSpPr/>
          <p:nvPr/>
        </p:nvSpPr>
        <p:spPr>
          <a:xfrm>
            <a:off x="9458440" y="2177062"/>
            <a:ext cx="2365281" cy="2862322"/>
          </a:xfrm>
          <a:prstGeom prst="rect">
            <a:avLst/>
          </a:prstGeom>
        </p:spPr>
        <p:txBody>
          <a:bodyPr wrap="square">
            <a:spAutoFit/>
          </a:bodyPr>
          <a:lstStyle/>
          <a:p>
            <a:r>
              <a:rPr lang="en-GB" sz="2000" dirty="0">
                <a:solidFill>
                  <a:schemeClr val="dk1"/>
                </a:solidFill>
                <a:latin typeface="Calibri"/>
                <a:ea typeface="Calibri"/>
                <a:cs typeface="Calibri"/>
                <a:sym typeface="Calibri"/>
              </a:rPr>
              <a:t>Mood boards contain:</a:t>
            </a:r>
          </a:p>
          <a:p>
            <a:pPr marL="285750" indent="-285750">
              <a:buFont typeface="Arial" panose="020B0604020202020204" pitchFamily="34" charset="0"/>
              <a:buChar char="•"/>
            </a:pPr>
            <a:r>
              <a:rPr lang="en-GB" sz="2000" dirty="0">
                <a:solidFill>
                  <a:schemeClr val="dk1"/>
                </a:solidFill>
                <a:latin typeface="Calibri"/>
                <a:ea typeface="Calibri"/>
                <a:cs typeface="Calibri"/>
                <a:sym typeface="Calibri"/>
              </a:rPr>
              <a:t>Text ideas</a:t>
            </a:r>
          </a:p>
          <a:p>
            <a:pPr marL="285750" indent="-285750">
              <a:buFont typeface="Arial" panose="020B0604020202020204" pitchFamily="34" charset="0"/>
              <a:buChar char="•"/>
            </a:pPr>
            <a:r>
              <a:rPr lang="en-GB" sz="2000" dirty="0">
                <a:solidFill>
                  <a:schemeClr val="dk1"/>
                </a:solidFill>
                <a:latin typeface="Calibri"/>
                <a:ea typeface="Calibri"/>
                <a:cs typeface="Calibri"/>
                <a:sym typeface="Calibri"/>
              </a:rPr>
              <a:t>Text styles</a:t>
            </a:r>
          </a:p>
          <a:p>
            <a:pPr marL="285750" indent="-285750">
              <a:buFont typeface="Arial" panose="020B0604020202020204" pitchFamily="34" charset="0"/>
              <a:buChar char="•"/>
            </a:pPr>
            <a:r>
              <a:rPr lang="en-GB" sz="2000" dirty="0">
                <a:solidFill>
                  <a:schemeClr val="dk1"/>
                </a:solidFill>
                <a:latin typeface="Calibri"/>
                <a:ea typeface="Calibri"/>
                <a:cs typeface="Calibri"/>
                <a:sym typeface="Calibri"/>
              </a:rPr>
              <a:t>Sample colours</a:t>
            </a:r>
          </a:p>
          <a:p>
            <a:pPr marL="285750" indent="-285750">
              <a:buFont typeface="Arial" panose="020B0604020202020204" pitchFamily="34" charset="0"/>
              <a:buChar char="•"/>
            </a:pPr>
            <a:r>
              <a:rPr lang="en-GB" sz="2000" dirty="0">
                <a:solidFill>
                  <a:schemeClr val="dk1"/>
                </a:solidFill>
                <a:latin typeface="Calibri"/>
                <a:ea typeface="Calibri"/>
                <a:cs typeface="Calibri"/>
                <a:sym typeface="Calibri"/>
              </a:rPr>
              <a:t>Sample images</a:t>
            </a:r>
          </a:p>
          <a:p>
            <a:pPr marL="285750" indent="-285750">
              <a:buFont typeface="Arial" panose="020B0604020202020204" pitchFamily="34" charset="0"/>
              <a:buChar char="•"/>
            </a:pPr>
            <a:r>
              <a:rPr lang="en-GB" sz="2000" dirty="0">
                <a:solidFill>
                  <a:schemeClr val="dk1"/>
                </a:solidFill>
                <a:latin typeface="Calibri"/>
                <a:ea typeface="Calibri"/>
                <a:cs typeface="Calibri"/>
                <a:sym typeface="Calibri"/>
              </a:rPr>
              <a:t>Compositions of pages you like</a:t>
            </a:r>
          </a:p>
          <a:p>
            <a:pPr marL="285750" indent="-285750">
              <a:buFont typeface="Arial" panose="020B0604020202020204" pitchFamily="34" charset="0"/>
              <a:buChar char="•"/>
            </a:pPr>
            <a:r>
              <a:rPr lang="en-GB" sz="2000" dirty="0">
                <a:solidFill>
                  <a:schemeClr val="dk1"/>
                </a:solidFill>
                <a:latin typeface="Calibri"/>
                <a:ea typeface="Calibri"/>
                <a:cs typeface="Calibri"/>
                <a:sym typeface="Calibri"/>
              </a:rPr>
              <a:t>Objects</a:t>
            </a:r>
          </a:p>
        </p:txBody>
      </p:sp>
      <p:sp>
        <p:nvSpPr>
          <p:cNvPr id="8" name="Rectangle 7"/>
          <p:cNvSpPr/>
          <p:nvPr/>
        </p:nvSpPr>
        <p:spPr>
          <a:xfrm>
            <a:off x="10791492" y="5557422"/>
            <a:ext cx="954107" cy="923330"/>
          </a:xfrm>
          <a:prstGeom prst="rect">
            <a:avLst/>
          </a:prstGeom>
          <a:solidFill>
            <a:srgbClr val="FFFF00"/>
          </a:solid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10</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07"/>
        <p:cNvGrpSpPr/>
        <p:nvPr/>
      </p:nvGrpSpPr>
      <p:grpSpPr>
        <a:xfrm>
          <a:off x="0" y="0"/>
          <a:ext cx="0" cy="0"/>
          <a:chOff x="0" y="0"/>
          <a:chExt cx="0" cy="0"/>
        </a:xfrm>
      </p:grpSpPr>
      <p:sp>
        <p:nvSpPr>
          <p:cNvPr id="708" name="Google Shape;708;p62"/>
          <p:cNvSpPr txBox="1">
            <a:spLocks noGrp="1"/>
          </p:cNvSpPr>
          <p:nvPr>
            <p:ph type="title"/>
          </p:nvPr>
        </p:nvSpPr>
        <p:spPr>
          <a:xfrm>
            <a:off x="345830" y="308855"/>
            <a:ext cx="11527301" cy="521139"/>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2880"/>
              <a:buFont typeface="Calibri"/>
              <a:buNone/>
            </a:pPr>
            <a:r>
              <a:rPr lang="en-GB" sz="2880"/>
              <a:t>Thumbnails</a:t>
            </a:r>
            <a:endParaRPr sz="2880"/>
          </a:p>
        </p:txBody>
      </p:sp>
      <p:sp>
        <p:nvSpPr>
          <p:cNvPr id="709" name="Google Shape;709;p62"/>
          <p:cNvSpPr txBox="1">
            <a:spLocks noGrp="1"/>
          </p:cNvSpPr>
          <p:nvPr>
            <p:ph type="body" idx="1"/>
          </p:nvPr>
        </p:nvSpPr>
        <p:spPr>
          <a:xfrm>
            <a:off x="345829" y="679254"/>
            <a:ext cx="11527302" cy="95558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000"/>
              <a:buNone/>
            </a:pPr>
            <a:r>
              <a:rPr lang="en-GB" sz="1800" b="1" dirty="0"/>
              <a:t>Thumbnail sketches</a:t>
            </a:r>
            <a:r>
              <a:rPr lang="en-GB" sz="1800" dirty="0"/>
              <a:t> are </a:t>
            </a:r>
            <a:r>
              <a:rPr lang="en-GB" sz="1800" b="1" dirty="0"/>
              <a:t>drawing</a:t>
            </a:r>
            <a:r>
              <a:rPr lang="en-GB" sz="1800" dirty="0"/>
              <a:t> quick, abbreviated drawings. Usually, they are done very rapidly and with no corrections - you can use any medium, though pen or pencil is the most common. </a:t>
            </a:r>
            <a:r>
              <a:rPr lang="en-GB" sz="1800" b="1" dirty="0"/>
              <a:t>Thumbnails sketches</a:t>
            </a:r>
            <a:r>
              <a:rPr lang="en-GB" sz="1800" dirty="0"/>
              <a:t> are usually very small, often only an inch or two high. You will be asked to do them in component 2 and 3. Memorise the WAGOLL’s below:</a:t>
            </a:r>
            <a:endParaRPr sz="1800" dirty="0"/>
          </a:p>
        </p:txBody>
      </p:sp>
      <p:sp>
        <p:nvSpPr>
          <p:cNvPr id="710" name="Google Shape;710;p62"/>
          <p:cNvSpPr/>
          <p:nvPr/>
        </p:nvSpPr>
        <p:spPr>
          <a:xfrm>
            <a:off x="154745" y="140677"/>
            <a:ext cx="11868442" cy="6580798"/>
          </a:xfrm>
          <a:prstGeom prst="rect">
            <a:avLst/>
          </a:prstGeom>
          <a:noFill/>
          <a:ln w="317500" cap="flat" cmpd="sng">
            <a:solidFill>
              <a:srgbClr val="FFFF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pic>
        <p:nvPicPr>
          <p:cNvPr id="711" name="Google Shape;711;p62"/>
          <p:cNvPicPr preferRelativeResize="0"/>
          <p:nvPr/>
        </p:nvPicPr>
        <p:blipFill rotWithShape="1">
          <a:blip r:embed="rId3">
            <a:alphaModFix/>
          </a:blip>
          <a:srcRect l="8538" t="13967" r="6490" b="5071"/>
          <a:stretch/>
        </p:blipFill>
        <p:spPr>
          <a:xfrm>
            <a:off x="401722" y="1856240"/>
            <a:ext cx="5707758" cy="4212051"/>
          </a:xfrm>
          <a:prstGeom prst="rect">
            <a:avLst/>
          </a:prstGeom>
          <a:noFill/>
          <a:ln>
            <a:noFill/>
          </a:ln>
        </p:spPr>
      </p:pic>
      <p:pic>
        <p:nvPicPr>
          <p:cNvPr id="712" name="Google Shape;712;p62"/>
          <p:cNvPicPr preferRelativeResize="0"/>
          <p:nvPr/>
        </p:nvPicPr>
        <p:blipFill rotWithShape="1">
          <a:blip r:embed="rId4">
            <a:alphaModFix/>
          </a:blip>
          <a:srcRect t="10604"/>
          <a:stretch/>
        </p:blipFill>
        <p:spPr>
          <a:xfrm>
            <a:off x="6356457" y="1856240"/>
            <a:ext cx="5045834" cy="4232870"/>
          </a:xfrm>
          <a:prstGeom prst="rect">
            <a:avLst/>
          </a:prstGeom>
          <a:noFill/>
          <a:ln>
            <a:noFill/>
          </a:ln>
        </p:spPr>
      </p:pic>
      <p:sp>
        <p:nvSpPr>
          <p:cNvPr id="713" name="Google Shape;713;p62"/>
          <p:cNvSpPr txBox="1"/>
          <p:nvPr/>
        </p:nvSpPr>
        <p:spPr>
          <a:xfrm>
            <a:off x="2521528" y="6102696"/>
            <a:ext cx="3061854" cy="37407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a:solidFill>
                  <a:schemeClr val="dk1"/>
                </a:solidFill>
                <a:latin typeface="Calibri"/>
                <a:ea typeface="Calibri"/>
                <a:cs typeface="Calibri"/>
                <a:sym typeface="Calibri"/>
              </a:rPr>
              <a:t>Poster thumbnails</a:t>
            </a:r>
            <a:endParaRPr sz="1800">
              <a:solidFill>
                <a:schemeClr val="dk1"/>
              </a:solidFill>
              <a:latin typeface="Calibri"/>
              <a:ea typeface="Calibri"/>
              <a:cs typeface="Calibri"/>
              <a:sym typeface="Calibri"/>
            </a:endParaRPr>
          </a:p>
        </p:txBody>
      </p:sp>
      <p:sp>
        <p:nvSpPr>
          <p:cNvPr id="714" name="Google Shape;714;p62"/>
          <p:cNvSpPr txBox="1"/>
          <p:nvPr/>
        </p:nvSpPr>
        <p:spPr>
          <a:xfrm>
            <a:off x="7467600" y="6107437"/>
            <a:ext cx="3574473"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a:solidFill>
                  <a:schemeClr val="dk1"/>
                </a:solidFill>
                <a:latin typeface="Calibri"/>
                <a:ea typeface="Calibri"/>
                <a:cs typeface="Calibri"/>
                <a:sym typeface="Calibri"/>
              </a:rPr>
              <a:t>Magazine front cover thumbnails</a:t>
            </a:r>
            <a:endParaRPr sz="1800">
              <a:solidFill>
                <a:schemeClr val="dk1"/>
              </a:solidFill>
              <a:latin typeface="Calibri"/>
              <a:ea typeface="Calibri"/>
              <a:cs typeface="Calibri"/>
              <a:sym typeface="Calibri"/>
            </a:endParaRPr>
          </a:p>
        </p:txBody>
      </p:sp>
      <p:sp>
        <p:nvSpPr>
          <p:cNvPr id="715" name="Google Shape;715;p62"/>
          <p:cNvSpPr txBox="1">
            <a:spLocks noGrp="1"/>
          </p:cNvSpPr>
          <p:nvPr>
            <p:ph type="sldNum" idx="12"/>
          </p:nvPr>
        </p:nvSpPr>
        <p:spPr>
          <a:xfrm>
            <a:off x="8881056" y="6060281"/>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9</a:t>
            </a:fld>
            <a:endParaRPr/>
          </a:p>
        </p:txBody>
      </p:sp>
      <p:sp>
        <p:nvSpPr>
          <p:cNvPr id="10" name="Rectangle 9"/>
          <p:cNvSpPr/>
          <p:nvPr/>
        </p:nvSpPr>
        <p:spPr>
          <a:xfrm>
            <a:off x="10919849" y="5738901"/>
            <a:ext cx="954107" cy="923330"/>
          </a:xfrm>
          <a:prstGeom prst="rect">
            <a:avLst/>
          </a:prstGeom>
          <a:solidFill>
            <a:srgbClr val="FFFF00"/>
          </a:solid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11</a:t>
            </a: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5798E1A6BBDC44B9477511434B84FEB" ma:contentTypeVersion="57" ma:contentTypeDescription="Create a new document." ma:contentTypeScope="" ma:versionID="d41ba678f4bf73c2d9a790fb43ff6136">
  <xsd:schema xmlns:xsd="http://www.w3.org/2001/XMLSchema" xmlns:xs="http://www.w3.org/2001/XMLSchema" xmlns:p="http://schemas.microsoft.com/office/2006/metadata/properties" xmlns:ns2="fb418c82-141a-4a91-9c09-53cf5717bb3c" xmlns:ns3="260bbd74-c85e-40fc-b54b-fe168a55b4a0" xmlns:ns4="8be9fc01-9682-4ad5-b968-34160636d9ea" xmlns:ns5="5917f411-29c8-4a16-9a50-ad205983bc74" targetNamespace="http://schemas.microsoft.com/office/2006/metadata/properties" ma:root="true" ma:fieldsID="ed55c4ba2c66b7601d05598ccb942ef2" ns2:_="" ns3:_="" ns4:_="" ns5:_="">
    <xsd:import namespace="fb418c82-141a-4a91-9c09-53cf5717bb3c"/>
    <xsd:import namespace="260bbd74-c85e-40fc-b54b-fe168a55b4a0"/>
    <xsd:import namespace="8be9fc01-9682-4ad5-b968-34160636d9ea"/>
    <xsd:import namespace="5917f411-29c8-4a16-9a50-ad205983bc7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MediaServiceDateTaken" minOccurs="0"/>
                <xsd:element ref="ns2:MediaServiceLocation" minOccurs="0"/>
                <xsd:element ref="ns4:lcf76f155ced4ddcb4097134ff3c332f" minOccurs="0"/>
                <xsd:element ref="ns2:MediaServiceObjectDetectorVersions" minOccurs="0"/>
                <xsd:element ref="ns2:MediaServiceSearchProperties" minOccurs="0"/>
                <xsd:element ref="ns5: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418c82-141a-4a91-9c09-53cf5717bb3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60bbd74-c85e-40fc-b54b-fe168a55b4a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be9fc01-9682-4ad5-b968-34160636d9ea" elementFormDefault="qualified">
    <xsd:import namespace="http://schemas.microsoft.com/office/2006/documentManagement/types"/>
    <xsd:import namespace="http://schemas.microsoft.com/office/infopath/2007/PartnerControls"/>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29a7dc92-d6f2-493c-be37-e46e8243116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917f411-29c8-4a16-9a50-ad205983bc74"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f69e169c-a219-4ba9-b16b-07232786e115}" ma:internalName="TaxCatchAll" ma:showField="CatchAllData" ma:web="5917f411-29c8-4a16-9a50-ad205983bc7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260bbd74-c85e-40fc-b54b-fe168a55b4a0">
      <UserInfo>
        <DisplayName/>
        <AccountId xsi:nil="true"/>
        <AccountType/>
      </UserInfo>
    </SharedWithUsers>
    <MediaLengthInSeconds xmlns="fb418c82-141a-4a91-9c09-53cf5717bb3c" xsi:nil="true"/>
    <lcf76f155ced4ddcb4097134ff3c332f xmlns="8be9fc01-9682-4ad5-b968-34160636d9ea">
      <Terms xmlns="http://schemas.microsoft.com/office/infopath/2007/PartnerControls"/>
    </lcf76f155ced4ddcb4097134ff3c332f>
    <TaxCatchAll xmlns="5917f411-29c8-4a16-9a50-ad205983bc74"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D1FD7D1-E71A-41CC-9129-519BA3A6005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b418c82-141a-4a91-9c09-53cf5717bb3c"/>
    <ds:schemaRef ds:uri="260bbd74-c85e-40fc-b54b-fe168a55b4a0"/>
    <ds:schemaRef ds:uri="8be9fc01-9682-4ad5-b968-34160636d9ea"/>
    <ds:schemaRef ds:uri="5917f411-29c8-4a16-9a50-ad205983bc7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991CCE2-FFC3-4C8A-A17B-6734A3FAFBDC}">
  <ds:schemaRefs>
    <ds:schemaRef ds:uri="http://schemas.microsoft.com/office/2006/metadata/properties"/>
    <ds:schemaRef ds:uri="http://schemas.microsoft.com/office/infopath/2007/PartnerControls"/>
    <ds:schemaRef ds:uri="260bbd74-c85e-40fc-b54b-fe168a55b4a0"/>
    <ds:schemaRef ds:uri="fb418c82-141a-4a91-9c09-53cf5717bb3c"/>
    <ds:schemaRef ds:uri="8be9fc01-9682-4ad5-b968-34160636d9ea"/>
    <ds:schemaRef ds:uri="5917f411-29c8-4a16-9a50-ad205983bc74"/>
  </ds:schemaRefs>
</ds:datastoreItem>
</file>

<file path=customXml/itemProps3.xml><?xml version="1.0" encoding="utf-8"?>
<ds:datastoreItem xmlns:ds="http://schemas.openxmlformats.org/officeDocument/2006/customXml" ds:itemID="{56CA82ED-4E96-42F8-AF62-75BC74B16C5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2023</TotalTime>
  <Words>2403</Words>
  <Application>Microsoft Office PowerPoint</Application>
  <PresentationFormat>Widescreen</PresentationFormat>
  <Paragraphs>232</Paragraphs>
  <Slides>23</Slides>
  <Notes>20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BTEC Creative Media Production</vt:lpstr>
      <vt:lpstr>Component 2 Overview</vt:lpstr>
      <vt:lpstr>Component 2a</vt:lpstr>
      <vt:lpstr>Component 2b</vt:lpstr>
      <vt:lpstr>Front cover terminology</vt:lpstr>
      <vt:lpstr>Inside page terminology</vt:lpstr>
      <vt:lpstr>Inside Page Further Key Terminology</vt:lpstr>
      <vt:lpstr>Moodboards</vt:lpstr>
      <vt:lpstr>Thumbnails</vt:lpstr>
      <vt:lpstr>Sketch</vt:lpstr>
      <vt:lpstr>Flat Plan</vt:lpstr>
      <vt:lpstr>Writing and Editing Copy</vt:lpstr>
      <vt:lpstr>Photography Skills – Composition Techniques</vt:lpstr>
      <vt:lpstr>Photography Skills – Common Mistakes</vt:lpstr>
      <vt:lpstr>Image Manipulation Techniques</vt:lpstr>
      <vt:lpstr>Typography</vt:lpstr>
      <vt:lpstr>Use of Colour</vt:lpstr>
      <vt:lpstr>Colour Theory</vt:lpstr>
      <vt:lpstr>Logo Design</vt:lpstr>
      <vt:lpstr>Page Layout</vt:lpstr>
      <vt:lpstr>Magazine Front Cover Golden Tips</vt:lpstr>
      <vt:lpstr>Magazine Front Cover Layouts</vt:lpstr>
      <vt:lpstr>Codes and Conventions What do you expect to see/hear?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Farrimond, Sue</dc:creator>
  <cp:lastModifiedBy>Jonathan Farrimond</cp:lastModifiedBy>
  <cp:revision>28</cp:revision>
  <dcterms:modified xsi:type="dcterms:W3CDTF">2025-09-02T07:18:17Z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0x01010075798E1A6BBDC44B9477511434B84FEB</vt:lpwstr>
  </property>
  <property fmtid="{D5CDD505-2E9C-101B-9397-08002B2CF9AE}" pid="3" name="Order">
    <vt:r8>1268400</vt:r8>
  </property>
  <property fmtid="{D5CDD505-2E9C-101B-9397-08002B2CF9AE}" pid="4" name="_ExtendedDescription">
    <vt:lpwstr/>
  </property>
  <property fmtid="{D5CDD505-2E9C-101B-9397-08002B2CF9AE}" pid="5" name="TriggerFlowInfo">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xd_Signature">
    <vt:bool>false</vt:bool>
  </property>
  <property fmtid="{D5CDD505-2E9C-101B-9397-08002B2CF9AE}" pid="10" name="GUID">
    <vt:lpwstr>40e062e6-e594-4b0a-aa7d-cc02b9a447c7</vt:lpwstr>
  </property>
  <property fmtid="{D5CDD505-2E9C-101B-9397-08002B2CF9AE}" pid="11" name="xd_ProgID">
    <vt:lpwstr/>
  </property>
  <property fmtid="{D5CDD505-2E9C-101B-9397-08002B2CF9AE}" pid="12" name="TemplateUrl">
    <vt:lpwstr/>
  </property>
  <property fmtid="{D5CDD505-2E9C-101B-9397-08002B2CF9AE}" pid="13" name="MediaServiceImageTags">
    <vt:lpwstr/>
  </property>
</Properties>
</file>