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A9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9" d="100"/>
          <a:sy n="79" d="100"/>
        </p:scale>
        <p:origin x="-114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B00B9E-198E-4591-BD0F-684E57C49956}" type="datetimeFigureOut">
              <a:rPr lang="en-GB" smtClean="0"/>
              <a:t>02/09/2025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F27F3F-7EC9-4D14-9BBD-33AC15D892BE}" type="slidenum">
              <a:rPr lang="en-GB" smtClean="0"/>
              <a:t>‹#›</a:t>
            </a:fld>
            <a:endParaRPr lang="en-GB"/>
          </a:p>
        </p:txBody>
      </p:sp>
    </p:spTree>
    <p:extLst>
      <p:ext uri="{BB962C8B-B14F-4D97-AF65-F5344CB8AC3E}">
        <p14:creationId xmlns:p14="http://schemas.microsoft.com/office/powerpoint/2010/main" val="1682457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B00B9E-198E-4591-BD0F-684E57C49956}" type="datetimeFigureOut">
              <a:rPr lang="en-GB" smtClean="0"/>
              <a:t>02/09/2025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F27F3F-7EC9-4D14-9BBD-33AC15D892BE}" type="slidenum">
              <a:rPr lang="en-GB" smtClean="0"/>
              <a:t>‹#›</a:t>
            </a:fld>
            <a:endParaRPr lang="en-GB"/>
          </a:p>
        </p:txBody>
      </p:sp>
    </p:spTree>
    <p:extLst>
      <p:ext uri="{BB962C8B-B14F-4D97-AF65-F5344CB8AC3E}">
        <p14:creationId xmlns:p14="http://schemas.microsoft.com/office/powerpoint/2010/main" val="3111925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B00B9E-198E-4591-BD0F-684E57C49956}" type="datetimeFigureOut">
              <a:rPr lang="en-GB" smtClean="0"/>
              <a:t>02/09/2025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F27F3F-7EC9-4D14-9BBD-33AC15D892BE}" type="slidenum">
              <a:rPr lang="en-GB" smtClean="0"/>
              <a:t>‹#›</a:t>
            </a:fld>
            <a:endParaRPr lang="en-GB"/>
          </a:p>
        </p:txBody>
      </p:sp>
    </p:spTree>
    <p:extLst>
      <p:ext uri="{BB962C8B-B14F-4D97-AF65-F5344CB8AC3E}">
        <p14:creationId xmlns:p14="http://schemas.microsoft.com/office/powerpoint/2010/main" val="992880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B00B9E-198E-4591-BD0F-684E57C49956}" type="datetimeFigureOut">
              <a:rPr lang="en-GB" smtClean="0"/>
              <a:t>02/09/2025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F27F3F-7EC9-4D14-9BBD-33AC15D892BE}" type="slidenum">
              <a:rPr lang="en-GB" smtClean="0"/>
              <a:t>‹#›</a:t>
            </a:fld>
            <a:endParaRPr lang="en-GB"/>
          </a:p>
        </p:txBody>
      </p:sp>
    </p:spTree>
    <p:extLst>
      <p:ext uri="{BB962C8B-B14F-4D97-AF65-F5344CB8AC3E}">
        <p14:creationId xmlns:p14="http://schemas.microsoft.com/office/powerpoint/2010/main" val="4191621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B00B9E-198E-4591-BD0F-684E57C49956}" type="datetimeFigureOut">
              <a:rPr lang="en-GB" smtClean="0"/>
              <a:t>02/09/2025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F27F3F-7EC9-4D14-9BBD-33AC15D892BE}" type="slidenum">
              <a:rPr lang="en-GB" smtClean="0"/>
              <a:t>‹#›</a:t>
            </a:fld>
            <a:endParaRPr lang="en-GB"/>
          </a:p>
        </p:txBody>
      </p:sp>
    </p:spTree>
    <p:extLst>
      <p:ext uri="{BB962C8B-B14F-4D97-AF65-F5344CB8AC3E}">
        <p14:creationId xmlns:p14="http://schemas.microsoft.com/office/powerpoint/2010/main" val="2134229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B00B9E-198E-4591-BD0F-684E57C49956}" type="datetimeFigureOut">
              <a:rPr lang="en-GB" smtClean="0"/>
              <a:t>02/09/2025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F27F3F-7EC9-4D14-9BBD-33AC15D892BE}" type="slidenum">
              <a:rPr lang="en-GB" smtClean="0"/>
              <a:t>‹#›</a:t>
            </a:fld>
            <a:endParaRPr lang="en-GB"/>
          </a:p>
        </p:txBody>
      </p:sp>
    </p:spTree>
    <p:extLst>
      <p:ext uri="{BB962C8B-B14F-4D97-AF65-F5344CB8AC3E}">
        <p14:creationId xmlns:p14="http://schemas.microsoft.com/office/powerpoint/2010/main" val="110354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B00B9E-198E-4591-BD0F-684E57C49956}" type="datetimeFigureOut">
              <a:rPr lang="en-GB" smtClean="0"/>
              <a:t>02/09/2025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7F27F3F-7EC9-4D14-9BBD-33AC15D892BE}" type="slidenum">
              <a:rPr lang="en-GB" smtClean="0"/>
              <a:t>‹#›</a:t>
            </a:fld>
            <a:endParaRPr lang="en-GB"/>
          </a:p>
        </p:txBody>
      </p:sp>
    </p:spTree>
    <p:extLst>
      <p:ext uri="{BB962C8B-B14F-4D97-AF65-F5344CB8AC3E}">
        <p14:creationId xmlns:p14="http://schemas.microsoft.com/office/powerpoint/2010/main" val="1334060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B00B9E-198E-4591-BD0F-684E57C49956}" type="datetimeFigureOut">
              <a:rPr lang="en-GB" smtClean="0"/>
              <a:t>02/09/2025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7F27F3F-7EC9-4D14-9BBD-33AC15D892BE}" type="slidenum">
              <a:rPr lang="en-GB" smtClean="0"/>
              <a:t>‹#›</a:t>
            </a:fld>
            <a:endParaRPr lang="en-GB"/>
          </a:p>
        </p:txBody>
      </p:sp>
    </p:spTree>
    <p:extLst>
      <p:ext uri="{BB962C8B-B14F-4D97-AF65-F5344CB8AC3E}">
        <p14:creationId xmlns:p14="http://schemas.microsoft.com/office/powerpoint/2010/main" val="3062091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B00B9E-198E-4591-BD0F-684E57C49956}" type="datetimeFigureOut">
              <a:rPr lang="en-GB" smtClean="0"/>
              <a:t>02/09/2025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7F27F3F-7EC9-4D14-9BBD-33AC15D892BE}" type="slidenum">
              <a:rPr lang="en-GB" smtClean="0"/>
              <a:t>‹#›</a:t>
            </a:fld>
            <a:endParaRPr lang="en-GB"/>
          </a:p>
        </p:txBody>
      </p:sp>
    </p:spTree>
    <p:extLst>
      <p:ext uri="{BB962C8B-B14F-4D97-AF65-F5344CB8AC3E}">
        <p14:creationId xmlns:p14="http://schemas.microsoft.com/office/powerpoint/2010/main" val="1929993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B00B9E-198E-4591-BD0F-684E57C49956}" type="datetimeFigureOut">
              <a:rPr lang="en-GB" smtClean="0"/>
              <a:t>02/09/2025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F27F3F-7EC9-4D14-9BBD-33AC15D892BE}" type="slidenum">
              <a:rPr lang="en-GB" smtClean="0"/>
              <a:t>‹#›</a:t>
            </a:fld>
            <a:endParaRPr lang="en-GB"/>
          </a:p>
        </p:txBody>
      </p:sp>
    </p:spTree>
    <p:extLst>
      <p:ext uri="{BB962C8B-B14F-4D97-AF65-F5344CB8AC3E}">
        <p14:creationId xmlns:p14="http://schemas.microsoft.com/office/powerpoint/2010/main" val="1603914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B00B9E-198E-4591-BD0F-684E57C49956}" type="datetimeFigureOut">
              <a:rPr lang="en-GB" smtClean="0"/>
              <a:t>02/09/2025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F27F3F-7EC9-4D14-9BBD-33AC15D892BE}" type="slidenum">
              <a:rPr lang="en-GB" smtClean="0"/>
              <a:t>‹#›</a:t>
            </a:fld>
            <a:endParaRPr lang="en-GB"/>
          </a:p>
        </p:txBody>
      </p:sp>
    </p:spTree>
    <p:extLst>
      <p:ext uri="{BB962C8B-B14F-4D97-AF65-F5344CB8AC3E}">
        <p14:creationId xmlns:p14="http://schemas.microsoft.com/office/powerpoint/2010/main" val="3060791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B00B9E-198E-4591-BD0F-684E57C49956}" type="datetimeFigureOut">
              <a:rPr lang="en-GB" smtClean="0"/>
              <a:t>02/09/2025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F27F3F-7EC9-4D14-9BBD-33AC15D892BE}" type="slidenum">
              <a:rPr lang="en-GB" smtClean="0"/>
              <a:t>‹#›</a:t>
            </a:fld>
            <a:endParaRPr lang="en-GB"/>
          </a:p>
        </p:txBody>
      </p:sp>
    </p:spTree>
    <p:extLst>
      <p:ext uri="{BB962C8B-B14F-4D97-AF65-F5344CB8AC3E}">
        <p14:creationId xmlns:p14="http://schemas.microsoft.com/office/powerpoint/2010/main" val="14187634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microsoft.com/office/2007/relationships/hdphoto" Target="../media/hdphoto1.wdp"/><Relationship Id="rId9"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gif"/><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7222" y="85975"/>
            <a:ext cx="9705702" cy="400110"/>
          </a:xfrm>
          <a:prstGeom prst="rect">
            <a:avLst/>
          </a:prstGeom>
          <a:noFill/>
        </p:spPr>
        <p:txBody>
          <a:bodyPr wrap="square" rtlCol="0">
            <a:spAutoFit/>
          </a:bodyPr>
          <a:lstStyle/>
          <a:p>
            <a:r>
              <a:rPr lang="en-GB" sz="2000" b="1" dirty="0">
                <a:solidFill>
                  <a:schemeClr val="accent2"/>
                </a:solidFill>
              </a:rPr>
              <a:t>Component 2: DEVELOPING DIGITAL MEDIA PRE-PRODUCTION SKILLS</a:t>
            </a:r>
          </a:p>
        </p:txBody>
      </p:sp>
      <p:sp>
        <p:nvSpPr>
          <p:cNvPr id="13" name="Rectangle 12"/>
          <p:cNvSpPr/>
          <p:nvPr/>
        </p:nvSpPr>
        <p:spPr>
          <a:xfrm>
            <a:off x="248193" y="569270"/>
            <a:ext cx="4075611" cy="1677541"/>
          </a:xfrm>
          <a:prstGeom prst="rect">
            <a:avLst/>
          </a:prstGeom>
          <a:no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6" name="Table 15"/>
          <p:cNvGraphicFramePr>
            <a:graphicFrameLocks noGrp="1"/>
          </p:cNvGraphicFramePr>
          <p:nvPr>
            <p:extLst>
              <p:ext uri="{D42A27DB-BD31-4B8C-83A1-F6EECF244321}">
                <p14:modId xmlns:p14="http://schemas.microsoft.com/office/powerpoint/2010/main" val="2143432415"/>
              </p:ext>
            </p:extLst>
          </p:nvPr>
        </p:nvGraphicFramePr>
        <p:xfrm>
          <a:off x="4519529" y="3009062"/>
          <a:ext cx="4447714" cy="3705637"/>
        </p:xfrm>
        <a:graphic>
          <a:graphicData uri="http://schemas.openxmlformats.org/drawingml/2006/table">
            <a:tbl>
              <a:tblPr firstRow="1" bandRow="1">
                <a:tableStyleId>{21E4AEA4-8DFA-4A89-87EB-49C32662AFE0}</a:tableStyleId>
              </a:tblPr>
              <a:tblGrid>
                <a:gridCol w="4447714">
                  <a:extLst>
                    <a:ext uri="{9D8B030D-6E8A-4147-A177-3AD203B41FA5}">
                      <a16:colId xmlns:a16="http://schemas.microsoft.com/office/drawing/2014/main" val="2037707036"/>
                    </a:ext>
                  </a:extLst>
                </a:gridCol>
              </a:tblGrid>
              <a:tr h="4042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latin typeface="Arial" panose="020B0604020202020204" pitchFamily="34" charset="0"/>
                          <a:cs typeface="Arial" panose="020B0604020202020204" pitchFamily="34" charset="0"/>
                        </a:rPr>
                        <a:t>SHOT</a:t>
                      </a:r>
                      <a:r>
                        <a:rPr lang="en-GB" sz="1800" b="1" baseline="0" dirty="0">
                          <a:solidFill>
                            <a:schemeClr val="bg1"/>
                          </a:solidFill>
                          <a:latin typeface="Arial" panose="020B0604020202020204" pitchFamily="34" charset="0"/>
                          <a:cs typeface="Arial" panose="020B0604020202020204" pitchFamily="34" charset="0"/>
                        </a:rPr>
                        <a:t> ANGLES</a:t>
                      </a:r>
                      <a:endParaRPr lang="en-GB" sz="18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50607069"/>
                  </a:ext>
                </a:extLst>
              </a:tr>
              <a:tr h="33013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7631077"/>
                  </a:ext>
                </a:extLst>
              </a:tr>
            </a:tbl>
          </a:graphicData>
        </a:graphic>
      </p:graphicFrame>
      <p:sp>
        <p:nvSpPr>
          <p:cNvPr id="19" name="TextBox 18"/>
          <p:cNvSpPr txBox="1"/>
          <p:nvPr/>
        </p:nvSpPr>
        <p:spPr>
          <a:xfrm>
            <a:off x="287619" y="677486"/>
            <a:ext cx="2063696" cy="1446550"/>
          </a:xfrm>
          <a:prstGeom prst="rect">
            <a:avLst/>
          </a:prstGeom>
          <a:noFill/>
        </p:spPr>
        <p:txBody>
          <a:bodyPr wrap="square" rtlCol="0">
            <a:spAutoFit/>
          </a:bodyPr>
          <a:lstStyle/>
          <a:p>
            <a:pPr algn="ctr"/>
            <a:r>
              <a:rPr lang="en-GB" b="1" dirty="0">
                <a:solidFill>
                  <a:schemeClr val="accent2"/>
                </a:solidFill>
              </a:rPr>
              <a:t>PRE-PRODUCTION</a:t>
            </a:r>
          </a:p>
          <a:p>
            <a:pPr algn="ctr"/>
            <a:r>
              <a:rPr lang="en-GB" sz="1400" dirty="0">
                <a:solidFill>
                  <a:schemeClr val="accent2"/>
                </a:solidFill>
              </a:rPr>
              <a:t>This is the planning stage for your film. It is everything which happens before filming begins.</a:t>
            </a:r>
            <a:endParaRPr lang="en-GB" sz="1100" dirty="0">
              <a:solidFill>
                <a:schemeClr val="accent2"/>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8854" y="676303"/>
            <a:ext cx="1961061" cy="1467164"/>
          </a:xfrm>
          <a:prstGeom prst="rect">
            <a:avLst/>
          </a:prstGeom>
        </p:spPr>
      </p:pic>
      <p:pic>
        <p:nvPicPr>
          <p:cNvPr id="12" name="Picture 1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b="73935"/>
          <a:stretch/>
        </p:blipFill>
        <p:spPr>
          <a:xfrm>
            <a:off x="4532701" y="1446566"/>
            <a:ext cx="4367950" cy="1393802"/>
          </a:xfrm>
          <a:prstGeom prst="rect">
            <a:avLst/>
          </a:prstGeom>
        </p:spPr>
      </p:pic>
      <p:graphicFrame>
        <p:nvGraphicFramePr>
          <p:cNvPr id="14" name="Table 13"/>
          <p:cNvGraphicFramePr>
            <a:graphicFrameLocks noGrp="1"/>
          </p:cNvGraphicFramePr>
          <p:nvPr>
            <p:extLst>
              <p:ext uri="{D42A27DB-BD31-4B8C-83A1-F6EECF244321}">
                <p14:modId xmlns:p14="http://schemas.microsoft.com/office/powerpoint/2010/main" val="2349384152"/>
              </p:ext>
            </p:extLst>
          </p:nvPr>
        </p:nvGraphicFramePr>
        <p:xfrm>
          <a:off x="4505403" y="569270"/>
          <a:ext cx="4461839" cy="2341721"/>
        </p:xfrm>
        <a:graphic>
          <a:graphicData uri="http://schemas.openxmlformats.org/drawingml/2006/table">
            <a:tbl>
              <a:tblPr firstRow="1" bandRow="1">
                <a:tableStyleId>{21E4AEA4-8DFA-4A89-87EB-49C32662AFE0}</a:tableStyleId>
              </a:tblPr>
              <a:tblGrid>
                <a:gridCol w="4461839">
                  <a:extLst>
                    <a:ext uri="{9D8B030D-6E8A-4147-A177-3AD203B41FA5}">
                      <a16:colId xmlns:a16="http://schemas.microsoft.com/office/drawing/2014/main" val="2037707036"/>
                    </a:ext>
                  </a:extLst>
                </a:gridCol>
              </a:tblGrid>
              <a:tr h="3665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latin typeface="Arial" panose="020B0604020202020204" pitchFamily="34" charset="0"/>
                          <a:cs typeface="Arial" panose="020B0604020202020204" pitchFamily="34" charset="0"/>
                        </a:rPr>
                        <a:t>STORYBOARDING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50607069"/>
                  </a:ext>
                </a:extLst>
              </a:tr>
              <a:tr h="458130">
                <a:tc>
                  <a:txBody>
                    <a:bodyPr/>
                    <a:lstStyle/>
                    <a:p>
                      <a:r>
                        <a:rPr lang="en-GB" sz="1200" dirty="0"/>
                        <a:t>A storyboard is essential and should show shot type &amp; duration, audio, dialogue, camera movement, text and any SFX.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7631077"/>
                  </a:ext>
                </a:extLst>
              </a:tr>
              <a:tr h="1517087">
                <a:tc>
                  <a:txBody>
                    <a:bodyPr/>
                    <a:lstStyle/>
                    <a:p>
                      <a:pPr marL="0" lvl="1" indent="0" algn="l"/>
                      <a:r>
                        <a:rPr lang="en-GB" sz="12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9508095"/>
                  </a:ext>
                </a:extLst>
              </a:tr>
            </a:tbl>
          </a:graphicData>
        </a:graphic>
      </p:graphicFrame>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6350" y="3493656"/>
            <a:ext cx="4354301" cy="3193748"/>
          </a:xfrm>
          <a:prstGeom prst="rect">
            <a:avLst/>
          </a:prstGeom>
        </p:spPr>
      </p:pic>
      <p:pic>
        <p:nvPicPr>
          <p:cNvPr id="9" name="Picture 8"/>
          <p:cNvPicPr>
            <a:picLocks noChangeAspect="1"/>
          </p:cNvPicPr>
          <p:nvPr/>
        </p:nvPicPr>
        <p:blipFill rotWithShape="1">
          <a:blip r:embed="rId6">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b="3555"/>
          <a:stretch/>
        </p:blipFill>
        <p:spPr>
          <a:xfrm>
            <a:off x="233693" y="2353845"/>
            <a:ext cx="4121447" cy="2859600"/>
          </a:xfrm>
          <a:prstGeom prst="rect">
            <a:avLst/>
          </a:prstGeom>
        </p:spPr>
      </p:pic>
      <p:sp>
        <p:nvSpPr>
          <p:cNvPr id="10" name="AutoShape 2" descr="Image result for Tilt Camera Movement"/>
          <p:cNvSpPr>
            <a:spLocks noChangeAspect="1" noChangeArrowheads="1"/>
          </p:cNvSpPr>
          <p:nvPr/>
        </p:nvSpPr>
        <p:spPr bwMode="auto">
          <a:xfrm>
            <a:off x="63500" y="-601663"/>
            <a:ext cx="2857500" cy="1257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8383" y="5320479"/>
            <a:ext cx="2222168" cy="1304994"/>
          </a:xfrm>
          <a:prstGeom prst="rect">
            <a:avLst/>
          </a:prstGeom>
        </p:spPr>
      </p:pic>
      <p:pic>
        <p:nvPicPr>
          <p:cNvPr id="17" name="Picture 16"/>
          <p:cNvPicPr>
            <a:picLocks noChangeAspect="1"/>
          </p:cNvPicPr>
          <p:nvPr/>
        </p:nvPicPr>
        <p:blipFill rotWithShape="1">
          <a:blip r:embed="rId9" cstate="print">
            <a:extLst>
              <a:ext uri="{28A0092B-C50C-407E-A947-70E740481C1C}">
                <a14:useLocalDpi xmlns:a14="http://schemas.microsoft.com/office/drawing/2010/main" val="0"/>
              </a:ext>
            </a:extLst>
          </a:blip>
          <a:srcRect l="4011" t="5204" r="2948" b="6999"/>
          <a:stretch/>
        </p:blipFill>
        <p:spPr>
          <a:xfrm>
            <a:off x="2416903" y="5240741"/>
            <a:ext cx="1837211" cy="1412028"/>
          </a:xfrm>
          <a:prstGeom prst="rect">
            <a:avLst/>
          </a:prstGeom>
        </p:spPr>
      </p:pic>
    </p:spTree>
    <p:extLst>
      <p:ext uri="{BB962C8B-B14F-4D97-AF65-F5344CB8AC3E}">
        <p14:creationId xmlns:p14="http://schemas.microsoft.com/office/powerpoint/2010/main" val="2339554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4027521374"/>
              </p:ext>
            </p:extLst>
          </p:nvPr>
        </p:nvGraphicFramePr>
        <p:xfrm>
          <a:off x="5608045" y="183507"/>
          <a:ext cx="3331240" cy="3751779"/>
        </p:xfrm>
        <a:graphic>
          <a:graphicData uri="http://schemas.openxmlformats.org/drawingml/2006/table">
            <a:tbl>
              <a:tblPr firstRow="1" bandRow="1">
                <a:tableStyleId>{21E4AEA4-8DFA-4A89-87EB-49C32662AFE0}</a:tableStyleId>
              </a:tblPr>
              <a:tblGrid>
                <a:gridCol w="3331240">
                  <a:extLst>
                    <a:ext uri="{9D8B030D-6E8A-4147-A177-3AD203B41FA5}">
                      <a16:colId xmlns:a16="http://schemas.microsoft.com/office/drawing/2014/main" val="2037707036"/>
                    </a:ext>
                  </a:extLst>
                </a:gridCol>
              </a:tblGrid>
              <a:tr h="3823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latin typeface="Arial" panose="020B0604020202020204" pitchFamily="34" charset="0"/>
                          <a:cs typeface="Arial" panose="020B0604020202020204" pitchFamily="34" charset="0"/>
                        </a:rPr>
                        <a:t>Film</a:t>
                      </a:r>
                      <a:r>
                        <a:rPr lang="en-GB" sz="1800" b="1" baseline="0" dirty="0">
                          <a:solidFill>
                            <a:schemeClr val="bg1"/>
                          </a:solidFill>
                          <a:latin typeface="Arial" panose="020B0604020202020204" pitchFamily="34" charset="0"/>
                          <a:cs typeface="Arial" panose="020B0604020202020204" pitchFamily="34" charset="0"/>
                        </a:rPr>
                        <a:t> TREATMENT</a:t>
                      </a:r>
                      <a:endParaRPr lang="en-GB" sz="18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50607069"/>
                  </a:ext>
                </a:extLst>
              </a:tr>
              <a:tr h="485022">
                <a:tc>
                  <a:txBody>
                    <a:bodyPr/>
                    <a:lstStyle/>
                    <a:p>
                      <a:r>
                        <a:rPr lang="en-GB" sz="1200" dirty="0"/>
                        <a:t>A treatment is a document outlining your idea</a:t>
                      </a:r>
                      <a:r>
                        <a:rPr lang="en-GB" sz="1200" baseline="0" dirty="0"/>
                        <a:t> and to </a:t>
                      </a:r>
                      <a:r>
                        <a:rPr lang="en-GB" sz="1200" dirty="0"/>
                        <a:t>sell your idea to a producer.</a:t>
                      </a:r>
                      <a:r>
                        <a:rPr lang="en-GB" sz="1200" baseline="0" dirty="0"/>
                        <a:t> It</a:t>
                      </a:r>
                      <a:r>
                        <a:rPr lang="en-GB" sz="1200" dirty="0"/>
                        <a:t> should include: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7631077"/>
                  </a:ext>
                </a:extLst>
              </a:tr>
              <a:tr h="286762">
                <a:tc>
                  <a:txBody>
                    <a:bodyPr/>
                    <a:lstStyle/>
                    <a:p>
                      <a:pPr algn="l"/>
                      <a:r>
                        <a:rPr lang="en-GB" sz="1200" b="0" dirty="0"/>
                        <a:t>A working Title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8230783"/>
                  </a:ext>
                </a:extLst>
              </a:tr>
              <a:tr h="286762">
                <a:tc>
                  <a:txBody>
                    <a:bodyPr/>
                    <a:lstStyle/>
                    <a:p>
                      <a:pPr algn="l"/>
                      <a:r>
                        <a:rPr lang="en-GB" sz="1200" b="0" dirty="0"/>
                        <a:t>Target Audience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1419302"/>
                  </a:ext>
                </a:extLst>
              </a:tr>
              <a:tr h="286762">
                <a:tc>
                  <a:txBody>
                    <a:bodyPr/>
                    <a:lstStyle/>
                    <a:p>
                      <a:pPr algn="l"/>
                      <a:r>
                        <a:rPr lang="en-GB" sz="1200" b="0" dirty="0"/>
                        <a:t>Synopsis (who,</a:t>
                      </a:r>
                      <a:r>
                        <a:rPr lang="en-GB" sz="1200" b="0" baseline="0" dirty="0"/>
                        <a:t> where and when)</a:t>
                      </a:r>
                      <a:endParaRPr lang="en-GB"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0501238"/>
                  </a:ext>
                </a:extLst>
              </a:tr>
              <a:tr h="286762">
                <a:tc>
                  <a:txBody>
                    <a:bodyPr/>
                    <a:lstStyle/>
                    <a:p>
                      <a:pPr algn="l"/>
                      <a:r>
                        <a:rPr lang="en-GB" sz="1200" b="0" dirty="0"/>
                        <a:t>Research</a:t>
                      </a:r>
                      <a:r>
                        <a:rPr lang="en-GB" sz="1200" b="0" baseline="0" dirty="0"/>
                        <a:t> you have undertaken</a:t>
                      </a:r>
                      <a:endParaRPr lang="en-GB"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8524643"/>
                  </a:ext>
                </a:extLst>
              </a:tr>
              <a:tr h="1582677">
                <a:tc>
                  <a:txBody>
                    <a:bodyPr/>
                    <a:lstStyle/>
                    <a:p>
                      <a:pPr marL="0" lvl="1" indent="0" algn="l"/>
                      <a:r>
                        <a:rPr lang="en-GB" sz="1200" dirty="0"/>
                        <a:t>More detailed breakdown of the plot into three ‘acts’</a:t>
                      </a:r>
                    </a:p>
                    <a:p>
                      <a:pPr marL="0" lvl="2" indent="0" algn="l">
                        <a:buFont typeface="Courier New"/>
                        <a:buNone/>
                      </a:pPr>
                      <a:r>
                        <a:rPr lang="en-GB" sz="1200" b="1" dirty="0"/>
                        <a:t>- Act 1 </a:t>
                      </a:r>
                      <a:r>
                        <a:rPr lang="en-GB" sz="1200" dirty="0"/>
                        <a:t>sets up the narrative by introducing the characters and situation</a:t>
                      </a:r>
                    </a:p>
                    <a:p>
                      <a:pPr marL="0" lvl="2" indent="0" algn="l">
                        <a:buFont typeface="Courier New"/>
                        <a:buNone/>
                      </a:pPr>
                      <a:r>
                        <a:rPr lang="en-GB" sz="1200" b="1" dirty="0"/>
                        <a:t>- Act 2 </a:t>
                      </a:r>
                      <a:r>
                        <a:rPr lang="en-GB" sz="1200" dirty="0"/>
                        <a:t>the middle, progresses the situation, usually creating some kind of conflict for the characters</a:t>
                      </a:r>
                    </a:p>
                    <a:p>
                      <a:pPr marL="0" lvl="2" indent="0" algn="l">
                        <a:buFont typeface="Courier New"/>
                        <a:buNone/>
                      </a:pPr>
                      <a:r>
                        <a:rPr lang="en-GB" sz="1200" b="1" dirty="0"/>
                        <a:t>- Act 3 </a:t>
                      </a:r>
                      <a:r>
                        <a:rPr lang="en-GB" sz="1200" dirty="0"/>
                        <a:t>the conclusion, how the conflict and narrative are resolved.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9508095"/>
                  </a:ext>
                </a:extLst>
              </a:tr>
            </a:tbl>
          </a:graphicData>
        </a:graphic>
      </p:graphicFrame>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415" y="832641"/>
            <a:ext cx="4873672" cy="5674914"/>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127725237"/>
              </p:ext>
            </p:extLst>
          </p:nvPr>
        </p:nvGraphicFramePr>
        <p:xfrm>
          <a:off x="230436" y="183506"/>
          <a:ext cx="5209629" cy="6462953"/>
        </p:xfrm>
        <a:graphic>
          <a:graphicData uri="http://schemas.openxmlformats.org/drawingml/2006/table">
            <a:tbl>
              <a:tblPr firstRow="1" bandRow="1">
                <a:tableStyleId>{21E4AEA4-8DFA-4A89-87EB-49C32662AFE0}</a:tableStyleId>
              </a:tblPr>
              <a:tblGrid>
                <a:gridCol w="5209629">
                  <a:extLst>
                    <a:ext uri="{9D8B030D-6E8A-4147-A177-3AD203B41FA5}">
                      <a16:colId xmlns:a16="http://schemas.microsoft.com/office/drawing/2014/main" val="2037707036"/>
                    </a:ext>
                  </a:extLst>
                </a:gridCol>
              </a:tblGrid>
              <a:tr h="3924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latin typeface="Arial" panose="020B0604020202020204" pitchFamily="34" charset="0"/>
                          <a:cs typeface="Arial" panose="020B0604020202020204" pitchFamily="34" charset="0"/>
                        </a:rPr>
                        <a:t>Writing</a:t>
                      </a:r>
                      <a:r>
                        <a:rPr lang="en-GB" sz="1800" b="1" baseline="0" dirty="0">
                          <a:solidFill>
                            <a:schemeClr val="bg1"/>
                          </a:solidFill>
                          <a:latin typeface="Arial" panose="020B0604020202020204" pitchFamily="34" charset="0"/>
                          <a:cs typeface="Arial" panose="020B0604020202020204" pitchFamily="34" charset="0"/>
                        </a:rPr>
                        <a:t> a SCREENPLAY</a:t>
                      </a:r>
                      <a:endParaRPr lang="en-GB" sz="18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50607069"/>
                  </a:ext>
                </a:extLst>
              </a:tr>
              <a:tr h="6070537">
                <a:tc>
                  <a:txBody>
                    <a:bodyPr/>
                    <a:lstStyle/>
                    <a:p>
                      <a:pPr marL="0" lvl="1" indent="0" algn="l"/>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9508095"/>
                  </a:ext>
                </a:extLst>
              </a:tr>
            </a:tbl>
          </a:graphicData>
        </a:graphic>
      </p:graphicFrame>
      <p:sp>
        <p:nvSpPr>
          <p:cNvPr id="12" name="Rectangle 11"/>
          <p:cNvSpPr/>
          <p:nvPr/>
        </p:nvSpPr>
        <p:spPr>
          <a:xfrm>
            <a:off x="5608044" y="4049449"/>
            <a:ext cx="3331241" cy="2597010"/>
          </a:xfrm>
          <a:prstGeom prst="rect">
            <a:avLst/>
          </a:prstGeom>
          <a:no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5725235" y="4139200"/>
            <a:ext cx="3091219" cy="2462213"/>
          </a:xfrm>
          <a:prstGeom prst="rect">
            <a:avLst/>
          </a:prstGeom>
        </p:spPr>
        <p:txBody>
          <a:bodyPr wrap="square">
            <a:spAutoFit/>
          </a:bodyPr>
          <a:lstStyle/>
          <a:p>
            <a:pPr algn="ctr"/>
            <a:r>
              <a:rPr lang="en-GB" sz="1400" b="1" i="1" dirty="0">
                <a:solidFill>
                  <a:schemeClr val="accent2"/>
                </a:solidFill>
              </a:rPr>
              <a:t>For each location you must undertake a RISK ASSESSMENT. This makes sure that the person responsible when on location has considered the safety of everyone involved in the filming from the contributor, the crew to the general public. Think through the filming day and consider what the potential hazards are, what injury could result from this hazard and how the risk can be reduced or avoided</a:t>
            </a:r>
          </a:p>
        </p:txBody>
      </p:sp>
    </p:spTree>
    <p:extLst>
      <p:ext uri="{BB962C8B-B14F-4D97-AF65-F5344CB8AC3E}">
        <p14:creationId xmlns:p14="http://schemas.microsoft.com/office/powerpoint/2010/main" val="3257000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3161110873"/>
              </p:ext>
            </p:extLst>
          </p:nvPr>
        </p:nvGraphicFramePr>
        <p:xfrm>
          <a:off x="4494849" y="3560527"/>
          <a:ext cx="4485378" cy="3188792"/>
        </p:xfrm>
        <a:graphic>
          <a:graphicData uri="http://schemas.openxmlformats.org/drawingml/2006/table">
            <a:tbl>
              <a:tblPr firstRow="1" bandRow="1">
                <a:tableStyleId>{21E4AEA4-8DFA-4A89-87EB-49C32662AFE0}</a:tableStyleId>
              </a:tblPr>
              <a:tblGrid>
                <a:gridCol w="4485378">
                  <a:extLst>
                    <a:ext uri="{9D8B030D-6E8A-4147-A177-3AD203B41FA5}">
                      <a16:colId xmlns:a16="http://schemas.microsoft.com/office/drawing/2014/main" val="2037707036"/>
                    </a:ext>
                  </a:extLst>
                </a:gridCol>
              </a:tblGrid>
              <a:tr h="3372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latin typeface="Arial" panose="020B0604020202020204" pitchFamily="34" charset="0"/>
                          <a:cs typeface="Arial" panose="020B0604020202020204" pitchFamily="34" charset="0"/>
                        </a:rPr>
                        <a:t>LIGHTING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50607069"/>
                  </a:ext>
                </a:extLst>
              </a:tr>
              <a:tr h="620352">
                <a:tc>
                  <a:txBody>
                    <a:bodyPr/>
                    <a:lstStyle/>
                    <a:p>
                      <a:r>
                        <a:rPr lang="en-GB" sz="1200" dirty="0"/>
                        <a:t>In the studio,</a:t>
                      </a:r>
                      <a:r>
                        <a:rPr lang="en-GB" sz="1200" baseline="0" dirty="0"/>
                        <a:t> one direct light can cause shadows. Use a multiple light set up and soft boxes to reduce this, unless harsh lighting is deliberate. When on location, never film in front of a window/the sun</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7631077"/>
                  </a:ext>
                </a:extLst>
              </a:tr>
              <a:tr h="2182952">
                <a:tc>
                  <a:txBody>
                    <a:bodyPr/>
                    <a:lstStyle/>
                    <a:p>
                      <a:pPr marL="0" lvl="1" indent="0" algn="l"/>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9508095"/>
                  </a:ext>
                </a:extLst>
              </a:tr>
            </a:tbl>
          </a:graphicData>
        </a:graphic>
      </p:graphicFrame>
      <p:sp>
        <p:nvSpPr>
          <p:cNvPr id="4" name="TextBox 3"/>
          <p:cNvSpPr txBox="1"/>
          <p:nvPr/>
        </p:nvSpPr>
        <p:spPr>
          <a:xfrm>
            <a:off x="849110" y="85975"/>
            <a:ext cx="9705702" cy="400110"/>
          </a:xfrm>
          <a:prstGeom prst="rect">
            <a:avLst/>
          </a:prstGeom>
          <a:noFill/>
        </p:spPr>
        <p:txBody>
          <a:bodyPr wrap="square" rtlCol="0">
            <a:spAutoFit/>
          </a:bodyPr>
          <a:lstStyle/>
          <a:p>
            <a:r>
              <a:rPr lang="en-GB" sz="2000" b="1" dirty="0">
                <a:solidFill>
                  <a:schemeClr val="accent2"/>
                </a:solidFill>
              </a:rPr>
              <a:t>Component 2: DEVELOPING DIGITAL MEDIA PRODUCTION SKILLS</a:t>
            </a:r>
          </a:p>
        </p:txBody>
      </p:sp>
      <p:sp>
        <p:nvSpPr>
          <p:cNvPr id="13" name="Rectangle 12"/>
          <p:cNvSpPr/>
          <p:nvPr/>
        </p:nvSpPr>
        <p:spPr>
          <a:xfrm>
            <a:off x="248193" y="569270"/>
            <a:ext cx="4075611" cy="1677541"/>
          </a:xfrm>
          <a:prstGeom prst="rect">
            <a:avLst/>
          </a:prstGeom>
          <a:no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287619" y="677486"/>
            <a:ext cx="2063696" cy="1446550"/>
          </a:xfrm>
          <a:prstGeom prst="rect">
            <a:avLst/>
          </a:prstGeom>
          <a:noFill/>
        </p:spPr>
        <p:txBody>
          <a:bodyPr wrap="square" rtlCol="0">
            <a:spAutoFit/>
          </a:bodyPr>
          <a:lstStyle/>
          <a:p>
            <a:pPr algn="ctr"/>
            <a:r>
              <a:rPr lang="en-GB" b="1" dirty="0">
                <a:solidFill>
                  <a:schemeClr val="accent2"/>
                </a:solidFill>
              </a:rPr>
              <a:t>PRODUCTION</a:t>
            </a:r>
          </a:p>
          <a:p>
            <a:pPr algn="ctr"/>
            <a:r>
              <a:rPr lang="en-GB" sz="1400" dirty="0">
                <a:solidFill>
                  <a:schemeClr val="accent2"/>
                </a:solidFill>
              </a:rPr>
              <a:t>This is the stage where you will shoot your footage and record your audio for your moving image product.</a:t>
            </a:r>
            <a:endParaRPr lang="en-GB" sz="1100" dirty="0">
              <a:solidFill>
                <a:schemeClr val="accent2"/>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1209626045"/>
              </p:ext>
            </p:extLst>
          </p:nvPr>
        </p:nvGraphicFramePr>
        <p:xfrm>
          <a:off x="248193" y="2329995"/>
          <a:ext cx="4075611" cy="3092775"/>
        </p:xfrm>
        <a:graphic>
          <a:graphicData uri="http://schemas.openxmlformats.org/drawingml/2006/table">
            <a:tbl>
              <a:tblPr firstRow="1" bandRow="1">
                <a:tableStyleId>{21E4AEA4-8DFA-4A89-87EB-49C32662AFE0}</a:tableStyleId>
              </a:tblPr>
              <a:tblGrid>
                <a:gridCol w="4075611">
                  <a:extLst>
                    <a:ext uri="{9D8B030D-6E8A-4147-A177-3AD203B41FA5}">
                      <a16:colId xmlns:a16="http://schemas.microsoft.com/office/drawing/2014/main" val="2037707036"/>
                    </a:ext>
                  </a:extLst>
                </a:gridCol>
              </a:tblGrid>
              <a:tr h="3313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latin typeface="Arial" panose="020B0604020202020204" pitchFamily="34" charset="0"/>
                          <a:cs typeface="Arial" panose="020B0604020202020204" pitchFamily="34" charset="0"/>
                        </a:rPr>
                        <a:t>RULE OF THIRDS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50607069"/>
                  </a:ext>
                </a:extLst>
              </a:tr>
              <a:tr h="634299">
                <a:tc>
                  <a:txBody>
                    <a:bodyPr/>
                    <a:lstStyle/>
                    <a:p>
                      <a:r>
                        <a:rPr lang="en-GB" sz="1200" dirty="0"/>
                        <a:t>You will create well composed footage</a:t>
                      </a:r>
                      <a:r>
                        <a:rPr lang="en-GB" sz="1200" baseline="0" dirty="0"/>
                        <a:t> if you use the “rule of thirds” – placing things on the lines or on the intersection of the lines will create well balanced shots.</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7631077"/>
                  </a:ext>
                </a:extLst>
              </a:tr>
              <a:tr h="2086935">
                <a:tc>
                  <a:txBody>
                    <a:bodyPr/>
                    <a:lstStyle/>
                    <a:p>
                      <a:pPr marL="0" lvl="1" indent="0" algn="l"/>
                      <a:r>
                        <a:rPr lang="en-GB" sz="12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9508095"/>
                  </a:ext>
                </a:extLst>
              </a:tr>
            </a:tbl>
          </a:graphicData>
        </a:graphic>
      </p:graphicFrame>
      <p:sp>
        <p:nvSpPr>
          <p:cNvPr id="10" name="AutoShape 2" descr="Image result for Tilt Camera Movement"/>
          <p:cNvSpPr>
            <a:spLocks noChangeAspect="1" noChangeArrowheads="1"/>
          </p:cNvSpPr>
          <p:nvPr/>
        </p:nvSpPr>
        <p:spPr bwMode="auto">
          <a:xfrm>
            <a:off x="63500" y="-601663"/>
            <a:ext cx="2857500" cy="1257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14100"/>
          <a:stretch/>
        </p:blipFill>
        <p:spPr>
          <a:xfrm>
            <a:off x="2305449" y="663838"/>
            <a:ext cx="1948665" cy="150680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451" y="3384472"/>
            <a:ext cx="2647093" cy="198532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2874" y="1663342"/>
            <a:ext cx="2470952" cy="1687871"/>
          </a:xfrm>
          <a:prstGeom prst="rect">
            <a:avLst/>
          </a:prstGeom>
        </p:spPr>
      </p:pic>
      <p:graphicFrame>
        <p:nvGraphicFramePr>
          <p:cNvPr id="18" name="Table 17"/>
          <p:cNvGraphicFramePr>
            <a:graphicFrameLocks noGrp="1"/>
          </p:cNvGraphicFramePr>
          <p:nvPr>
            <p:extLst>
              <p:ext uri="{D42A27DB-BD31-4B8C-83A1-F6EECF244321}">
                <p14:modId xmlns:p14="http://schemas.microsoft.com/office/powerpoint/2010/main" val="1413502567"/>
              </p:ext>
            </p:extLst>
          </p:nvPr>
        </p:nvGraphicFramePr>
        <p:xfrm>
          <a:off x="4508497" y="569270"/>
          <a:ext cx="4485378" cy="2926085"/>
        </p:xfrm>
        <a:graphic>
          <a:graphicData uri="http://schemas.openxmlformats.org/drawingml/2006/table">
            <a:tbl>
              <a:tblPr firstRow="1" bandRow="1">
                <a:tableStyleId>{21E4AEA4-8DFA-4A89-87EB-49C32662AFE0}</a:tableStyleId>
              </a:tblPr>
              <a:tblGrid>
                <a:gridCol w="4485378">
                  <a:extLst>
                    <a:ext uri="{9D8B030D-6E8A-4147-A177-3AD203B41FA5}">
                      <a16:colId xmlns:a16="http://schemas.microsoft.com/office/drawing/2014/main" val="2037707036"/>
                    </a:ext>
                  </a:extLst>
                </a:gridCol>
              </a:tblGrid>
              <a:tr h="3589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latin typeface="Arial" panose="020B0604020202020204" pitchFamily="34" charset="0"/>
                          <a:cs typeface="Arial" panose="020B0604020202020204" pitchFamily="34" charset="0"/>
                        </a:rPr>
                        <a:t>180</a:t>
                      </a:r>
                      <a:r>
                        <a:rPr lang="en-GB" sz="1800" b="1" baseline="0" dirty="0">
                          <a:solidFill>
                            <a:schemeClr val="bg1"/>
                          </a:solidFill>
                          <a:latin typeface="Arial" panose="020B0604020202020204" pitchFamily="34" charset="0"/>
                          <a:cs typeface="Arial" panose="020B0604020202020204" pitchFamily="34" charset="0"/>
                        </a:rPr>
                        <a:t> DEGREE RULE</a:t>
                      </a:r>
                      <a:endParaRPr lang="en-GB" sz="18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50607069"/>
                  </a:ext>
                </a:extLst>
              </a:tr>
              <a:tr h="628115">
                <a:tc>
                  <a:txBody>
                    <a:bodyPr/>
                    <a:lstStyle/>
                    <a:p>
                      <a:r>
                        <a:rPr lang="en-GB" sz="1200" dirty="0"/>
                        <a:t>You need to remain on one</a:t>
                      </a:r>
                      <a:r>
                        <a:rPr lang="en-GB" sz="1200" baseline="0" dirty="0"/>
                        <a:t> side of the “Axis of Action” when filming – otherwise it will create the effect that actors have swapped places or moving objects have changed direction.</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7631077"/>
                  </a:ext>
                </a:extLst>
              </a:tr>
              <a:tr h="1920245">
                <a:tc>
                  <a:txBody>
                    <a:bodyPr/>
                    <a:lstStyle/>
                    <a:p>
                      <a:pPr marL="0" lvl="1" indent="0" algn="l"/>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9508095"/>
                  </a:ext>
                </a:extLst>
              </a:tr>
            </a:tbl>
          </a:graphicData>
        </a:graphic>
      </p:graphicFrame>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0986" y="4700466"/>
            <a:ext cx="2689272" cy="1937583"/>
          </a:xfrm>
          <a:prstGeom prst="rect">
            <a:avLst/>
          </a:prstGeom>
        </p:spPr>
      </p:pic>
      <p:sp>
        <p:nvSpPr>
          <p:cNvPr id="15" name="Rectangle 14"/>
          <p:cNvSpPr/>
          <p:nvPr/>
        </p:nvSpPr>
        <p:spPr>
          <a:xfrm>
            <a:off x="248193" y="5559495"/>
            <a:ext cx="4075611" cy="1105850"/>
          </a:xfrm>
          <a:prstGeom prst="rect">
            <a:avLst/>
          </a:prstGeom>
          <a:no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5801" y="5623459"/>
            <a:ext cx="4572000" cy="923330"/>
          </a:xfrm>
          <a:prstGeom prst="rect">
            <a:avLst/>
          </a:prstGeom>
        </p:spPr>
        <p:txBody>
          <a:bodyPr>
            <a:spAutoFit/>
          </a:bodyPr>
          <a:lstStyle/>
          <a:p>
            <a:pPr algn="ctr"/>
            <a:r>
              <a:rPr lang="en-GB" b="1" i="1" dirty="0">
                <a:solidFill>
                  <a:schemeClr val="accent2"/>
                </a:solidFill>
              </a:rPr>
              <a:t>TOP TIPS:</a:t>
            </a:r>
          </a:p>
          <a:p>
            <a:pPr algn="ctr"/>
            <a:r>
              <a:rPr lang="en-GB" b="1" i="1" dirty="0">
                <a:solidFill>
                  <a:schemeClr val="accent2"/>
                </a:solidFill>
              </a:rPr>
              <a:t>Film the scene from multiple perspectives</a:t>
            </a:r>
          </a:p>
          <a:p>
            <a:pPr algn="ctr"/>
            <a:r>
              <a:rPr lang="en-GB" b="1" i="1" dirty="0">
                <a:solidFill>
                  <a:schemeClr val="accent2"/>
                </a:solidFill>
              </a:rPr>
              <a:t>Use a tripod for stability</a:t>
            </a:r>
            <a:endParaRPr lang="en-GB" dirty="0"/>
          </a:p>
        </p:txBody>
      </p:sp>
    </p:spTree>
    <p:extLst>
      <p:ext uri="{BB962C8B-B14F-4D97-AF65-F5344CB8AC3E}">
        <p14:creationId xmlns:p14="http://schemas.microsoft.com/office/powerpoint/2010/main" val="1781311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1108605253"/>
              </p:ext>
            </p:extLst>
          </p:nvPr>
        </p:nvGraphicFramePr>
        <p:xfrm>
          <a:off x="4508497" y="569270"/>
          <a:ext cx="4485378" cy="2914120"/>
        </p:xfrm>
        <a:graphic>
          <a:graphicData uri="http://schemas.openxmlformats.org/drawingml/2006/table">
            <a:tbl>
              <a:tblPr firstRow="1" bandRow="1">
                <a:tableStyleId>{21E4AEA4-8DFA-4A89-87EB-49C32662AFE0}</a:tableStyleId>
              </a:tblPr>
              <a:tblGrid>
                <a:gridCol w="4485378">
                  <a:extLst>
                    <a:ext uri="{9D8B030D-6E8A-4147-A177-3AD203B41FA5}">
                      <a16:colId xmlns:a16="http://schemas.microsoft.com/office/drawing/2014/main" val="2037707036"/>
                    </a:ext>
                  </a:extLst>
                </a:gridCol>
              </a:tblGrid>
              <a:tr h="3589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latin typeface="Arial" panose="020B0604020202020204" pitchFamily="34" charset="0"/>
                          <a:cs typeface="Arial" panose="020B0604020202020204" pitchFamily="34" charset="0"/>
                        </a:rPr>
                        <a:t>EDITING CONVERSATIONS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50607069"/>
                  </a:ext>
                </a:extLst>
              </a:tr>
              <a:tr h="2548360">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7631077"/>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140818780"/>
              </p:ext>
            </p:extLst>
          </p:nvPr>
        </p:nvGraphicFramePr>
        <p:xfrm>
          <a:off x="4494849" y="3560527"/>
          <a:ext cx="4485378" cy="3188792"/>
        </p:xfrm>
        <a:graphic>
          <a:graphicData uri="http://schemas.openxmlformats.org/drawingml/2006/table">
            <a:tbl>
              <a:tblPr firstRow="1" bandRow="1">
                <a:tableStyleId>{21E4AEA4-8DFA-4A89-87EB-49C32662AFE0}</a:tableStyleId>
              </a:tblPr>
              <a:tblGrid>
                <a:gridCol w="4485378">
                  <a:extLst>
                    <a:ext uri="{9D8B030D-6E8A-4147-A177-3AD203B41FA5}">
                      <a16:colId xmlns:a16="http://schemas.microsoft.com/office/drawing/2014/main" val="2037707036"/>
                    </a:ext>
                  </a:extLst>
                </a:gridCol>
              </a:tblGrid>
              <a:tr h="3372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latin typeface="Arial" panose="020B0604020202020204" pitchFamily="34" charset="0"/>
                          <a:cs typeface="Arial" panose="020B0604020202020204" pitchFamily="34" charset="0"/>
                        </a:rPr>
                        <a:t>SOUND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50607069"/>
                  </a:ext>
                </a:extLst>
              </a:tr>
              <a:tr h="620352">
                <a:tc>
                  <a:txBody>
                    <a:bodyPr/>
                    <a:lstStyle/>
                    <a:p>
                      <a:r>
                        <a:rPr lang="en-GB" sz="1200" dirty="0"/>
                        <a:t>In the edit you can add NON-DIEGETIC sound,</a:t>
                      </a:r>
                      <a:r>
                        <a:rPr lang="en-GB" sz="1200" baseline="0" dirty="0"/>
                        <a:t> and you can remove / edit </a:t>
                      </a:r>
                      <a:r>
                        <a:rPr lang="en-GB" sz="1200" dirty="0"/>
                        <a:t>DIEGETIC sound. There are many sites with copyright</a:t>
                      </a:r>
                      <a:r>
                        <a:rPr lang="en-GB" sz="1200" baseline="0" dirty="0"/>
                        <a:t> free sound effects and music online if you need to add these.</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7631077"/>
                  </a:ext>
                </a:extLst>
              </a:tr>
              <a:tr h="2182952">
                <a:tc>
                  <a:txBody>
                    <a:bodyPr/>
                    <a:lstStyle/>
                    <a:p>
                      <a:pPr marL="0" lvl="1" indent="0" algn="l"/>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9508095"/>
                  </a:ext>
                </a:extLst>
              </a:tr>
            </a:tbl>
          </a:graphicData>
        </a:graphic>
      </p:graphicFrame>
      <p:sp>
        <p:nvSpPr>
          <p:cNvPr id="4" name="TextBox 3"/>
          <p:cNvSpPr txBox="1"/>
          <p:nvPr/>
        </p:nvSpPr>
        <p:spPr>
          <a:xfrm>
            <a:off x="849110" y="85975"/>
            <a:ext cx="9705702" cy="400110"/>
          </a:xfrm>
          <a:prstGeom prst="rect">
            <a:avLst/>
          </a:prstGeom>
          <a:noFill/>
        </p:spPr>
        <p:txBody>
          <a:bodyPr wrap="square" rtlCol="0">
            <a:spAutoFit/>
          </a:bodyPr>
          <a:lstStyle/>
          <a:p>
            <a:r>
              <a:rPr lang="en-GB" sz="2000" b="1" dirty="0">
                <a:solidFill>
                  <a:schemeClr val="accent2"/>
                </a:solidFill>
              </a:rPr>
              <a:t>Component 2: DEVELOPING DIGITAL MEDIA PRODUCTION SKILLS</a:t>
            </a:r>
          </a:p>
        </p:txBody>
      </p:sp>
      <p:sp>
        <p:nvSpPr>
          <p:cNvPr id="13" name="Rectangle 12"/>
          <p:cNvSpPr/>
          <p:nvPr/>
        </p:nvSpPr>
        <p:spPr>
          <a:xfrm>
            <a:off x="248193" y="569270"/>
            <a:ext cx="4075611" cy="1677541"/>
          </a:xfrm>
          <a:prstGeom prst="rect">
            <a:avLst/>
          </a:prstGeom>
          <a:no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287619" y="727723"/>
            <a:ext cx="2063696" cy="1231106"/>
          </a:xfrm>
          <a:prstGeom prst="rect">
            <a:avLst/>
          </a:prstGeom>
          <a:noFill/>
        </p:spPr>
        <p:txBody>
          <a:bodyPr wrap="square" rtlCol="0">
            <a:spAutoFit/>
          </a:bodyPr>
          <a:lstStyle/>
          <a:p>
            <a:pPr algn="ctr"/>
            <a:r>
              <a:rPr lang="en-GB" b="1" dirty="0">
                <a:solidFill>
                  <a:schemeClr val="accent2"/>
                </a:solidFill>
              </a:rPr>
              <a:t>POST-PRODUCTION</a:t>
            </a:r>
          </a:p>
          <a:p>
            <a:pPr algn="ctr"/>
            <a:r>
              <a:rPr lang="en-GB" sz="1400" dirty="0">
                <a:solidFill>
                  <a:schemeClr val="accent2"/>
                </a:solidFill>
              </a:rPr>
              <a:t>This is the stage where you will edit your footage and add special effects, audio and titles.</a:t>
            </a:r>
            <a:endParaRPr lang="en-GB" sz="1100" dirty="0">
              <a:solidFill>
                <a:schemeClr val="accent2"/>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2180232881"/>
              </p:ext>
            </p:extLst>
          </p:nvPr>
        </p:nvGraphicFramePr>
        <p:xfrm>
          <a:off x="246679" y="2351709"/>
          <a:ext cx="4075611" cy="3175804"/>
        </p:xfrm>
        <a:graphic>
          <a:graphicData uri="http://schemas.openxmlformats.org/drawingml/2006/table">
            <a:tbl>
              <a:tblPr firstRow="1" bandRow="1">
                <a:tableStyleId>{21E4AEA4-8DFA-4A89-87EB-49C32662AFE0}</a:tableStyleId>
              </a:tblPr>
              <a:tblGrid>
                <a:gridCol w="4075611">
                  <a:extLst>
                    <a:ext uri="{9D8B030D-6E8A-4147-A177-3AD203B41FA5}">
                      <a16:colId xmlns:a16="http://schemas.microsoft.com/office/drawing/2014/main" val="2037707036"/>
                    </a:ext>
                  </a:extLst>
                </a:gridCol>
              </a:tblGrid>
              <a:tr h="3540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latin typeface="Arial" panose="020B0604020202020204" pitchFamily="34" charset="0"/>
                          <a:cs typeface="Arial" panose="020B0604020202020204" pitchFamily="34" charset="0"/>
                        </a:rPr>
                        <a:t>EDITING</a:t>
                      </a:r>
                      <a:r>
                        <a:rPr lang="en-GB" sz="1800" b="1" baseline="0" dirty="0">
                          <a:solidFill>
                            <a:schemeClr val="bg1"/>
                          </a:solidFill>
                          <a:latin typeface="Arial" panose="020B0604020202020204" pitchFamily="34" charset="0"/>
                          <a:cs typeface="Arial" panose="020B0604020202020204" pitchFamily="34" charset="0"/>
                        </a:rPr>
                        <a:t> TRANSITIONS</a:t>
                      </a:r>
                      <a:endParaRPr lang="en-GB" sz="18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50607069"/>
                  </a:ext>
                </a:extLst>
              </a:tr>
              <a:tr h="619632">
                <a:tc>
                  <a:txBody>
                    <a:bodyPr/>
                    <a:lstStyle/>
                    <a:p>
                      <a:r>
                        <a:rPr lang="en-GB" sz="1200" dirty="0"/>
                        <a:t>There are many different transitions available – but</a:t>
                      </a:r>
                      <a:r>
                        <a:rPr lang="en-GB" sz="1200" baseline="0" dirty="0"/>
                        <a:t> if you use anything other than a straight CUT, make sure you have a good reason for doing so. The common transitions are:</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7631077"/>
                  </a:ext>
                </a:extLst>
              </a:tr>
              <a:tr h="2169964">
                <a:tc>
                  <a:txBody>
                    <a:bodyPr/>
                    <a:lstStyle/>
                    <a:p>
                      <a:pPr algn="l"/>
                      <a:r>
                        <a:rPr lang="en-GB" sz="400" b="1" i="1" dirty="0">
                          <a:solidFill>
                            <a:schemeClr val="accent2"/>
                          </a:solidFill>
                        </a:rPr>
                        <a:t> </a:t>
                      </a:r>
                    </a:p>
                    <a:p>
                      <a:pPr algn="l"/>
                      <a:r>
                        <a:rPr lang="en-GB" sz="1400" b="1" i="1" dirty="0">
                          <a:solidFill>
                            <a:schemeClr val="accent2"/>
                          </a:solidFill>
                        </a:rPr>
                        <a:t>Cut: </a:t>
                      </a:r>
                      <a:r>
                        <a:rPr lang="en-GB" sz="1400" b="0" i="1" dirty="0">
                          <a:solidFill>
                            <a:schemeClr val="tx1"/>
                          </a:solidFill>
                        </a:rPr>
                        <a:t>the most common transition</a:t>
                      </a:r>
                    </a:p>
                    <a:p>
                      <a:pPr algn="l"/>
                      <a:r>
                        <a:rPr lang="en-GB" sz="1400" b="1" i="1" dirty="0">
                          <a:solidFill>
                            <a:schemeClr val="accent2"/>
                          </a:solidFill>
                        </a:rPr>
                        <a:t>Fade</a:t>
                      </a:r>
                      <a:r>
                        <a:rPr lang="en-GB" sz="1400" b="1" i="1" baseline="0" dirty="0">
                          <a:solidFill>
                            <a:schemeClr val="accent2"/>
                          </a:solidFill>
                        </a:rPr>
                        <a:t> (usually to black):  </a:t>
                      </a:r>
                      <a:r>
                        <a:rPr lang="en-GB" sz="1400" b="0" i="1" baseline="0" dirty="0">
                          <a:solidFill>
                            <a:schemeClr val="tx1"/>
                          </a:solidFill>
                        </a:rPr>
                        <a:t>can be used to denote the end of a scene. A fade to black followed by a fade in shows the passage of time</a:t>
                      </a:r>
                    </a:p>
                    <a:p>
                      <a:pPr algn="l"/>
                      <a:r>
                        <a:rPr lang="en-GB" sz="1400" b="1" i="1" baseline="0" dirty="0">
                          <a:solidFill>
                            <a:schemeClr val="accent2"/>
                          </a:solidFill>
                        </a:rPr>
                        <a:t>Cross-dissolve: </a:t>
                      </a:r>
                      <a:r>
                        <a:rPr lang="en-GB" sz="1400" b="0" i="1" baseline="0" dirty="0">
                          <a:solidFill>
                            <a:schemeClr val="tx1"/>
                          </a:solidFill>
                        </a:rPr>
                        <a:t>a gradual fade from one shot to another to show a change in time/space</a:t>
                      </a:r>
                    </a:p>
                    <a:p>
                      <a:pPr algn="l"/>
                      <a:r>
                        <a:rPr lang="en-GB" sz="1400" b="1" i="1" baseline="0" dirty="0">
                          <a:solidFill>
                            <a:schemeClr val="accent2"/>
                          </a:solidFill>
                        </a:rPr>
                        <a:t>Wipe: </a:t>
                      </a:r>
                      <a:r>
                        <a:rPr lang="en-GB" sz="1400" b="0" i="1" baseline="0" dirty="0">
                          <a:solidFill>
                            <a:schemeClr val="tx1"/>
                          </a:solidFill>
                        </a:rPr>
                        <a:t>pushes off the screen – rarely used</a:t>
                      </a:r>
                    </a:p>
                    <a:p>
                      <a:pPr algn="l"/>
                      <a:r>
                        <a:rPr lang="en-GB" sz="500" b="0" i="1" baseline="0" dirty="0">
                          <a:solidFill>
                            <a:schemeClr val="tx1"/>
                          </a:solidFill>
                        </a:rPr>
                        <a:t> </a:t>
                      </a:r>
                    </a:p>
                    <a:p>
                      <a:pPr algn="r"/>
                      <a:r>
                        <a:rPr lang="en-GB" sz="1400" b="1" i="1" baseline="0" dirty="0">
                          <a:solidFill>
                            <a:schemeClr val="accent2"/>
                          </a:solidFill>
                        </a:rPr>
                        <a:t>There are many others in Final Cut – </a:t>
                      </a:r>
                      <a:br>
                        <a:rPr lang="en-GB" sz="1400" b="1" i="1" baseline="0" dirty="0">
                          <a:solidFill>
                            <a:schemeClr val="accent2"/>
                          </a:solidFill>
                        </a:rPr>
                      </a:br>
                      <a:r>
                        <a:rPr lang="en-GB" sz="1400" b="1" i="1" baseline="0" dirty="0">
                          <a:solidFill>
                            <a:schemeClr val="accent2"/>
                          </a:solidFill>
                        </a:rPr>
                        <a:t>explore them but use with care!</a:t>
                      </a:r>
                      <a:endParaRPr lang="en-GB" sz="1400" b="0" i="1"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9508095"/>
                  </a:ext>
                </a:extLst>
              </a:tr>
            </a:tbl>
          </a:graphicData>
        </a:graphic>
      </p:graphicFrame>
      <p:sp>
        <p:nvSpPr>
          <p:cNvPr id="10" name="AutoShape 2" descr="Image result for Tilt Camera Movement"/>
          <p:cNvSpPr>
            <a:spLocks noChangeAspect="1" noChangeArrowheads="1"/>
          </p:cNvSpPr>
          <p:nvPr/>
        </p:nvSpPr>
        <p:spPr bwMode="auto">
          <a:xfrm>
            <a:off x="63500" y="-601663"/>
            <a:ext cx="2857500" cy="1257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Rectangle 14"/>
          <p:cNvSpPr/>
          <p:nvPr/>
        </p:nvSpPr>
        <p:spPr>
          <a:xfrm>
            <a:off x="248193" y="5586791"/>
            <a:ext cx="4075611" cy="1105850"/>
          </a:xfrm>
          <a:prstGeom prst="rect">
            <a:avLst/>
          </a:prstGeom>
          <a:no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5801" y="5637107"/>
            <a:ext cx="4572000" cy="923330"/>
          </a:xfrm>
          <a:prstGeom prst="rect">
            <a:avLst/>
          </a:prstGeom>
        </p:spPr>
        <p:txBody>
          <a:bodyPr>
            <a:spAutoFit/>
          </a:bodyPr>
          <a:lstStyle/>
          <a:p>
            <a:pPr algn="ctr"/>
            <a:r>
              <a:rPr lang="en-GB" b="1" i="1" dirty="0">
                <a:solidFill>
                  <a:schemeClr val="accent2"/>
                </a:solidFill>
              </a:rPr>
              <a:t>TOP TIP:</a:t>
            </a:r>
          </a:p>
          <a:p>
            <a:pPr algn="ctr"/>
            <a:r>
              <a:rPr lang="en-GB" b="1" i="1" dirty="0">
                <a:solidFill>
                  <a:schemeClr val="accent2"/>
                </a:solidFill>
              </a:rPr>
              <a:t>Film “cutaways” to help disguise </a:t>
            </a:r>
          </a:p>
          <a:p>
            <a:pPr algn="ctr"/>
            <a:r>
              <a:rPr lang="en-GB" b="1" i="1" dirty="0">
                <a:solidFill>
                  <a:schemeClr val="accent2"/>
                </a:solidFill>
              </a:rPr>
              <a:t>continuity errors in the edit</a:t>
            </a:r>
            <a:endParaRPr lang="en-GB"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1903" r="13673"/>
          <a:stretch/>
        </p:blipFill>
        <p:spPr>
          <a:xfrm>
            <a:off x="2351315" y="697045"/>
            <a:ext cx="1896519" cy="144012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6242" y="1057529"/>
            <a:ext cx="3102591" cy="2326943"/>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4463" t="24479" r="4276" b="5179"/>
          <a:stretch/>
        </p:blipFill>
        <p:spPr>
          <a:xfrm>
            <a:off x="4922919" y="4624131"/>
            <a:ext cx="3565990" cy="2061435"/>
          </a:xfrm>
          <a:prstGeom prst="rect">
            <a:avLst/>
          </a:prstGeom>
        </p:spPr>
      </p:pic>
    </p:spTree>
    <p:extLst>
      <p:ext uri="{BB962C8B-B14F-4D97-AF65-F5344CB8AC3E}">
        <p14:creationId xmlns:p14="http://schemas.microsoft.com/office/powerpoint/2010/main" val="40266579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5798E1A6BBDC44B9477511434B84FEB" ma:contentTypeVersion="57" ma:contentTypeDescription="Create a new document." ma:contentTypeScope="" ma:versionID="d41ba678f4bf73c2d9a790fb43ff6136">
  <xsd:schema xmlns:xsd="http://www.w3.org/2001/XMLSchema" xmlns:xs="http://www.w3.org/2001/XMLSchema" xmlns:p="http://schemas.microsoft.com/office/2006/metadata/properties" xmlns:ns2="fb418c82-141a-4a91-9c09-53cf5717bb3c" xmlns:ns3="260bbd74-c85e-40fc-b54b-fe168a55b4a0" xmlns:ns4="8be9fc01-9682-4ad5-b968-34160636d9ea" xmlns:ns5="5917f411-29c8-4a16-9a50-ad205983bc74" targetNamespace="http://schemas.microsoft.com/office/2006/metadata/properties" ma:root="true" ma:fieldsID="ed55c4ba2c66b7601d05598ccb942ef2" ns2:_="" ns3:_="" ns4:_="" ns5:_="">
    <xsd:import namespace="fb418c82-141a-4a91-9c09-53cf5717bb3c"/>
    <xsd:import namespace="260bbd74-c85e-40fc-b54b-fe168a55b4a0"/>
    <xsd:import namespace="8be9fc01-9682-4ad5-b968-34160636d9ea"/>
    <xsd:import namespace="5917f411-29c8-4a16-9a50-ad205983bc7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4:lcf76f155ced4ddcb4097134ff3c332f" minOccurs="0"/>
                <xsd:element ref="ns2:MediaServiceObjectDetectorVersions" minOccurs="0"/>
                <xsd:element ref="ns2:MediaServiceSearchProperties" minOccurs="0"/>
                <xsd:element ref="ns5: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418c82-141a-4a91-9c09-53cf5717bb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60bbd74-c85e-40fc-b54b-fe168a55b4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e9fc01-9682-4ad5-b968-34160636d9ea" elementFormDefault="qualified">
    <xsd:import namespace="http://schemas.microsoft.com/office/2006/documentManagement/types"/>
    <xsd:import namespace="http://schemas.microsoft.com/office/infopath/2007/PartnerControls"/>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9a7dc92-d6f2-493c-be37-e46e8243116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917f411-29c8-4a16-9a50-ad205983bc74"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f69e169c-a219-4ba9-b16b-07232786e115}" ma:internalName="TaxCatchAll" ma:showField="CatchAllData" ma:web="5917f411-29c8-4a16-9a50-ad205983bc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260bbd74-c85e-40fc-b54b-fe168a55b4a0">
      <UserInfo>
        <DisplayName/>
        <AccountId xsi:nil="true"/>
        <AccountType/>
      </UserInfo>
    </SharedWithUsers>
    <MediaLengthInSeconds xmlns="fb418c82-141a-4a91-9c09-53cf5717bb3c" xsi:nil="true"/>
    <lcf76f155ced4ddcb4097134ff3c332f xmlns="8be9fc01-9682-4ad5-b968-34160636d9ea">
      <Terms xmlns="http://schemas.microsoft.com/office/infopath/2007/PartnerControls"/>
    </lcf76f155ced4ddcb4097134ff3c332f>
    <TaxCatchAll xmlns="5917f411-29c8-4a16-9a50-ad205983bc74" xsi:nil="true"/>
  </documentManagement>
</p:properties>
</file>

<file path=customXml/itemProps1.xml><?xml version="1.0" encoding="utf-8"?>
<ds:datastoreItem xmlns:ds="http://schemas.openxmlformats.org/officeDocument/2006/customXml" ds:itemID="{27E237ED-8453-4377-A723-027B629028CF}">
  <ds:schemaRefs>
    <ds:schemaRef ds:uri="http://schemas.microsoft.com/sharepoint/v3/contenttype/forms"/>
  </ds:schemaRefs>
</ds:datastoreItem>
</file>

<file path=customXml/itemProps2.xml><?xml version="1.0" encoding="utf-8"?>
<ds:datastoreItem xmlns:ds="http://schemas.openxmlformats.org/officeDocument/2006/customXml" ds:itemID="{15EA60BE-47EE-49CB-83ED-9C06597DFA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418c82-141a-4a91-9c09-53cf5717bb3c"/>
    <ds:schemaRef ds:uri="260bbd74-c85e-40fc-b54b-fe168a55b4a0"/>
    <ds:schemaRef ds:uri="8be9fc01-9682-4ad5-b968-34160636d9ea"/>
    <ds:schemaRef ds:uri="5917f411-29c8-4a16-9a50-ad205983bc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A21333-9BD3-4107-AB57-913B349FE254}">
  <ds:schemaRefs>
    <ds:schemaRef ds:uri="http://schemas.microsoft.com/office/2006/metadata/properties"/>
    <ds:schemaRef ds:uri="http://schemas.microsoft.com/office/infopath/2007/PartnerControls"/>
    <ds:schemaRef ds:uri="260bbd74-c85e-40fc-b54b-fe168a55b4a0"/>
    <ds:schemaRef ds:uri="fb418c82-141a-4a91-9c09-53cf5717bb3c"/>
    <ds:schemaRef ds:uri="8be9fc01-9682-4ad5-b968-34160636d9ea"/>
    <ds:schemaRef ds:uri="5917f411-29c8-4a16-9a50-ad205983bc74"/>
  </ds:schemaRefs>
</ds:datastoreItem>
</file>

<file path=docProps/app.xml><?xml version="1.0" encoding="utf-8"?>
<Properties xmlns="http://schemas.openxmlformats.org/officeDocument/2006/extended-properties" xmlns:vt="http://schemas.openxmlformats.org/officeDocument/2006/docPropsVTypes">
  <Template>Office Theme</Template>
  <TotalTime>1565</TotalTime>
  <Words>578</Words>
  <Application>Microsoft Office PowerPoint</Application>
  <PresentationFormat>On-screen Show (4:3)</PresentationFormat>
  <Paragraphs>50</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Company>Rawlins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Carterbland - Vicki</dc:creator>
  <cp:lastModifiedBy>user</cp:lastModifiedBy>
  <cp:revision>30</cp:revision>
  <cp:lastPrinted>2018-07-10T07:48:14Z</cp:lastPrinted>
  <dcterms:created xsi:type="dcterms:W3CDTF">2018-07-09T11:02:06Z</dcterms:created>
  <dcterms:modified xsi:type="dcterms:W3CDTF">2025-09-02T07:18:08Z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0x01010075798E1A6BBDC44B9477511434B84FEB</vt:lpwstr>
  </property>
  <property fmtid="{D5CDD505-2E9C-101B-9397-08002B2CF9AE}" pid="3" name="Order">
    <vt:r8>1270900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xd_Signature">
    <vt:bool>false</vt:bool>
  </property>
  <property fmtid="{D5CDD505-2E9C-101B-9397-08002B2CF9AE}" pid="10" name="GUID">
    <vt:lpwstr>4f44794d-c8ab-447f-a0db-d05d60826647</vt:lpwstr>
  </property>
  <property fmtid="{D5CDD505-2E9C-101B-9397-08002B2CF9AE}" pid="11" name="xd_ProgID">
    <vt:lpwstr/>
  </property>
  <property fmtid="{D5CDD505-2E9C-101B-9397-08002B2CF9AE}" pid="12" name="TemplateUrl">
    <vt:lpwstr/>
  </property>
  <property fmtid="{D5CDD505-2E9C-101B-9397-08002B2CF9AE}" pid="13" name="MediaServiceImageTags">
    <vt:lpwstr/>
  </property>
</Properties>
</file>