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6"/>
  </p:notesMasterIdLst>
  <p:sldIdLst>
    <p:sldId id="279" r:id="rId5"/>
    <p:sldId id="260" r:id="rId6"/>
    <p:sldId id="341" r:id="rId7"/>
    <p:sldId id="342" r:id="rId8"/>
    <p:sldId id="340" r:id="rId9"/>
    <p:sldId id="284" r:id="rId10"/>
    <p:sldId id="287" r:id="rId11"/>
    <p:sldId id="288" r:id="rId12"/>
    <p:sldId id="289" r:id="rId13"/>
    <p:sldId id="290" r:id="rId14"/>
    <p:sldId id="292" r:id="rId15"/>
    <p:sldId id="293" r:id="rId16"/>
    <p:sldId id="339" r:id="rId17"/>
    <p:sldId id="294" r:id="rId18"/>
    <p:sldId id="295" r:id="rId19"/>
    <p:sldId id="298" r:id="rId20"/>
    <p:sldId id="291" r:id="rId21"/>
    <p:sldId id="299" r:id="rId22"/>
    <p:sldId id="296" r:id="rId23"/>
    <p:sldId id="300" r:id="rId24"/>
    <p:sldId id="301" r:id="rId25"/>
  </p:sldIdLst>
  <p:sldSz cx="12192000" cy="6858000"/>
  <p:notesSz cx="6858000" cy="9872663"/>
  <p:embeddedFontLst>
    <p:embeddedFont>
      <p:font typeface="Source Sans Pro" panose="020B0503030403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7" autoAdjust="0"/>
    <p:restoredTop sz="94660"/>
  </p:normalViewPr>
  <p:slideViewPr>
    <p:cSldViewPr snapToGrid="0">
      <p:cViewPr varScale="1">
        <p:scale>
          <a:sx n="89" d="100"/>
          <a:sy n="89" d="100"/>
        </p:scale>
        <p:origin x="108"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534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534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51220"/>
            <a:ext cx="5486400" cy="388736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20"/>
            <a:ext cx="2971800" cy="49534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377320"/>
            <a:ext cx="2971800" cy="49534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visionworld.com/a2-level-level-revision/media-studies-level-revision/reception-theor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bc.co.uk/bitesize/guides/zgydhv4/revision/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txBox="1">
            <a:spLocks noGrp="1"/>
          </p:cNvSpPr>
          <p:nvPr>
            <p:ph type="body" idx="1"/>
          </p:nvPr>
        </p:nvSpPr>
        <p:spPr>
          <a:xfrm>
            <a:off x="685800" y="4751220"/>
            <a:ext cx="548640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4: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9:notes"/>
          <p:cNvSpPr txBox="1">
            <a:spLocks noGrp="1"/>
          </p:cNvSpPr>
          <p:nvPr>
            <p:ph type="body" idx="1"/>
          </p:nvPr>
        </p:nvSpPr>
        <p:spPr>
          <a:xfrm>
            <a:off x="685800" y="4751220"/>
            <a:ext cx="548640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39: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0: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40:notes"/>
          <p:cNvSpPr txBox="1">
            <a:spLocks noGrp="1"/>
          </p:cNvSpPr>
          <p:nvPr>
            <p:ph type="body" idx="1"/>
          </p:nvPr>
        </p:nvSpPr>
        <p:spPr>
          <a:xfrm>
            <a:off x="685800" y="4751220"/>
            <a:ext cx="5486400" cy="38873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chemeClr val="hlink"/>
                </a:solidFill>
                <a:hlinkClick r:id="rId3"/>
              </a:rPr>
              <a:t>https://revisionworld.com/a2-level-level-revision/media-studies-level-revision/reception-theory</a:t>
            </a:r>
            <a:endParaRPr/>
          </a:p>
          <a:p>
            <a:pPr marL="0" lvl="0" indent="0" algn="l" rtl="0">
              <a:spcBef>
                <a:spcPts val="0"/>
              </a:spcBef>
              <a:spcAft>
                <a:spcPts val="0"/>
              </a:spcAft>
              <a:buNone/>
            </a:pPr>
            <a:r>
              <a:rPr lang="en-GB"/>
              <a:t>https://www.communicationtheory.org/reception-theory/</a:t>
            </a:r>
            <a:endParaRPr/>
          </a:p>
        </p:txBody>
      </p:sp>
      <p:sp>
        <p:nvSpPr>
          <p:cNvPr id="572" name="Google Shape;572;p40:notes"/>
          <p:cNvSpPr txBox="1">
            <a:spLocks noGrp="1"/>
          </p:cNvSpPr>
          <p:nvPr>
            <p:ph type="sldNum" idx="12"/>
          </p:nvPr>
        </p:nvSpPr>
        <p:spPr>
          <a:xfrm>
            <a:off x="3884613" y="9377320"/>
            <a:ext cx="2971800" cy="495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3: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43:notes"/>
          <p:cNvSpPr txBox="1">
            <a:spLocks noGrp="1"/>
          </p:cNvSpPr>
          <p:nvPr>
            <p:ph type="body" idx="1"/>
          </p:nvPr>
        </p:nvSpPr>
        <p:spPr>
          <a:xfrm>
            <a:off x="685800" y="4751220"/>
            <a:ext cx="5486400" cy="38873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https://www.lightsfilmschool.com/blog/mise-en-scene-in-film-afk</a:t>
            </a:r>
            <a:endParaRPr/>
          </a:p>
          <a:p>
            <a:pPr marL="0" lvl="0" indent="0" algn="l" rtl="0">
              <a:spcBef>
                <a:spcPts val="0"/>
              </a:spcBef>
              <a:spcAft>
                <a:spcPts val="0"/>
              </a:spcAft>
              <a:buNone/>
            </a:pPr>
            <a:endParaRPr/>
          </a:p>
        </p:txBody>
      </p:sp>
      <p:sp>
        <p:nvSpPr>
          <p:cNvPr id="611" name="Google Shape;611;p43:notes"/>
          <p:cNvSpPr txBox="1">
            <a:spLocks noGrp="1"/>
          </p:cNvSpPr>
          <p:nvPr>
            <p:ph type="sldNum" idx="12"/>
          </p:nvPr>
        </p:nvSpPr>
        <p:spPr>
          <a:xfrm>
            <a:off x="3884613" y="9377320"/>
            <a:ext cx="2971800" cy="495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6:notes"/>
          <p:cNvSpPr txBox="1">
            <a:spLocks noGrp="1"/>
          </p:cNvSpPr>
          <p:nvPr>
            <p:ph type="body" idx="1"/>
          </p:nvPr>
        </p:nvSpPr>
        <p:spPr>
          <a:xfrm>
            <a:off x="685800" y="4751220"/>
            <a:ext cx="548640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36: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4: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44:notes"/>
          <p:cNvSpPr txBox="1">
            <a:spLocks noGrp="1"/>
          </p:cNvSpPr>
          <p:nvPr>
            <p:ph type="body" idx="1"/>
          </p:nvPr>
        </p:nvSpPr>
        <p:spPr>
          <a:xfrm>
            <a:off x="685800" y="4751220"/>
            <a:ext cx="5486400" cy="38873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https://www.adorama.com/alc/basic-cinematography-lighting-techniques</a:t>
            </a:r>
            <a:endParaRPr/>
          </a:p>
        </p:txBody>
      </p:sp>
      <p:sp>
        <p:nvSpPr>
          <p:cNvPr id="633" name="Google Shape;633;p44:notes"/>
          <p:cNvSpPr txBox="1">
            <a:spLocks noGrp="1"/>
          </p:cNvSpPr>
          <p:nvPr>
            <p:ph type="sldNum" idx="12"/>
          </p:nvPr>
        </p:nvSpPr>
        <p:spPr>
          <a:xfrm>
            <a:off x="3884613" y="9377320"/>
            <a:ext cx="2971800" cy="495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41: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41:notes"/>
          <p:cNvSpPr txBox="1">
            <a:spLocks noGrp="1"/>
          </p:cNvSpPr>
          <p:nvPr>
            <p:ph type="body" idx="1"/>
          </p:nvPr>
        </p:nvSpPr>
        <p:spPr>
          <a:xfrm>
            <a:off x="685800" y="4751220"/>
            <a:ext cx="5486400" cy="38873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https://quizlet.com/gb/217971345/gcse-media-studies-camera-techniques-flash-cards/</a:t>
            </a:r>
            <a:endParaRPr/>
          </a:p>
        </p:txBody>
      </p:sp>
      <p:sp>
        <p:nvSpPr>
          <p:cNvPr id="583" name="Google Shape;583;p41:notes"/>
          <p:cNvSpPr txBox="1">
            <a:spLocks noGrp="1"/>
          </p:cNvSpPr>
          <p:nvPr>
            <p:ph type="sldNum" idx="12"/>
          </p:nvPr>
        </p:nvSpPr>
        <p:spPr>
          <a:xfrm>
            <a:off x="3884613" y="9377320"/>
            <a:ext cx="2971800" cy="495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45: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45:notes"/>
          <p:cNvSpPr txBox="1">
            <a:spLocks noGrp="1"/>
          </p:cNvSpPr>
          <p:nvPr>
            <p:ph type="body" idx="1"/>
          </p:nvPr>
        </p:nvSpPr>
        <p:spPr>
          <a:xfrm>
            <a:off x="685800" y="4751220"/>
            <a:ext cx="5486400" cy="38873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https://www.bfi.org.uk/sites/bfi.org.uk/files/downloads/bfi-language-sound-jennifer-johnston-into-film-2016-07.pdf</a:t>
            </a:r>
            <a:endParaRPr/>
          </a:p>
        </p:txBody>
      </p:sp>
      <p:sp>
        <p:nvSpPr>
          <p:cNvPr id="657" name="Google Shape;657;p45:notes"/>
          <p:cNvSpPr txBox="1">
            <a:spLocks noGrp="1"/>
          </p:cNvSpPr>
          <p:nvPr>
            <p:ph type="sldNum" idx="12"/>
          </p:nvPr>
        </p:nvSpPr>
        <p:spPr>
          <a:xfrm>
            <a:off x="3884613" y="9377320"/>
            <a:ext cx="2971800" cy="495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46:notes"/>
          <p:cNvSpPr txBox="1">
            <a:spLocks noGrp="1"/>
          </p:cNvSpPr>
          <p:nvPr>
            <p:ph type="body" idx="1"/>
          </p:nvPr>
        </p:nvSpPr>
        <p:spPr>
          <a:xfrm>
            <a:off x="685800" y="4751220"/>
            <a:ext cx="548640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46: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751220"/>
            <a:ext cx="5486400" cy="38873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txBox="1">
            <a:spLocks noGrp="1"/>
          </p:cNvSpPr>
          <p:nvPr>
            <p:ph type="sldNum" idx="12"/>
          </p:nvPr>
        </p:nvSpPr>
        <p:spPr>
          <a:xfrm>
            <a:off x="3884613" y="9377320"/>
            <a:ext cx="2971800" cy="495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9: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29:notes"/>
          <p:cNvSpPr txBox="1">
            <a:spLocks noGrp="1"/>
          </p:cNvSpPr>
          <p:nvPr>
            <p:ph type="body" idx="1"/>
          </p:nvPr>
        </p:nvSpPr>
        <p:spPr>
          <a:xfrm>
            <a:off x="685800" y="4751220"/>
            <a:ext cx="5486400" cy="38873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http://changingminds.org/disciplines/storytelling/devices/devices_all.ht</a:t>
            </a:r>
            <a:endParaRPr/>
          </a:p>
        </p:txBody>
      </p:sp>
      <p:sp>
        <p:nvSpPr>
          <p:cNvPr id="448" name="Google Shape;448;p29:notes"/>
          <p:cNvSpPr txBox="1">
            <a:spLocks noGrp="1"/>
          </p:cNvSpPr>
          <p:nvPr>
            <p:ph type="sldNum" idx="12"/>
          </p:nvPr>
        </p:nvSpPr>
        <p:spPr>
          <a:xfrm>
            <a:off x="3884613" y="9377320"/>
            <a:ext cx="2971800" cy="495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2: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32:notes"/>
          <p:cNvSpPr txBox="1">
            <a:spLocks noGrp="1"/>
          </p:cNvSpPr>
          <p:nvPr>
            <p:ph type="body" idx="1"/>
          </p:nvPr>
        </p:nvSpPr>
        <p:spPr>
          <a:xfrm>
            <a:off x="685800" y="4751220"/>
            <a:ext cx="5486400" cy="38873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https://www.slideshare.net/Alan_Hook/interactive-narrative-jason-rohrer-and-the-authorial-role</a:t>
            </a:r>
            <a:endParaRPr/>
          </a:p>
        </p:txBody>
      </p:sp>
      <p:sp>
        <p:nvSpPr>
          <p:cNvPr id="478" name="Google Shape;478;p32:notes"/>
          <p:cNvSpPr txBox="1">
            <a:spLocks noGrp="1"/>
          </p:cNvSpPr>
          <p:nvPr>
            <p:ph type="sldNum" idx="12"/>
          </p:nvPr>
        </p:nvSpPr>
        <p:spPr>
          <a:xfrm>
            <a:off x="3884613" y="9377320"/>
            <a:ext cx="2971800" cy="495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3:notes"/>
          <p:cNvSpPr txBox="1">
            <a:spLocks noGrp="1"/>
          </p:cNvSpPr>
          <p:nvPr>
            <p:ph type="body" idx="1"/>
          </p:nvPr>
        </p:nvSpPr>
        <p:spPr>
          <a:xfrm>
            <a:off x="685800" y="4751220"/>
            <a:ext cx="548640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https://www.premiumbeat.com/blog/power-point-view-pov-shots/</a:t>
            </a:r>
            <a:endParaRPr dirty="0"/>
          </a:p>
        </p:txBody>
      </p:sp>
      <p:sp>
        <p:nvSpPr>
          <p:cNvPr id="492" name="Google Shape;492;p33: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4: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34:notes"/>
          <p:cNvSpPr txBox="1">
            <a:spLocks noGrp="1"/>
          </p:cNvSpPr>
          <p:nvPr>
            <p:ph type="body" idx="1"/>
          </p:nvPr>
        </p:nvSpPr>
        <p:spPr>
          <a:xfrm>
            <a:off x="685800" y="4751220"/>
            <a:ext cx="5486400" cy="38873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chemeClr val="hlink"/>
                </a:solidFill>
                <a:hlinkClick r:id="rId3"/>
              </a:rPr>
              <a:t>https://www.bbc.co.uk/bitesize/guides/zgydhv4/revision/1</a:t>
            </a:r>
            <a:endParaRPr/>
          </a:p>
        </p:txBody>
      </p:sp>
      <p:sp>
        <p:nvSpPr>
          <p:cNvPr id="503" name="Google Shape;503;p34:notes"/>
          <p:cNvSpPr txBox="1">
            <a:spLocks noGrp="1"/>
          </p:cNvSpPr>
          <p:nvPr>
            <p:ph type="sldNum" idx="12"/>
          </p:nvPr>
        </p:nvSpPr>
        <p:spPr>
          <a:xfrm>
            <a:off x="3884613" y="9377320"/>
            <a:ext cx="2971800" cy="495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5:notes"/>
          <p:cNvSpPr txBox="1">
            <a:spLocks noGrp="1"/>
          </p:cNvSpPr>
          <p:nvPr>
            <p:ph type="body" idx="1"/>
          </p:nvPr>
        </p:nvSpPr>
        <p:spPr>
          <a:xfrm>
            <a:off x="685800" y="4751220"/>
            <a:ext cx="548640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35: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7:notes"/>
          <p:cNvSpPr txBox="1">
            <a:spLocks noGrp="1"/>
          </p:cNvSpPr>
          <p:nvPr>
            <p:ph type="body" idx="1"/>
          </p:nvPr>
        </p:nvSpPr>
        <p:spPr>
          <a:xfrm>
            <a:off x="685800" y="4751220"/>
            <a:ext cx="548640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37: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8:notes"/>
          <p:cNvSpPr txBox="1">
            <a:spLocks noGrp="1"/>
          </p:cNvSpPr>
          <p:nvPr>
            <p:ph type="body" idx="1"/>
          </p:nvPr>
        </p:nvSpPr>
        <p:spPr>
          <a:xfrm>
            <a:off x="685800" y="4751220"/>
            <a:ext cx="548640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38: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832850" y="60896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4000" b="0" i="0" u="none" strike="noStrike" cap="none">
                <a:solidFill>
                  <a:srgbClr val="888888"/>
                </a:solidFill>
                <a:latin typeface="Calibri"/>
                <a:ea typeface="Calibri"/>
                <a:cs typeface="Calibri"/>
                <a:sym typeface="Calibri"/>
              </a:defRPr>
            </a:lvl1pPr>
            <a:lvl2pPr marL="0" lvl="1" indent="0" algn="r">
              <a:spcBef>
                <a:spcPts val="0"/>
              </a:spcBef>
              <a:buNone/>
              <a:defRPr sz="1600" b="0" i="0" u="none" strike="noStrike" cap="none">
                <a:solidFill>
                  <a:srgbClr val="888888"/>
                </a:solidFill>
                <a:latin typeface="Calibri"/>
                <a:ea typeface="Calibri"/>
                <a:cs typeface="Calibri"/>
                <a:sym typeface="Calibri"/>
              </a:defRPr>
            </a:lvl2pPr>
            <a:lvl3pPr marL="0" lvl="2" indent="0" algn="r">
              <a:spcBef>
                <a:spcPts val="0"/>
              </a:spcBef>
              <a:buNone/>
              <a:defRPr sz="1600" b="0" i="0" u="none" strike="noStrike" cap="none">
                <a:solidFill>
                  <a:srgbClr val="888888"/>
                </a:solidFill>
                <a:latin typeface="Calibri"/>
                <a:ea typeface="Calibri"/>
                <a:cs typeface="Calibri"/>
                <a:sym typeface="Calibri"/>
              </a:defRPr>
            </a:lvl3pPr>
            <a:lvl4pPr marL="0" lvl="3" indent="0" algn="r">
              <a:spcBef>
                <a:spcPts val="0"/>
              </a:spcBef>
              <a:buNone/>
              <a:defRPr sz="1600" b="0" i="0" u="none" strike="noStrike" cap="none">
                <a:solidFill>
                  <a:srgbClr val="888888"/>
                </a:solidFill>
                <a:latin typeface="Calibri"/>
                <a:ea typeface="Calibri"/>
                <a:cs typeface="Calibri"/>
                <a:sym typeface="Calibri"/>
              </a:defRPr>
            </a:lvl4pPr>
            <a:lvl5pPr marL="0" lvl="4" indent="0" algn="r">
              <a:spcBef>
                <a:spcPts val="0"/>
              </a:spcBef>
              <a:buNone/>
              <a:defRPr sz="1600" b="0" i="0" u="none" strike="noStrike" cap="none">
                <a:solidFill>
                  <a:srgbClr val="888888"/>
                </a:solidFill>
                <a:latin typeface="Calibri"/>
                <a:ea typeface="Calibri"/>
                <a:cs typeface="Calibri"/>
                <a:sym typeface="Calibri"/>
              </a:defRPr>
            </a:lvl5pPr>
            <a:lvl6pPr marL="0" lvl="5" indent="0" algn="r">
              <a:spcBef>
                <a:spcPts val="0"/>
              </a:spcBef>
              <a:buNone/>
              <a:defRPr sz="1600" b="0" i="0" u="none" strike="noStrike" cap="none">
                <a:solidFill>
                  <a:srgbClr val="888888"/>
                </a:solidFill>
                <a:latin typeface="Calibri"/>
                <a:ea typeface="Calibri"/>
                <a:cs typeface="Calibri"/>
                <a:sym typeface="Calibri"/>
              </a:defRPr>
            </a:lvl6pPr>
            <a:lvl7pPr marL="0" lvl="6" indent="0" algn="r">
              <a:spcBef>
                <a:spcPts val="0"/>
              </a:spcBef>
              <a:buNone/>
              <a:defRPr sz="1600" b="0" i="0" u="none" strike="noStrike" cap="none">
                <a:solidFill>
                  <a:srgbClr val="888888"/>
                </a:solidFill>
                <a:latin typeface="Calibri"/>
                <a:ea typeface="Calibri"/>
                <a:cs typeface="Calibri"/>
                <a:sym typeface="Calibri"/>
              </a:defRPr>
            </a:lvl7pPr>
            <a:lvl8pPr marL="0" lvl="7" indent="0" algn="r">
              <a:spcBef>
                <a:spcPts val="0"/>
              </a:spcBef>
              <a:buNone/>
              <a:defRPr sz="1600" b="0" i="0" u="none" strike="noStrike" cap="none">
                <a:solidFill>
                  <a:srgbClr val="888888"/>
                </a:solidFill>
                <a:latin typeface="Calibri"/>
                <a:ea typeface="Calibri"/>
                <a:cs typeface="Calibri"/>
                <a:sym typeface="Calibri"/>
              </a:defRPr>
            </a:lvl8pPr>
            <a:lvl9pPr marL="0" lvl="8" indent="0" algn="r">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B6A70C-E51A-4137-82F9-1AE34E5A27FA}"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BA99E-882C-4B8B-B6B5-E00E3C8134A0}" type="slidenum">
              <a:rPr lang="en-GB" smtClean="0"/>
              <a:t>‹#›</a:t>
            </a:fld>
            <a:endParaRPr lang="en-GB"/>
          </a:p>
        </p:txBody>
      </p:sp>
    </p:spTree>
    <p:extLst>
      <p:ext uri="{BB962C8B-B14F-4D97-AF65-F5344CB8AC3E}">
        <p14:creationId xmlns:p14="http://schemas.microsoft.com/office/powerpoint/2010/main" val="206784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345830" y="990818"/>
            <a:ext cx="11400694" cy="5503644"/>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0" i="0" u="none" strike="noStrike" cap="none">
                <a:solidFill>
                  <a:srgbClr val="888888"/>
                </a:solidFill>
                <a:latin typeface="Calibri"/>
                <a:ea typeface="Calibri"/>
                <a:cs typeface="Calibri"/>
                <a:sym typeface="Calibri"/>
              </a:defRPr>
            </a:lvl1pPr>
            <a:lvl2pPr marL="0" lvl="1" indent="0" algn="r">
              <a:spcBef>
                <a:spcPts val="0"/>
              </a:spcBef>
              <a:buNone/>
              <a:defRPr sz="1600" b="0" i="0" u="none" strike="noStrike" cap="none">
                <a:solidFill>
                  <a:srgbClr val="888888"/>
                </a:solidFill>
                <a:latin typeface="Calibri"/>
                <a:ea typeface="Calibri"/>
                <a:cs typeface="Calibri"/>
                <a:sym typeface="Calibri"/>
              </a:defRPr>
            </a:lvl2pPr>
            <a:lvl3pPr marL="0" lvl="2" indent="0" algn="r">
              <a:spcBef>
                <a:spcPts val="0"/>
              </a:spcBef>
              <a:buNone/>
              <a:defRPr sz="1600" b="0" i="0" u="none" strike="noStrike" cap="none">
                <a:solidFill>
                  <a:srgbClr val="888888"/>
                </a:solidFill>
                <a:latin typeface="Calibri"/>
                <a:ea typeface="Calibri"/>
                <a:cs typeface="Calibri"/>
                <a:sym typeface="Calibri"/>
              </a:defRPr>
            </a:lvl3pPr>
            <a:lvl4pPr marL="0" lvl="3" indent="0" algn="r">
              <a:spcBef>
                <a:spcPts val="0"/>
              </a:spcBef>
              <a:buNone/>
              <a:defRPr sz="1600" b="0" i="0" u="none" strike="noStrike" cap="none">
                <a:solidFill>
                  <a:srgbClr val="888888"/>
                </a:solidFill>
                <a:latin typeface="Calibri"/>
                <a:ea typeface="Calibri"/>
                <a:cs typeface="Calibri"/>
                <a:sym typeface="Calibri"/>
              </a:defRPr>
            </a:lvl4pPr>
            <a:lvl5pPr marL="0" lvl="4" indent="0" algn="r">
              <a:spcBef>
                <a:spcPts val="0"/>
              </a:spcBef>
              <a:buNone/>
              <a:defRPr sz="1600" b="0" i="0" u="none" strike="noStrike" cap="none">
                <a:solidFill>
                  <a:srgbClr val="888888"/>
                </a:solidFill>
                <a:latin typeface="Calibri"/>
                <a:ea typeface="Calibri"/>
                <a:cs typeface="Calibri"/>
                <a:sym typeface="Calibri"/>
              </a:defRPr>
            </a:lvl5pPr>
            <a:lvl6pPr marL="0" lvl="5" indent="0" algn="r">
              <a:spcBef>
                <a:spcPts val="0"/>
              </a:spcBef>
              <a:buNone/>
              <a:defRPr sz="1600" b="0" i="0" u="none" strike="noStrike" cap="none">
                <a:solidFill>
                  <a:srgbClr val="888888"/>
                </a:solidFill>
                <a:latin typeface="Calibri"/>
                <a:ea typeface="Calibri"/>
                <a:cs typeface="Calibri"/>
                <a:sym typeface="Calibri"/>
              </a:defRPr>
            </a:lvl6pPr>
            <a:lvl7pPr marL="0" lvl="6" indent="0" algn="r">
              <a:spcBef>
                <a:spcPts val="0"/>
              </a:spcBef>
              <a:buNone/>
              <a:defRPr sz="1600" b="0" i="0" u="none" strike="noStrike" cap="none">
                <a:solidFill>
                  <a:srgbClr val="888888"/>
                </a:solidFill>
                <a:latin typeface="Calibri"/>
                <a:ea typeface="Calibri"/>
                <a:cs typeface="Calibri"/>
                <a:sym typeface="Calibri"/>
              </a:defRPr>
            </a:lvl7pPr>
            <a:lvl8pPr marL="0" lvl="7" indent="0" algn="r">
              <a:spcBef>
                <a:spcPts val="0"/>
              </a:spcBef>
              <a:buNone/>
              <a:defRPr sz="1600" b="0" i="0" u="none" strike="noStrike" cap="none">
                <a:solidFill>
                  <a:srgbClr val="888888"/>
                </a:solidFill>
                <a:latin typeface="Calibri"/>
                <a:ea typeface="Calibri"/>
                <a:cs typeface="Calibri"/>
                <a:sym typeface="Calibri"/>
              </a:defRPr>
            </a:lvl8pPr>
            <a:lvl9pPr marL="0" lvl="8" indent="0" algn="r">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terarydevices.net/her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literarydevices.net/humo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rdictionary.com/assumption" TargetMode="External"/><Relationship Id="rId2" Type="http://schemas.openxmlformats.org/officeDocument/2006/relationships/hyperlink" Target="http://www.yourdictionary.com/prejudic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jp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hyperlink" Target="https://literaryterms.net/literary-devi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g"/><Relationship Id="rId10" Type="http://schemas.openxmlformats.org/officeDocument/2006/relationships/image" Target="../media/image50.jpg"/><Relationship Id="rId4" Type="http://schemas.openxmlformats.org/officeDocument/2006/relationships/image" Target="../media/image44.jpg"/><Relationship Id="rId9" Type="http://schemas.openxmlformats.org/officeDocument/2006/relationships/image" Target="../media/image49.jp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4.jp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3" Type="http://schemas.openxmlformats.org/officeDocument/2006/relationships/hyperlink" Target="http://changingminds.org/disciplines/storytelling/devices/quibble.htm" TargetMode="External"/><Relationship Id="rId18" Type="http://schemas.openxmlformats.org/officeDocument/2006/relationships/hyperlink" Target="http://changingminds.org/disciplines/storytelling/devices/split.htm" TargetMode="External"/><Relationship Id="rId26" Type="http://schemas.openxmlformats.org/officeDocument/2006/relationships/hyperlink" Target="http://changingminds.org/disciplines/storytelling/devices/denouement.htm" TargetMode="External"/><Relationship Id="rId21" Type="http://schemas.openxmlformats.org/officeDocument/2006/relationships/hyperlink" Target="http://changingminds.org/disciplines/storytelling/devices/back_story.htm" TargetMode="External"/><Relationship Id="rId34" Type="http://schemas.openxmlformats.org/officeDocument/2006/relationships/hyperlink" Target="http://changingminds.org/disciplines/storytelling/devices/in_medias_res.htm" TargetMode="External"/><Relationship Id="rId7" Type="http://schemas.openxmlformats.org/officeDocument/2006/relationships/hyperlink" Target="http://changingminds.org/disciplines/storytelling/devices/reversal.htm" TargetMode="External"/><Relationship Id="rId12" Type="http://schemas.openxmlformats.org/officeDocument/2006/relationships/hyperlink" Target="http://changingminds.org/disciplines/storytelling/devices/flashforward.htm" TargetMode="External"/><Relationship Id="rId17" Type="http://schemas.openxmlformats.org/officeDocument/2006/relationships/hyperlink" Target="http://changingminds.org/disciplines/storytelling/devices/science_magic.htm" TargetMode="External"/><Relationship Id="rId25" Type="http://schemas.openxmlformats.org/officeDocument/2006/relationships/hyperlink" Target="http://changingminds.org/disciplines/storytelling/devices/death_trap.htm" TargetMode="External"/><Relationship Id="rId33" Type="http://schemas.openxmlformats.org/officeDocument/2006/relationships/hyperlink" Target="http://changingminds.org/disciplines/storytelling/devices/hermeneutic_code.htm" TargetMode="External"/><Relationship Id="rId38" Type="http://schemas.openxmlformats.org/officeDocument/2006/relationships/hyperlink" Target="http://changingminds.org/disciplines/storytelling/devices/narrative_hook.htm" TargetMode="External"/><Relationship Id="rId2" Type="http://schemas.openxmlformats.org/officeDocument/2006/relationships/notesSlide" Target="../notesSlides/notesSlide3.xml"/><Relationship Id="rId16" Type="http://schemas.openxmlformats.org/officeDocument/2006/relationships/hyperlink" Target="http://changingminds.org/disciplines/storytelling/devices/red_herring.htm" TargetMode="External"/><Relationship Id="rId20" Type="http://schemas.openxmlformats.org/officeDocument/2006/relationships/hyperlink" Target="http://changingminds.org/disciplines/storytelling/devices/aside.htm" TargetMode="External"/><Relationship Id="rId29" Type="http://schemas.openxmlformats.org/officeDocument/2006/relationships/hyperlink" Target="http://changingminds.org/disciplines/storytelling/devices/fable.htm" TargetMode="External"/><Relationship Id="rId1" Type="http://schemas.openxmlformats.org/officeDocument/2006/relationships/slideLayout" Target="../slideLayouts/slideLayout2.xml"/><Relationship Id="rId6" Type="http://schemas.openxmlformats.org/officeDocument/2006/relationships/hyperlink" Target="http://changingminds.org/disciplines/storytelling/devices/parable.htm" TargetMode="External"/><Relationship Id="rId11" Type="http://schemas.openxmlformats.org/officeDocument/2006/relationships/hyperlink" Target="http://changingminds.org/disciplines/storytelling/devices/proairetic_code.htm" TargetMode="External"/><Relationship Id="rId24" Type="http://schemas.openxmlformats.org/officeDocument/2006/relationships/hyperlink" Target="http://changingminds.org/disciplines/storytelling/devices/cliffhanger.htm" TargetMode="External"/><Relationship Id="rId32" Type="http://schemas.openxmlformats.org/officeDocument/2006/relationships/hyperlink" Target="http://changingminds.org/disciplines/storytelling/devices/foreshadowing.htm" TargetMode="External"/><Relationship Id="rId37" Type="http://schemas.openxmlformats.org/officeDocument/2006/relationships/hyperlink" Target="http://changingminds.org/disciplines/storytelling/devices/monologue.htm" TargetMode="External"/><Relationship Id="rId5" Type="http://schemas.openxmlformats.org/officeDocument/2006/relationships/hyperlink" Target="http://changingminds.org/disciplines/storytelling/devices/nested_stories.htm" TargetMode="External"/><Relationship Id="rId15" Type="http://schemas.openxmlformats.org/officeDocument/2006/relationships/hyperlink" Target="http://changingminds.org/disciplines/storytelling/devices/realization.htm" TargetMode="External"/><Relationship Id="rId23" Type="http://schemas.openxmlformats.org/officeDocument/2006/relationships/hyperlink" Target="http://changingminds.org/disciplines/storytelling/devices/chekhovs_gun.htm" TargetMode="External"/><Relationship Id="rId28" Type="http://schemas.openxmlformats.org/officeDocument/2006/relationships/hyperlink" Target="http://changingminds.org/disciplines/storytelling/devices/dream_sequence.htm" TargetMode="External"/><Relationship Id="rId36" Type="http://schemas.openxmlformats.org/officeDocument/2006/relationships/hyperlink" Target="http://changingminds.org/disciplines/storytelling/devices/macguffin.htm" TargetMode="External"/><Relationship Id="rId10" Type="http://schemas.openxmlformats.org/officeDocument/2006/relationships/hyperlink" Target="http://changingminds.org/disciplines/storytelling/devices/point_view.htm" TargetMode="External"/><Relationship Id="rId19" Type="http://schemas.openxmlformats.org/officeDocument/2006/relationships/hyperlink" Target="http://changingminds.org/disciplines/storytelling/devices/twist_ending.htm" TargetMode="External"/><Relationship Id="rId31" Type="http://schemas.openxmlformats.org/officeDocument/2006/relationships/hyperlink" Target="http://changingminds.org/disciplines/storytelling/devices/fold.htm" TargetMode="External"/><Relationship Id="rId4" Type="http://schemas.openxmlformats.org/officeDocument/2006/relationships/hyperlink" Target="http://changingminds.org/disciplines/storytelling/devices/narrator.htm" TargetMode="External"/><Relationship Id="rId9" Type="http://schemas.openxmlformats.org/officeDocument/2006/relationships/hyperlink" Target="http://changingminds.org/disciplines/storytelling/devices/exposition.htm" TargetMode="External"/><Relationship Id="rId14" Type="http://schemas.openxmlformats.org/officeDocument/2006/relationships/hyperlink" Target="http://changingminds.org/disciplines/storytelling/devices/flashback.htm" TargetMode="External"/><Relationship Id="rId22" Type="http://schemas.openxmlformats.org/officeDocument/2006/relationships/hyperlink" Target="http://changingminds.org/disciplines/storytelling/devices/character_shield.htm" TargetMode="External"/><Relationship Id="rId27" Type="http://schemas.openxmlformats.org/officeDocument/2006/relationships/hyperlink" Target="http://changingminds.org/disciplines/storytelling/devices/deus_machina.htm" TargetMode="External"/><Relationship Id="rId30" Type="http://schemas.openxmlformats.org/officeDocument/2006/relationships/hyperlink" Target="http://changingminds.org/disciplines/storytelling/devices/flashing_arrow.htm" TargetMode="External"/><Relationship Id="rId35" Type="http://schemas.openxmlformats.org/officeDocument/2006/relationships/hyperlink" Target="http://changingminds.org/disciplines/storytelling/devices/interrupted_routine.htm" TargetMode="External"/><Relationship Id="rId8" Type="http://schemas.openxmlformats.org/officeDocument/2006/relationships/hyperlink" Target="http://changingminds.org/disciplines/storytelling/devices/plot_coupon.htm" TargetMode="External"/><Relationship Id="rId3" Type="http://schemas.openxmlformats.org/officeDocument/2006/relationships/hyperlink" Target="http://changingminds.org/disciplines/storytelling/devices/discovery.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3A%2F%2Fmyalevelmedia.blogspot.com%2F2016%2F11%2Ftodorovs-narrative-theory.html&amp;psig=AOvVaw0uAKkhuEv3dXfhl1SeFJS6&amp;ust=157402917746414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GB" dirty="0"/>
              <a:t>Component 1b</a:t>
            </a:r>
            <a:endParaRPr dirty="0"/>
          </a:p>
        </p:txBody>
      </p:sp>
      <p:sp>
        <p:nvSpPr>
          <p:cNvPr id="400" name="Google Shape;400;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888888"/>
              </a:buClr>
              <a:buSzPts val="2400"/>
              <a:buNone/>
            </a:pPr>
            <a:r>
              <a:rPr lang="en-GB" dirty="0"/>
              <a:t>Knowledge Organisers</a:t>
            </a:r>
            <a:endParaRPr dirty="0"/>
          </a:p>
        </p:txBody>
      </p:sp>
      <p:sp>
        <p:nvSpPr>
          <p:cNvPr id="401" name="Google Shape;401;p36"/>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36"/>
          <p:cNvSpPr txBox="1">
            <a:spLocks noGrp="1"/>
          </p:cNvSpPr>
          <p:nvPr>
            <p:ph type="sldNum" idx="12"/>
          </p:nvPr>
        </p:nvSpPr>
        <p:spPr>
          <a:xfrm>
            <a:off x="8832850" y="60896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a:t>
            </a:fld>
            <a:endParaRPr/>
          </a:p>
        </p:txBody>
      </p:sp>
      <p:sp>
        <p:nvSpPr>
          <p:cNvPr id="6" name="Google Shape;88;p13"/>
          <p:cNvSpPr txBox="1">
            <a:spLocks/>
          </p:cNvSpPr>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a:t>BTEC Creative Media Production</a:t>
            </a:r>
            <a:endParaRPr lang="en-GB" dirty="0"/>
          </a:p>
        </p:txBody>
      </p:sp>
      <p:sp>
        <p:nvSpPr>
          <p:cNvPr id="2" name="Rectangle 1"/>
          <p:cNvSpPr/>
          <p:nvPr/>
        </p:nvSpPr>
        <p:spPr>
          <a:xfrm>
            <a:off x="11251919" y="5595243"/>
            <a:ext cx="56938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7"/>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Themes</a:t>
            </a:r>
            <a:endParaRPr sz="2880"/>
          </a:p>
        </p:txBody>
      </p:sp>
      <p:sp>
        <p:nvSpPr>
          <p:cNvPr id="514" name="Google Shape;514;p47"/>
          <p:cNvSpPr txBox="1">
            <a:spLocks noGrp="1"/>
          </p:cNvSpPr>
          <p:nvPr>
            <p:ph type="body" idx="1"/>
          </p:nvPr>
        </p:nvSpPr>
        <p:spPr>
          <a:xfrm>
            <a:off x="223562" y="1386009"/>
            <a:ext cx="11400694" cy="5503644"/>
          </a:xfrm>
          <a:prstGeom prst="rect">
            <a:avLst/>
          </a:prstGeom>
          <a:noFill/>
          <a:ln>
            <a:noFill/>
          </a:ln>
        </p:spPr>
        <p:txBody>
          <a:bodyPr spcFirstLastPara="1" wrap="square" lIns="91425" tIns="45700" rIns="91425" bIns="45700" anchor="t" anchorCtr="0">
            <a:noAutofit/>
          </a:bodyPr>
          <a:lstStyle/>
          <a:p>
            <a:pPr>
              <a:lnSpc>
                <a:spcPct val="100000"/>
              </a:lnSpc>
              <a:spcBef>
                <a:spcPts val="0"/>
              </a:spcBef>
              <a:buClr>
                <a:srgbClr val="000000"/>
              </a:buClr>
            </a:pPr>
            <a:r>
              <a:rPr lang="en-GB" sz="1400" dirty="0">
                <a:solidFill>
                  <a:srgbClr val="000000"/>
                </a:solidFill>
                <a:latin typeface="Arial"/>
                <a:ea typeface="Arial"/>
                <a:cs typeface="Arial"/>
                <a:sym typeface="Arial"/>
              </a:rPr>
              <a:t>Abuse of power</a:t>
            </a:r>
          </a:p>
          <a:p>
            <a:pPr>
              <a:lnSpc>
                <a:spcPct val="100000"/>
              </a:lnSpc>
              <a:spcBef>
                <a:spcPts val="0"/>
              </a:spcBef>
              <a:buClr>
                <a:srgbClr val="000000"/>
              </a:buClr>
            </a:pPr>
            <a:r>
              <a:rPr lang="en-GB" sz="1400" dirty="0">
                <a:solidFill>
                  <a:srgbClr val="000000"/>
                </a:solidFill>
                <a:latin typeface="Arial"/>
                <a:ea typeface="Arial"/>
                <a:cs typeface="Arial"/>
                <a:sym typeface="Arial"/>
              </a:rPr>
              <a:t>Arrogance</a:t>
            </a:r>
          </a:p>
          <a:p>
            <a:pPr>
              <a:lnSpc>
                <a:spcPct val="100000"/>
              </a:lnSpc>
              <a:spcBef>
                <a:spcPts val="0"/>
              </a:spcBef>
              <a:buClr>
                <a:srgbClr val="000000"/>
              </a:buClr>
            </a:pPr>
            <a:r>
              <a:rPr lang="en-GB" sz="1400" dirty="0">
                <a:solidFill>
                  <a:srgbClr val="000000"/>
                </a:solidFill>
                <a:latin typeface="Arial"/>
                <a:ea typeface="Arial"/>
                <a:cs typeface="Arial"/>
                <a:sym typeface="Arial"/>
              </a:rPr>
              <a:t>Art</a:t>
            </a:r>
          </a:p>
          <a:p>
            <a:pPr>
              <a:lnSpc>
                <a:spcPct val="100000"/>
              </a:lnSpc>
              <a:spcBef>
                <a:spcPts val="0"/>
              </a:spcBef>
              <a:buClr>
                <a:srgbClr val="000000"/>
              </a:buClr>
            </a:pPr>
            <a:r>
              <a:rPr lang="en-GB" sz="1400" dirty="0">
                <a:solidFill>
                  <a:srgbClr val="000000"/>
                </a:solidFill>
                <a:latin typeface="Arial"/>
                <a:ea typeface="Arial"/>
                <a:cs typeface="Arial"/>
                <a:sym typeface="Arial"/>
              </a:rPr>
              <a:t>Autonomy</a:t>
            </a:r>
          </a:p>
          <a:p>
            <a:pPr>
              <a:lnSpc>
                <a:spcPct val="100000"/>
              </a:lnSpc>
              <a:spcBef>
                <a:spcPts val="0"/>
              </a:spcBef>
              <a:buClr>
                <a:srgbClr val="000000"/>
              </a:buClr>
            </a:pPr>
            <a:r>
              <a:rPr lang="en-GB" sz="1400" dirty="0">
                <a:solidFill>
                  <a:srgbClr val="000000"/>
                </a:solidFill>
                <a:latin typeface="Arial"/>
                <a:ea typeface="Arial"/>
                <a:cs typeface="Arial"/>
                <a:sym typeface="Arial"/>
              </a:rPr>
              <a:t>Beating the odds</a:t>
            </a:r>
          </a:p>
          <a:p>
            <a:pPr>
              <a:lnSpc>
                <a:spcPct val="100000"/>
              </a:lnSpc>
              <a:spcBef>
                <a:spcPts val="0"/>
              </a:spcBef>
              <a:buClr>
                <a:srgbClr val="000000"/>
              </a:buClr>
            </a:pPr>
            <a:r>
              <a:rPr lang="en-GB" sz="1400" dirty="0">
                <a:solidFill>
                  <a:srgbClr val="000000"/>
                </a:solidFill>
                <a:latin typeface="Arial"/>
                <a:ea typeface="Arial"/>
                <a:cs typeface="Arial"/>
                <a:sym typeface="Arial"/>
              </a:rPr>
              <a:t>Beauty</a:t>
            </a:r>
          </a:p>
          <a:p>
            <a:pPr>
              <a:lnSpc>
                <a:spcPct val="100000"/>
              </a:lnSpc>
              <a:spcBef>
                <a:spcPts val="0"/>
              </a:spcBef>
              <a:buClr>
                <a:srgbClr val="000000"/>
              </a:buClr>
            </a:pPr>
            <a:r>
              <a:rPr lang="en-GB" sz="1400" dirty="0">
                <a:solidFill>
                  <a:srgbClr val="000000"/>
                </a:solidFill>
                <a:latin typeface="Arial"/>
                <a:ea typeface="Arial"/>
                <a:cs typeface="Arial"/>
                <a:sym typeface="Arial"/>
              </a:rPr>
              <a:t>Beliefs</a:t>
            </a:r>
          </a:p>
          <a:p>
            <a:pPr>
              <a:lnSpc>
                <a:spcPct val="100000"/>
              </a:lnSpc>
              <a:spcBef>
                <a:spcPts val="0"/>
              </a:spcBef>
              <a:buClr>
                <a:srgbClr val="000000"/>
              </a:buClr>
            </a:pPr>
            <a:r>
              <a:rPr lang="en-GB" sz="1400" dirty="0">
                <a:solidFill>
                  <a:srgbClr val="000000"/>
                </a:solidFill>
                <a:latin typeface="Arial"/>
                <a:ea typeface="Arial"/>
                <a:cs typeface="Arial"/>
                <a:sym typeface="Arial"/>
              </a:rPr>
              <a:t>Betrayal</a:t>
            </a:r>
          </a:p>
          <a:p>
            <a:pPr>
              <a:lnSpc>
                <a:spcPct val="100000"/>
              </a:lnSpc>
              <a:spcBef>
                <a:spcPts val="0"/>
              </a:spcBef>
              <a:buClr>
                <a:srgbClr val="000000"/>
              </a:buClr>
            </a:pPr>
            <a:r>
              <a:rPr lang="en-GB" sz="1400" dirty="0">
                <a:solidFill>
                  <a:srgbClr val="000000"/>
                </a:solidFill>
                <a:latin typeface="Arial"/>
                <a:ea typeface="Arial"/>
                <a:cs typeface="Arial"/>
                <a:sym typeface="Arial"/>
              </a:rPr>
              <a:t>Bible</a:t>
            </a:r>
          </a:p>
          <a:p>
            <a:pPr>
              <a:lnSpc>
                <a:spcPct val="100000"/>
              </a:lnSpc>
              <a:spcBef>
                <a:spcPts val="0"/>
              </a:spcBef>
              <a:buClr>
                <a:srgbClr val="000000"/>
              </a:buClr>
            </a:pPr>
            <a:r>
              <a:rPr lang="en-GB" sz="1400" dirty="0">
                <a:solidFill>
                  <a:srgbClr val="000000"/>
                </a:solidFill>
                <a:latin typeface="Arial"/>
                <a:ea typeface="Arial"/>
                <a:cs typeface="Arial"/>
                <a:sym typeface="Arial"/>
              </a:rPr>
              <a:t>Bravery</a:t>
            </a:r>
          </a:p>
          <a:p>
            <a:pPr>
              <a:lnSpc>
                <a:spcPct val="100000"/>
              </a:lnSpc>
              <a:spcBef>
                <a:spcPts val="0"/>
              </a:spcBef>
              <a:buClr>
                <a:srgbClr val="000000"/>
              </a:buClr>
            </a:pPr>
            <a:r>
              <a:rPr lang="en-GB" sz="1400" dirty="0">
                <a:solidFill>
                  <a:srgbClr val="000000"/>
                </a:solidFill>
                <a:latin typeface="Arial"/>
                <a:ea typeface="Arial"/>
                <a:cs typeface="Arial"/>
                <a:sym typeface="Arial"/>
              </a:rPr>
              <a:t>Celebration</a:t>
            </a:r>
          </a:p>
        </p:txBody>
      </p:sp>
      <p:sp>
        <p:nvSpPr>
          <p:cNvPr id="515" name="Google Shape;515;p47"/>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47"/>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2" name="Rectangle 1"/>
          <p:cNvSpPr/>
          <p:nvPr/>
        </p:nvSpPr>
        <p:spPr>
          <a:xfrm>
            <a:off x="5518159" y="1199612"/>
            <a:ext cx="6096000" cy="4401205"/>
          </a:xfrm>
          <a:prstGeom prst="rect">
            <a:avLst/>
          </a:prstGeom>
        </p:spPr>
        <p:txBody>
          <a:bodyPr>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Loyalty</a:t>
            </a:r>
          </a:p>
          <a:p>
            <a:pPr marL="285750" indent="-285750">
              <a:buFont typeface="Arial" panose="020B0604020202020204" pitchFamily="34" charset="0"/>
              <a:buChar char="•"/>
            </a:pPr>
            <a:r>
              <a:rPr lang="en-GB" dirty="0"/>
              <a:t>Man vs nature</a:t>
            </a:r>
          </a:p>
          <a:p>
            <a:pPr marL="285750" indent="-285750">
              <a:buFont typeface="Arial" panose="020B0604020202020204" pitchFamily="34" charset="0"/>
              <a:buChar char="•"/>
            </a:pPr>
            <a:r>
              <a:rPr lang="en-GB" dirty="0"/>
              <a:t>Man vs man</a:t>
            </a:r>
          </a:p>
          <a:p>
            <a:pPr marL="285750" indent="-285750">
              <a:buFont typeface="Arial" panose="020B0604020202020204" pitchFamily="34" charset="0"/>
              <a:buChar char="•"/>
            </a:pPr>
            <a:r>
              <a:rPr lang="en-GB" dirty="0"/>
              <a:t>Man vs self</a:t>
            </a:r>
          </a:p>
          <a:p>
            <a:pPr marL="285750" indent="-285750">
              <a:buFont typeface="Arial" panose="020B0604020202020204" pitchFamily="34" charset="0"/>
              <a:buChar char="•"/>
            </a:pPr>
            <a:r>
              <a:rPr lang="en-GB" dirty="0"/>
              <a:t>Man vs machine</a:t>
            </a:r>
          </a:p>
          <a:p>
            <a:pPr marL="285750" indent="-285750">
              <a:buFont typeface="Arial" panose="020B0604020202020204" pitchFamily="34" charset="0"/>
              <a:buChar char="•"/>
            </a:pPr>
            <a:r>
              <a:rPr lang="en-GB" dirty="0"/>
              <a:t>Mankind</a:t>
            </a:r>
          </a:p>
          <a:p>
            <a:pPr marL="285750" indent="-285750">
              <a:buFont typeface="Arial" panose="020B0604020202020204" pitchFamily="34" charset="0"/>
              <a:buChar char="•"/>
            </a:pPr>
            <a:r>
              <a:rPr lang="en-GB" dirty="0"/>
              <a:t>Maturity</a:t>
            </a:r>
          </a:p>
          <a:p>
            <a:pPr marL="285750" indent="-285750">
              <a:buFont typeface="Arial" panose="020B0604020202020204" pitchFamily="34" charset="0"/>
              <a:buChar char="•"/>
            </a:pPr>
            <a:r>
              <a:rPr lang="en-GB" dirty="0"/>
              <a:t>Medicine</a:t>
            </a:r>
          </a:p>
          <a:p>
            <a:pPr marL="285750" indent="-285750">
              <a:buFont typeface="Arial" panose="020B0604020202020204" pitchFamily="34" charset="0"/>
              <a:buChar char="•"/>
            </a:pPr>
            <a:r>
              <a:rPr lang="en-GB" dirty="0"/>
              <a:t>Mercy</a:t>
            </a:r>
          </a:p>
          <a:p>
            <a:pPr marL="285750" indent="-285750">
              <a:buFont typeface="Arial" panose="020B0604020202020204" pitchFamily="34" charset="0"/>
              <a:buChar char="•"/>
            </a:pPr>
            <a:r>
              <a:rPr lang="en-GB" dirty="0"/>
              <a:t>Morality</a:t>
            </a:r>
          </a:p>
          <a:p>
            <a:pPr marL="285750" indent="-285750">
              <a:buFont typeface="Arial" panose="020B0604020202020204" pitchFamily="34" charset="0"/>
              <a:buChar char="•"/>
            </a:pPr>
            <a:r>
              <a:rPr lang="en-GB" dirty="0"/>
              <a:t>Nationalism</a:t>
            </a:r>
          </a:p>
          <a:p>
            <a:pPr marL="285750" indent="-285750">
              <a:buFont typeface="Arial" panose="020B0604020202020204" pitchFamily="34" charset="0"/>
              <a:buChar char="•"/>
            </a:pPr>
            <a:r>
              <a:rPr lang="en-GB" dirty="0"/>
              <a:t>Nature</a:t>
            </a:r>
          </a:p>
          <a:p>
            <a:pPr marL="285750" indent="-285750">
              <a:buFont typeface="Arial" panose="020B0604020202020204" pitchFamily="34" charset="0"/>
              <a:buChar char="•"/>
            </a:pPr>
            <a:r>
              <a:rPr lang="en-GB" dirty="0"/>
              <a:t>Necessity</a:t>
            </a:r>
          </a:p>
          <a:p>
            <a:pPr marL="285750" indent="-285750">
              <a:buFont typeface="Arial" panose="020B0604020202020204" pitchFamily="34" charset="0"/>
              <a:buChar char="•"/>
            </a:pPr>
            <a:r>
              <a:rPr lang="en-GB" dirty="0"/>
              <a:t>Optimism</a:t>
            </a:r>
          </a:p>
          <a:p>
            <a:pPr marL="285750" indent="-285750">
              <a:buFont typeface="Arial" panose="020B0604020202020204" pitchFamily="34" charset="0"/>
              <a:buChar char="•"/>
            </a:pPr>
            <a:r>
              <a:rPr lang="en-GB" dirty="0"/>
              <a:t>Neglect</a:t>
            </a:r>
          </a:p>
          <a:p>
            <a:pPr marL="285750" indent="-285750">
              <a:buFont typeface="Arial" panose="020B0604020202020204" pitchFamily="34" charset="0"/>
              <a:buChar char="•"/>
            </a:pPr>
            <a:r>
              <a:rPr lang="en-GB" dirty="0"/>
              <a:t>Normality</a:t>
            </a:r>
          </a:p>
          <a:p>
            <a:pPr marL="285750" indent="-285750">
              <a:buFont typeface="Arial" panose="020B0604020202020204" pitchFamily="34" charset="0"/>
              <a:buChar char="•"/>
            </a:pPr>
            <a:r>
              <a:rPr lang="en-GB" dirty="0"/>
              <a:t>Opportunity</a:t>
            </a:r>
          </a:p>
          <a:p>
            <a:pPr marL="285750" indent="-285750">
              <a:buFont typeface="Arial" panose="020B0604020202020204" pitchFamily="34" charset="0"/>
              <a:buChar char="•"/>
            </a:pPr>
            <a:r>
              <a:rPr lang="en-GB" dirty="0"/>
              <a:t>Optimism</a:t>
            </a:r>
          </a:p>
          <a:p>
            <a:pPr marL="285750" indent="-285750">
              <a:buFont typeface="Arial" panose="020B0604020202020204" pitchFamily="34" charset="0"/>
              <a:buChar char="•"/>
            </a:pPr>
            <a:r>
              <a:rPr lang="en-GB" dirty="0"/>
              <a:t>Overcoming</a:t>
            </a:r>
          </a:p>
        </p:txBody>
      </p:sp>
      <p:sp>
        <p:nvSpPr>
          <p:cNvPr id="3" name="Rectangle 2"/>
          <p:cNvSpPr/>
          <p:nvPr/>
        </p:nvSpPr>
        <p:spPr>
          <a:xfrm>
            <a:off x="10177149" y="2384164"/>
            <a:ext cx="6096000" cy="4185761"/>
          </a:xfrm>
          <a:prstGeom prst="rect">
            <a:avLst/>
          </a:prstGeom>
        </p:spPr>
        <p:txBody>
          <a:bodyPr>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Resistance</a:t>
            </a:r>
          </a:p>
          <a:p>
            <a:pPr marL="285750" indent="-285750">
              <a:buFont typeface="Arial" panose="020B0604020202020204" pitchFamily="34" charset="0"/>
              <a:buChar char="•"/>
            </a:pPr>
            <a:r>
              <a:rPr lang="en-GB" dirty="0"/>
              <a:t>Reunion</a:t>
            </a:r>
          </a:p>
          <a:p>
            <a:pPr marL="285750" indent="-285750">
              <a:buFont typeface="Arial" panose="020B0604020202020204" pitchFamily="34" charset="0"/>
              <a:buChar char="•"/>
            </a:pPr>
            <a:r>
              <a:rPr lang="en-GB" dirty="0"/>
              <a:t>Revolution</a:t>
            </a:r>
          </a:p>
          <a:p>
            <a:pPr marL="285750" indent="-285750">
              <a:buFont typeface="Arial" panose="020B0604020202020204" pitchFamily="34" charset="0"/>
              <a:buChar char="•"/>
            </a:pPr>
            <a:r>
              <a:rPr lang="en-GB" dirty="0"/>
              <a:t>Revenge</a:t>
            </a:r>
          </a:p>
          <a:p>
            <a:pPr marL="285750" indent="-285750">
              <a:buFont typeface="Arial" panose="020B0604020202020204" pitchFamily="34" charset="0"/>
              <a:buChar char="•"/>
            </a:pPr>
            <a:r>
              <a:rPr lang="en-GB" dirty="0"/>
              <a:t>Sanity</a:t>
            </a:r>
          </a:p>
          <a:p>
            <a:pPr marL="285750" indent="-285750">
              <a:buFont typeface="Arial" panose="020B0604020202020204" pitchFamily="34" charset="0"/>
              <a:buChar char="•"/>
            </a:pPr>
            <a:r>
              <a:rPr lang="en-GB" dirty="0"/>
              <a:t>Secrecy</a:t>
            </a:r>
          </a:p>
          <a:p>
            <a:pPr marL="285750" indent="-285750">
              <a:buFont typeface="Arial" panose="020B0604020202020204" pitchFamily="34" charset="0"/>
              <a:buChar char="•"/>
            </a:pPr>
            <a:r>
              <a:rPr lang="en-GB" dirty="0"/>
              <a:t>Segregation</a:t>
            </a:r>
          </a:p>
          <a:p>
            <a:pPr marL="285750" indent="-285750">
              <a:buFont typeface="Arial" panose="020B0604020202020204" pitchFamily="34" charset="0"/>
              <a:buChar char="•"/>
            </a:pPr>
            <a:r>
              <a:rPr lang="en-GB" dirty="0"/>
              <a:t>Self-awareness</a:t>
            </a:r>
          </a:p>
          <a:p>
            <a:pPr marL="285750" indent="-285750">
              <a:buFont typeface="Arial" panose="020B0604020202020204" pitchFamily="34" charset="0"/>
              <a:buChar char="•"/>
            </a:pPr>
            <a:r>
              <a:rPr lang="en-GB" dirty="0"/>
              <a:t>Self-discipline</a:t>
            </a:r>
          </a:p>
          <a:p>
            <a:pPr marL="285750" indent="-285750">
              <a:buFont typeface="Arial" panose="020B0604020202020204" pitchFamily="34" charset="0"/>
              <a:buChar char="•"/>
            </a:pPr>
            <a:r>
              <a:rPr lang="en-GB" dirty="0"/>
              <a:t>Simplicity</a:t>
            </a:r>
          </a:p>
          <a:p>
            <a:pPr marL="285750" indent="-285750">
              <a:buFont typeface="Arial" panose="020B0604020202020204" pitchFamily="34" charset="0"/>
              <a:buChar char="•"/>
            </a:pPr>
            <a:r>
              <a:rPr lang="en-GB" dirty="0"/>
              <a:t>Society</a:t>
            </a:r>
          </a:p>
          <a:p>
            <a:pPr marL="285750" indent="-285750">
              <a:buFont typeface="Arial" panose="020B0604020202020204" pitchFamily="34" charset="0"/>
              <a:buChar char="•"/>
            </a:pPr>
            <a:r>
              <a:rPr lang="en-GB" dirty="0"/>
              <a:t>Social Construct</a:t>
            </a:r>
          </a:p>
          <a:p>
            <a:pPr marL="285750" indent="-285750">
              <a:buFont typeface="Arial" panose="020B0604020202020204" pitchFamily="34" charset="0"/>
              <a:buChar char="•"/>
            </a:pPr>
            <a:r>
              <a:rPr lang="en-GB" dirty="0"/>
              <a:t>Solitude</a:t>
            </a:r>
          </a:p>
          <a:p>
            <a:pPr marL="285750" indent="-285750">
              <a:buFont typeface="Arial" panose="020B0604020202020204" pitchFamily="34" charset="0"/>
              <a:buChar char="•"/>
            </a:pPr>
            <a:r>
              <a:rPr lang="en-GB" dirty="0"/>
              <a:t>Soul</a:t>
            </a:r>
          </a:p>
          <a:p>
            <a:pPr marL="285750" indent="-285750">
              <a:buFont typeface="Arial" panose="020B0604020202020204" pitchFamily="34" charset="0"/>
              <a:buChar char="•"/>
            </a:pPr>
            <a:r>
              <a:rPr lang="en-GB" dirty="0"/>
              <a:t>Suicide</a:t>
            </a:r>
          </a:p>
          <a:p>
            <a:pPr marL="285750" indent="-285750">
              <a:buFont typeface="Arial" panose="020B0604020202020204" pitchFamily="34" charset="0"/>
              <a:buChar char="•"/>
            </a:pPr>
            <a:r>
              <a:rPr lang="en-GB" dirty="0"/>
              <a:t>Survival</a:t>
            </a:r>
          </a:p>
          <a:p>
            <a:pPr marL="285750" indent="-285750">
              <a:buFont typeface="Arial" panose="020B0604020202020204" pitchFamily="34" charset="0"/>
              <a:buChar char="•"/>
            </a:pPr>
            <a:r>
              <a:rPr lang="en-GB" dirty="0"/>
              <a:t>Technology</a:t>
            </a:r>
          </a:p>
          <a:p>
            <a:pPr marL="285750" indent="-285750">
              <a:buFont typeface="Arial" panose="020B0604020202020204" pitchFamily="34" charset="0"/>
              <a:buChar char="•"/>
            </a:pPr>
            <a:r>
              <a:rPr lang="en-GB" dirty="0"/>
              <a:t>Temptation</a:t>
            </a:r>
          </a:p>
        </p:txBody>
      </p:sp>
      <p:sp>
        <p:nvSpPr>
          <p:cNvPr id="4" name="Rectangle 3"/>
          <p:cNvSpPr/>
          <p:nvPr/>
        </p:nvSpPr>
        <p:spPr>
          <a:xfrm>
            <a:off x="2074098" y="1550536"/>
            <a:ext cx="6096000" cy="4401205"/>
          </a:xfrm>
          <a:prstGeom prst="rect">
            <a:avLst/>
          </a:prstGeom>
        </p:spPr>
        <p:txBody>
          <a:bodyPr>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God</a:t>
            </a:r>
          </a:p>
          <a:p>
            <a:pPr marL="285750" indent="-285750">
              <a:buFont typeface="Arial" panose="020B0604020202020204" pitchFamily="34" charset="0"/>
              <a:buChar char="•"/>
            </a:pPr>
            <a:r>
              <a:rPr lang="en-GB" dirty="0"/>
              <a:t>Good vs Evil</a:t>
            </a:r>
          </a:p>
          <a:p>
            <a:pPr marL="285750" indent="-285750">
              <a:buFont typeface="Arial" panose="020B0604020202020204" pitchFamily="34" charset="0"/>
              <a:buChar char="•"/>
            </a:pPr>
            <a:r>
              <a:rPr lang="en-GB" dirty="0"/>
              <a:t>Government</a:t>
            </a:r>
          </a:p>
          <a:p>
            <a:pPr marL="285750" indent="-285750">
              <a:buFont typeface="Arial" panose="020B0604020202020204" pitchFamily="34" charset="0"/>
              <a:buChar char="•"/>
            </a:pPr>
            <a:r>
              <a:rPr lang="en-GB" dirty="0"/>
              <a:t>Greed</a:t>
            </a:r>
          </a:p>
          <a:p>
            <a:pPr marL="285750" indent="-285750">
              <a:buFont typeface="Arial" panose="020B0604020202020204" pitchFamily="34" charset="0"/>
              <a:buChar char="•"/>
            </a:pPr>
            <a:r>
              <a:rPr lang="en-GB" dirty="0"/>
              <a:t>Growing Up</a:t>
            </a:r>
          </a:p>
          <a:p>
            <a:pPr marL="285750" indent="-285750">
              <a:buFont typeface="Arial" panose="020B0604020202020204" pitchFamily="34" charset="0"/>
              <a:buChar char="•"/>
            </a:pPr>
            <a:r>
              <a:rPr lang="en-GB" dirty="0"/>
              <a:t>Happiness</a:t>
            </a:r>
          </a:p>
          <a:p>
            <a:pPr marL="285750" indent="-285750">
              <a:buFont typeface="Arial" panose="020B0604020202020204" pitchFamily="34" charset="0"/>
              <a:buChar char="•"/>
            </a:pPr>
            <a:r>
              <a:rPr lang="en-GB" dirty="0"/>
              <a:t>Hate</a:t>
            </a:r>
          </a:p>
          <a:p>
            <a:pPr marL="285750" indent="-285750">
              <a:buFont typeface="Arial" panose="020B0604020202020204" pitchFamily="34" charset="0"/>
              <a:buChar char="•"/>
            </a:pPr>
            <a:r>
              <a:rPr lang="en-GB" dirty="0"/>
              <a:t>Heritage</a:t>
            </a:r>
          </a:p>
          <a:p>
            <a:pPr marL="285750" indent="-285750">
              <a:buFont typeface="Arial" panose="020B0604020202020204" pitchFamily="34" charset="0"/>
              <a:buChar char="•"/>
            </a:pPr>
            <a:r>
              <a:rPr lang="en-GB" dirty="0">
                <a:hlinkClick r:id="rId3"/>
              </a:rPr>
              <a:t>Hero</a:t>
            </a:r>
            <a:endParaRPr lang="en-GB" dirty="0"/>
          </a:p>
          <a:p>
            <a:pPr marL="285750" indent="-285750">
              <a:buFont typeface="Arial" panose="020B0604020202020204" pitchFamily="34" charset="0"/>
              <a:buChar char="•"/>
            </a:pPr>
            <a:r>
              <a:rPr lang="en-GB" dirty="0"/>
              <a:t>Heroism</a:t>
            </a:r>
          </a:p>
          <a:p>
            <a:pPr marL="285750" indent="-285750">
              <a:buFont typeface="Arial" panose="020B0604020202020204" pitchFamily="34" charset="0"/>
              <a:buChar char="•"/>
            </a:pPr>
            <a:r>
              <a:rPr lang="en-GB" dirty="0"/>
              <a:t>Hope</a:t>
            </a:r>
          </a:p>
          <a:p>
            <a:pPr marL="285750" indent="-285750">
              <a:buFont typeface="Arial" panose="020B0604020202020204" pitchFamily="34" charset="0"/>
              <a:buChar char="•"/>
            </a:pPr>
            <a:r>
              <a:rPr lang="en-GB" dirty="0" err="1">
                <a:hlinkClick r:id="rId4"/>
              </a:rPr>
              <a:t>Humor</a:t>
            </a:r>
            <a:endParaRPr lang="en-GB" dirty="0"/>
          </a:p>
          <a:p>
            <a:pPr marL="285750" indent="-285750">
              <a:buFont typeface="Arial" panose="020B0604020202020204" pitchFamily="34" charset="0"/>
              <a:buChar char="•"/>
            </a:pPr>
            <a:r>
              <a:rPr lang="en-GB" dirty="0"/>
              <a:t>Human Nature</a:t>
            </a:r>
          </a:p>
          <a:p>
            <a:pPr marL="285750" indent="-285750">
              <a:buFont typeface="Arial" panose="020B0604020202020204" pitchFamily="34" charset="0"/>
              <a:buChar char="•"/>
            </a:pPr>
            <a:r>
              <a:rPr lang="en-GB" dirty="0"/>
              <a:t>Identity</a:t>
            </a:r>
          </a:p>
          <a:p>
            <a:pPr marL="285750" indent="-285750">
              <a:buFont typeface="Arial" panose="020B0604020202020204" pitchFamily="34" charset="0"/>
              <a:buChar char="•"/>
            </a:pPr>
            <a:r>
              <a:rPr lang="en-GB" dirty="0"/>
              <a:t>Ideology</a:t>
            </a:r>
          </a:p>
          <a:p>
            <a:pPr marL="285750" indent="-285750">
              <a:buFont typeface="Arial" panose="020B0604020202020204" pitchFamily="34" charset="0"/>
              <a:buChar char="•"/>
            </a:pPr>
            <a:r>
              <a:rPr lang="en-GB" dirty="0"/>
              <a:t>Ignorance</a:t>
            </a:r>
          </a:p>
          <a:p>
            <a:pPr marL="285750" indent="-285750">
              <a:buFont typeface="Arial" panose="020B0604020202020204" pitchFamily="34" charset="0"/>
              <a:buChar char="•"/>
            </a:pPr>
            <a:r>
              <a:rPr lang="en-GB" dirty="0"/>
              <a:t>Illusion of power</a:t>
            </a:r>
          </a:p>
          <a:p>
            <a:pPr marL="285750" indent="-285750">
              <a:buFont typeface="Arial" panose="020B0604020202020204" pitchFamily="34" charset="0"/>
              <a:buChar char="•"/>
            </a:pPr>
            <a:r>
              <a:rPr lang="en-GB" dirty="0"/>
              <a:t>Individuality</a:t>
            </a:r>
          </a:p>
          <a:p>
            <a:pPr marL="285750" indent="-285750">
              <a:buFont typeface="Arial" panose="020B0604020202020204" pitchFamily="34" charset="0"/>
              <a:buChar char="•"/>
            </a:pPr>
            <a:r>
              <a:rPr lang="en-GB" dirty="0"/>
              <a:t>Inner peace</a:t>
            </a:r>
          </a:p>
        </p:txBody>
      </p:sp>
      <p:sp>
        <p:nvSpPr>
          <p:cNvPr id="5" name="Rectangle 4"/>
          <p:cNvSpPr/>
          <p:nvPr/>
        </p:nvSpPr>
        <p:spPr>
          <a:xfrm>
            <a:off x="7169732" y="1117374"/>
            <a:ext cx="6096000" cy="1600438"/>
          </a:xfrm>
          <a:prstGeom prst="rect">
            <a:avLst/>
          </a:prstGeom>
        </p:spPr>
        <p:txBody>
          <a:bodyPr>
            <a:spAutoFit/>
          </a:bodyPr>
          <a:lstStyle/>
          <a:p>
            <a:pPr marL="285750" indent="-285750">
              <a:buFont typeface="Arial" panose="020B0604020202020204" pitchFamily="34" charset="0"/>
              <a:buChar char="•"/>
            </a:pPr>
            <a:r>
              <a:rPr lang="en-GB" dirty="0"/>
              <a:t>Family</a:t>
            </a:r>
          </a:p>
          <a:p>
            <a:pPr marL="285750" indent="-285750">
              <a:buFont typeface="Arial" panose="020B0604020202020204" pitchFamily="34" charset="0"/>
              <a:buChar char="•"/>
            </a:pPr>
            <a:r>
              <a:rPr lang="en-GB" dirty="0"/>
              <a:t>Fate</a:t>
            </a:r>
          </a:p>
          <a:p>
            <a:pPr marL="285750" indent="-285750">
              <a:buFont typeface="Arial" panose="020B0604020202020204" pitchFamily="34" charset="0"/>
              <a:buChar char="•"/>
            </a:pPr>
            <a:r>
              <a:rPr lang="en-GB" dirty="0"/>
              <a:t>Fear</a:t>
            </a:r>
          </a:p>
          <a:p>
            <a:pPr marL="285750" indent="-285750">
              <a:buFont typeface="Arial" panose="020B0604020202020204" pitchFamily="34" charset="0"/>
              <a:buChar char="•"/>
            </a:pPr>
            <a:r>
              <a:rPr lang="en-GB" dirty="0"/>
              <a:t>Feminism</a:t>
            </a:r>
          </a:p>
          <a:p>
            <a:pPr marL="285750" indent="-285750">
              <a:buFont typeface="Arial" panose="020B0604020202020204" pitchFamily="34" charset="0"/>
              <a:buChar char="•"/>
            </a:pPr>
            <a:r>
              <a:rPr lang="en-GB" dirty="0"/>
              <a:t>Freedom</a:t>
            </a:r>
          </a:p>
          <a:p>
            <a:pPr marL="285750" indent="-285750">
              <a:buFont typeface="Arial" panose="020B0604020202020204" pitchFamily="34" charset="0"/>
              <a:buChar char="•"/>
            </a:pPr>
            <a:r>
              <a:rPr lang="en-GB" dirty="0"/>
              <a:t>Friendship</a:t>
            </a:r>
          </a:p>
          <a:p>
            <a:pPr marL="285750" indent="-285750">
              <a:buFont typeface="Arial" panose="020B0604020202020204" pitchFamily="34" charset="0"/>
              <a:buChar char="•"/>
            </a:pPr>
            <a:r>
              <a:rPr lang="en-GB" dirty="0"/>
              <a:t>Future</a:t>
            </a:r>
          </a:p>
        </p:txBody>
      </p:sp>
      <p:sp>
        <p:nvSpPr>
          <p:cNvPr id="6" name="Rectangle 5"/>
          <p:cNvSpPr/>
          <p:nvPr/>
        </p:nvSpPr>
        <p:spPr>
          <a:xfrm>
            <a:off x="345830" y="3751684"/>
            <a:ext cx="6096000" cy="2893100"/>
          </a:xfrm>
          <a:prstGeom prst="rect">
            <a:avLst/>
          </a:prstGeom>
        </p:spPr>
        <p:txBody>
          <a:bodyPr>
            <a:spAutoFit/>
          </a:bodyPr>
          <a:lstStyle/>
          <a:p>
            <a:pPr marL="285750" indent="-285750">
              <a:buFont typeface="Arial" panose="020B0604020202020204" pitchFamily="34" charset="0"/>
              <a:buChar char="•"/>
            </a:pPr>
            <a:r>
              <a:rPr lang="en-GB" dirty="0"/>
              <a:t>Chance</a:t>
            </a:r>
          </a:p>
          <a:p>
            <a:pPr marL="285750" indent="-285750">
              <a:buFont typeface="Arial" panose="020B0604020202020204" pitchFamily="34" charset="0"/>
              <a:buChar char="•"/>
            </a:pPr>
            <a:r>
              <a:rPr lang="en-GB" dirty="0"/>
              <a:t>Change</a:t>
            </a:r>
          </a:p>
          <a:p>
            <a:pPr marL="285750" indent="-285750">
              <a:buFont typeface="Arial" panose="020B0604020202020204" pitchFamily="34" charset="0"/>
              <a:buChar char="•"/>
            </a:pPr>
            <a:r>
              <a:rPr lang="en-GB" dirty="0"/>
              <a:t>Chaos and order</a:t>
            </a:r>
          </a:p>
          <a:p>
            <a:pPr marL="285750" indent="-285750">
              <a:buFont typeface="Arial" panose="020B0604020202020204" pitchFamily="34" charset="0"/>
              <a:buChar char="•"/>
            </a:pPr>
            <a:r>
              <a:rPr lang="en-GB" dirty="0"/>
              <a:t>Children</a:t>
            </a:r>
          </a:p>
          <a:p>
            <a:pPr marL="285750" indent="-285750">
              <a:buFont typeface="Arial" panose="020B0604020202020204" pitchFamily="34" charset="0"/>
              <a:buChar char="•"/>
            </a:pPr>
            <a:r>
              <a:rPr lang="en-GB" dirty="0"/>
              <a:t>Circle of life</a:t>
            </a:r>
          </a:p>
          <a:p>
            <a:pPr marL="285750" indent="-285750">
              <a:buFont typeface="Arial" panose="020B0604020202020204" pitchFamily="34" charset="0"/>
              <a:buChar char="•"/>
            </a:pPr>
            <a:r>
              <a:rPr lang="en-GB" dirty="0"/>
              <a:t>Coming of age</a:t>
            </a:r>
          </a:p>
          <a:p>
            <a:pPr marL="285750" indent="-285750">
              <a:buFont typeface="Arial" panose="020B0604020202020204" pitchFamily="34" charset="0"/>
              <a:buChar char="•"/>
            </a:pPr>
            <a:r>
              <a:rPr lang="en-GB" dirty="0"/>
              <a:t>Common sense</a:t>
            </a:r>
          </a:p>
          <a:p>
            <a:pPr marL="285750" indent="-285750">
              <a:buFont typeface="Arial" panose="020B0604020202020204" pitchFamily="34" charset="0"/>
              <a:buChar char="•"/>
            </a:pPr>
            <a:r>
              <a:rPr lang="en-GB" dirty="0"/>
              <a:t>Conservation</a:t>
            </a:r>
          </a:p>
          <a:p>
            <a:pPr marL="285750" indent="-285750">
              <a:buFont typeface="Arial" panose="020B0604020202020204" pitchFamily="34" charset="0"/>
              <a:buChar char="•"/>
            </a:pPr>
            <a:r>
              <a:rPr lang="en-GB" dirty="0"/>
              <a:t>Conspiracy</a:t>
            </a:r>
          </a:p>
          <a:p>
            <a:pPr marL="285750" indent="-285750">
              <a:buFont typeface="Arial" panose="020B0604020202020204" pitchFamily="34" charset="0"/>
              <a:buChar char="•"/>
            </a:pPr>
            <a:r>
              <a:rPr lang="en-GB" dirty="0"/>
              <a:t>Creation</a:t>
            </a:r>
          </a:p>
          <a:p>
            <a:pPr marL="285750" indent="-285750">
              <a:buFont typeface="Arial" panose="020B0604020202020204" pitchFamily="34" charset="0"/>
              <a:buChar char="•"/>
            </a:pPr>
            <a:r>
              <a:rPr lang="en-GB" dirty="0"/>
              <a:t>Crime</a:t>
            </a:r>
          </a:p>
          <a:p>
            <a:pPr marL="285750" indent="-285750">
              <a:buFont typeface="Arial" panose="020B0604020202020204" pitchFamily="34" charset="0"/>
              <a:buChar char="•"/>
            </a:pPr>
            <a:r>
              <a:rPr lang="en-GB" dirty="0"/>
              <a:t>Courage</a:t>
            </a:r>
          </a:p>
          <a:p>
            <a:pPr marL="285750" indent="-285750">
              <a:buFont typeface="Arial" panose="020B0604020202020204" pitchFamily="34" charset="0"/>
              <a:buChar char="•"/>
            </a:pPr>
            <a:r>
              <a:rPr lang="en-GB" dirty="0"/>
              <a:t>Darkness and lightness</a:t>
            </a:r>
          </a:p>
        </p:txBody>
      </p:sp>
      <p:sp>
        <p:nvSpPr>
          <p:cNvPr id="7" name="Rectangle 6"/>
          <p:cNvSpPr/>
          <p:nvPr/>
        </p:nvSpPr>
        <p:spPr>
          <a:xfrm>
            <a:off x="8755606" y="1436707"/>
            <a:ext cx="6096000" cy="4379660"/>
          </a:xfrm>
          <a:prstGeom prst="rect">
            <a:avLst/>
          </a:prstGeom>
        </p:spPr>
        <p:txBody>
          <a:bodyPr>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Tolerance</a:t>
            </a:r>
          </a:p>
          <a:p>
            <a:pPr marL="285750" indent="-285750">
              <a:buFont typeface="Arial" panose="020B0604020202020204" pitchFamily="34" charset="0"/>
              <a:buChar char="•"/>
            </a:pPr>
            <a:r>
              <a:rPr lang="en-GB" dirty="0"/>
              <a:t>Travel</a:t>
            </a:r>
          </a:p>
          <a:p>
            <a:pPr marL="285750" indent="-285750">
              <a:buFont typeface="Arial" panose="020B0604020202020204" pitchFamily="34" charset="0"/>
              <a:buChar char="•"/>
            </a:pPr>
            <a:r>
              <a:rPr lang="en-GB" dirty="0"/>
              <a:t>Trust</a:t>
            </a:r>
          </a:p>
          <a:p>
            <a:pPr marL="285750" indent="-285750">
              <a:buFont typeface="Arial" panose="020B0604020202020204" pitchFamily="34" charset="0"/>
              <a:buChar char="•"/>
            </a:pPr>
            <a:r>
              <a:rPr lang="en-GB" dirty="0"/>
              <a:t>Truth</a:t>
            </a:r>
          </a:p>
          <a:p>
            <a:pPr marL="285750" indent="-285750">
              <a:buFont typeface="Arial" panose="020B0604020202020204" pitchFamily="34" charset="0"/>
              <a:buChar char="•"/>
            </a:pPr>
            <a:r>
              <a:rPr lang="en-GB" dirty="0"/>
              <a:t>Universe</a:t>
            </a:r>
          </a:p>
          <a:p>
            <a:pPr marL="285750" indent="-285750">
              <a:buFont typeface="Arial" panose="020B0604020202020204" pitchFamily="34" charset="0"/>
              <a:buChar char="•"/>
            </a:pPr>
            <a:r>
              <a:rPr lang="en-GB" dirty="0"/>
              <a:t>Unselfishness</a:t>
            </a:r>
          </a:p>
          <a:p>
            <a:pPr marL="285750" indent="-285750">
              <a:buFont typeface="Arial" panose="020B0604020202020204" pitchFamily="34" charset="0"/>
              <a:buChar char="•"/>
            </a:pPr>
            <a:r>
              <a:rPr lang="en-GB" dirty="0" err="1"/>
              <a:t>Valor</a:t>
            </a:r>
            <a:endParaRPr lang="en-GB" dirty="0"/>
          </a:p>
          <a:p>
            <a:pPr marL="285750" indent="-285750">
              <a:buFont typeface="Arial" panose="020B0604020202020204" pitchFamily="34" charset="0"/>
              <a:buChar char="•"/>
            </a:pPr>
            <a:r>
              <a:rPr lang="en-GB" dirty="0"/>
              <a:t>Vices</a:t>
            </a:r>
          </a:p>
          <a:p>
            <a:pPr marL="285750" indent="-285750">
              <a:buFont typeface="Arial" panose="020B0604020202020204" pitchFamily="34" charset="0"/>
              <a:buChar char="•"/>
            </a:pPr>
            <a:r>
              <a:rPr lang="en-GB" dirty="0"/>
              <a:t>Violence</a:t>
            </a:r>
          </a:p>
          <a:p>
            <a:pPr marL="285750" indent="-285750">
              <a:buFont typeface="Arial" panose="020B0604020202020204" pitchFamily="34" charset="0"/>
              <a:buChar char="•"/>
            </a:pPr>
            <a:r>
              <a:rPr lang="en-GB" dirty="0"/>
              <a:t>Virtue</a:t>
            </a:r>
          </a:p>
          <a:p>
            <a:pPr marL="285750" indent="-285750">
              <a:buFont typeface="Arial" panose="020B0604020202020204" pitchFamily="34" charset="0"/>
              <a:buChar char="•"/>
            </a:pPr>
            <a:r>
              <a:rPr lang="en-GB" dirty="0"/>
              <a:t>War</a:t>
            </a:r>
          </a:p>
          <a:p>
            <a:pPr marL="285750" indent="-285750">
              <a:buFont typeface="Arial" panose="020B0604020202020204" pitchFamily="34" charset="0"/>
              <a:buChar char="•"/>
            </a:pPr>
            <a:r>
              <a:rPr lang="en-GB" dirty="0"/>
              <a:t>Waste</a:t>
            </a:r>
          </a:p>
          <a:p>
            <a:pPr marL="285750" indent="-285750">
              <a:buFont typeface="Arial" panose="020B0604020202020204" pitchFamily="34" charset="0"/>
              <a:buChar char="•"/>
            </a:pPr>
            <a:r>
              <a:rPr lang="en-GB" dirty="0"/>
              <a:t>Wealth</a:t>
            </a:r>
          </a:p>
          <a:p>
            <a:pPr marL="285750" indent="-285750">
              <a:buFont typeface="Arial" panose="020B0604020202020204" pitchFamily="34" charset="0"/>
              <a:buChar char="•"/>
            </a:pPr>
            <a:r>
              <a:rPr lang="en-GB" dirty="0"/>
              <a:t>Wisdom</a:t>
            </a:r>
          </a:p>
          <a:p>
            <a:pPr marL="285750" indent="-285750">
              <a:buFont typeface="Arial" panose="020B0604020202020204" pitchFamily="34" charset="0"/>
              <a:buChar char="•"/>
            </a:pPr>
            <a:r>
              <a:rPr lang="en-GB" dirty="0"/>
              <a:t>Willpower</a:t>
            </a:r>
          </a:p>
          <a:p>
            <a:pPr marL="285750" indent="-285750">
              <a:buFont typeface="Arial" panose="020B0604020202020204" pitchFamily="34" charset="0"/>
              <a:buChar char="•"/>
            </a:pPr>
            <a:r>
              <a:rPr lang="en-GB" dirty="0"/>
              <a:t>Winning/losing</a:t>
            </a:r>
          </a:p>
          <a:p>
            <a:pPr marL="285750" indent="-285750">
              <a:buFont typeface="Arial" panose="020B0604020202020204" pitchFamily="34" charset="0"/>
              <a:buChar char="•"/>
            </a:pPr>
            <a:r>
              <a:rPr lang="en-GB" dirty="0"/>
              <a:t>Xenophobia</a:t>
            </a:r>
          </a:p>
          <a:p>
            <a:pPr marL="285750" indent="-285750">
              <a:buFont typeface="Arial" panose="020B0604020202020204" pitchFamily="34" charset="0"/>
              <a:buChar char="•"/>
            </a:pPr>
            <a:r>
              <a:rPr lang="en-GB" dirty="0"/>
              <a:t>Youth</a:t>
            </a:r>
          </a:p>
          <a:p>
            <a:pPr marL="412750" lvl="0" indent="-285750">
              <a:lnSpc>
                <a:spcPct val="90000"/>
              </a:lnSpc>
              <a:buClr>
                <a:schemeClr val="dk1"/>
              </a:buClr>
              <a:buSzPts val="2000"/>
              <a:buFont typeface="Arial" panose="020B0604020202020204" pitchFamily="34" charset="0"/>
              <a:buChar char="•"/>
            </a:pPr>
            <a:endParaRPr lang="en-GB" dirty="0"/>
          </a:p>
        </p:txBody>
      </p:sp>
      <p:sp>
        <p:nvSpPr>
          <p:cNvPr id="8" name="Rectangle 7"/>
          <p:cNvSpPr/>
          <p:nvPr/>
        </p:nvSpPr>
        <p:spPr>
          <a:xfrm>
            <a:off x="7140983" y="2400297"/>
            <a:ext cx="6096000" cy="4185761"/>
          </a:xfrm>
          <a:prstGeom prst="rect">
            <a:avLst/>
          </a:prstGeom>
        </p:spPr>
        <p:txBody>
          <a:bodyPr>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Passion</a:t>
            </a:r>
          </a:p>
          <a:p>
            <a:pPr marL="285750" indent="-285750">
              <a:buFont typeface="Arial" panose="020B0604020202020204" pitchFamily="34" charset="0"/>
              <a:buChar char="•"/>
            </a:pPr>
            <a:r>
              <a:rPr lang="en-GB" dirty="0"/>
              <a:t>Patience</a:t>
            </a:r>
          </a:p>
          <a:p>
            <a:pPr marL="285750" indent="-285750">
              <a:buFont typeface="Arial" panose="020B0604020202020204" pitchFamily="34" charset="0"/>
              <a:buChar char="•"/>
            </a:pPr>
            <a:r>
              <a:rPr lang="en-GB" dirty="0"/>
              <a:t>Patriotism</a:t>
            </a:r>
          </a:p>
          <a:p>
            <a:pPr marL="285750" indent="-285750">
              <a:buFont typeface="Arial" panose="020B0604020202020204" pitchFamily="34" charset="0"/>
              <a:buChar char="•"/>
            </a:pPr>
            <a:r>
              <a:rPr lang="en-GB" dirty="0"/>
              <a:t>Peace</a:t>
            </a:r>
          </a:p>
          <a:p>
            <a:pPr marL="285750" indent="-285750">
              <a:buFont typeface="Arial" panose="020B0604020202020204" pitchFamily="34" charset="0"/>
              <a:buChar char="•"/>
            </a:pPr>
            <a:r>
              <a:rPr lang="en-GB" dirty="0"/>
              <a:t>Perfection</a:t>
            </a:r>
          </a:p>
          <a:p>
            <a:pPr marL="285750" indent="-285750">
              <a:buFont typeface="Arial" panose="020B0604020202020204" pitchFamily="34" charset="0"/>
              <a:buChar char="•"/>
            </a:pPr>
            <a:r>
              <a:rPr lang="en-GB" dirty="0"/>
              <a:t>Peer pressure</a:t>
            </a:r>
          </a:p>
          <a:p>
            <a:pPr marL="285750" indent="-285750">
              <a:buFont typeface="Arial" panose="020B0604020202020204" pitchFamily="34" charset="0"/>
              <a:buChar char="•"/>
            </a:pPr>
            <a:r>
              <a:rPr lang="en-GB" dirty="0"/>
              <a:t>Perseverance</a:t>
            </a:r>
          </a:p>
          <a:p>
            <a:pPr marL="285750" indent="-285750">
              <a:buFont typeface="Arial" panose="020B0604020202020204" pitchFamily="34" charset="0"/>
              <a:buChar char="•"/>
            </a:pPr>
            <a:r>
              <a:rPr lang="en-GB" dirty="0"/>
              <a:t>Power/corruption</a:t>
            </a:r>
          </a:p>
          <a:p>
            <a:pPr marL="285750" indent="-285750">
              <a:buFont typeface="Arial" panose="020B0604020202020204" pitchFamily="34" charset="0"/>
              <a:buChar char="•"/>
            </a:pPr>
            <a:r>
              <a:rPr lang="en-GB" dirty="0"/>
              <a:t>Prejudice</a:t>
            </a:r>
          </a:p>
          <a:p>
            <a:pPr marL="285750" indent="-285750">
              <a:buFont typeface="Arial" panose="020B0604020202020204" pitchFamily="34" charset="0"/>
              <a:buChar char="•"/>
            </a:pPr>
            <a:r>
              <a:rPr lang="en-GB" dirty="0"/>
              <a:t>Pride</a:t>
            </a:r>
          </a:p>
          <a:p>
            <a:pPr marL="285750" indent="-285750">
              <a:buFont typeface="Arial" panose="020B0604020202020204" pitchFamily="34" charset="0"/>
              <a:buChar char="•"/>
            </a:pPr>
            <a:r>
              <a:rPr lang="en-GB" dirty="0"/>
              <a:t>Progress</a:t>
            </a:r>
          </a:p>
          <a:p>
            <a:pPr marL="285750" indent="-285750">
              <a:buFont typeface="Arial" panose="020B0604020202020204" pitchFamily="34" charset="0"/>
              <a:buChar char="•"/>
            </a:pPr>
            <a:r>
              <a:rPr lang="en-GB" dirty="0"/>
              <a:t>Purpose</a:t>
            </a:r>
          </a:p>
          <a:p>
            <a:pPr marL="285750" indent="-285750">
              <a:buFont typeface="Arial" panose="020B0604020202020204" pitchFamily="34" charset="0"/>
              <a:buChar char="•"/>
            </a:pPr>
            <a:r>
              <a:rPr lang="en-GB" dirty="0"/>
              <a:t>Quests</a:t>
            </a:r>
          </a:p>
          <a:p>
            <a:pPr marL="285750" indent="-285750">
              <a:buFont typeface="Arial" panose="020B0604020202020204" pitchFamily="34" charset="0"/>
              <a:buChar char="•"/>
            </a:pPr>
            <a:r>
              <a:rPr lang="en-GB" dirty="0"/>
              <a:t>Race</a:t>
            </a:r>
          </a:p>
          <a:p>
            <a:pPr marL="285750" indent="-285750">
              <a:buFont typeface="Arial" panose="020B0604020202020204" pitchFamily="34" charset="0"/>
              <a:buChar char="•"/>
            </a:pPr>
            <a:r>
              <a:rPr lang="en-GB" dirty="0"/>
              <a:t>Reality</a:t>
            </a:r>
          </a:p>
          <a:p>
            <a:pPr marL="285750" indent="-285750">
              <a:buFont typeface="Arial" panose="020B0604020202020204" pitchFamily="34" charset="0"/>
              <a:buChar char="•"/>
            </a:pPr>
            <a:r>
              <a:rPr lang="en-GB" dirty="0"/>
              <a:t>Redemption</a:t>
            </a:r>
          </a:p>
          <a:p>
            <a:pPr marL="285750" indent="-285750">
              <a:buFont typeface="Arial" panose="020B0604020202020204" pitchFamily="34" charset="0"/>
              <a:buChar char="•"/>
            </a:pPr>
            <a:r>
              <a:rPr lang="en-GB" dirty="0"/>
              <a:t>Regret</a:t>
            </a:r>
          </a:p>
          <a:p>
            <a:pPr marL="285750" indent="-285750">
              <a:buFont typeface="Arial" panose="020B0604020202020204" pitchFamily="34" charset="0"/>
              <a:buChar char="•"/>
            </a:pPr>
            <a:r>
              <a:rPr lang="en-GB" dirty="0"/>
              <a:t>Religion</a:t>
            </a:r>
          </a:p>
        </p:txBody>
      </p:sp>
      <p:sp>
        <p:nvSpPr>
          <p:cNvPr id="9" name="Rectangle 8"/>
          <p:cNvSpPr/>
          <p:nvPr/>
        </p:nvSpPr>
        <p:spPr>
          <a:xfrm>
            <a:off x="3835198" y="2674255"/>
            <a:ext cx="6096000" cy="3539430"/>
          </a:xfrm>
          <a:prstGeom prst="rect">
            <a:avLst/>
          </a:prstGeom>
        </p:spPr>
        <p:txBody>
          <a:bodyPr>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Innocence</a:t>
            </a:r>
          </a:p>
          <a:p>
            <a:pPr marL="285750" indent="-285750">
              <a:buFont typeface="Arial" panose="020B0604020202020204" pitchFamily="34" charset="0"/>
              <a:buChar char="•"/>
            </a:pPr>
            <a:r>
              <a:rPr lang="en-GB" dirty="0"/>
              <a:t>Isolation</a:t>
            </a:r>
          </a:p>
          <a:p>
            <a:pPr marL="285750" indent="-285750">
              <a:buFont typeface="Arial" panose="020B0604020202020204" pitchFamily="34" charset="0"/>
              <a:buChar char="•"/>
            </a:pPr>
            <a:r>
              <a:rPr lang="en-GB" dirty="0"/>
              <a:t>Jealousy</a:t>
            </a:r>
          </a:p>
          <a:p>
            <a:pPr marL="285750" indent="-285750">
              <a:buFont typeface="Arial" panose="020B0604020202020204" pitchFamily="34" charset="0"/>
              <a:buChar char="•"/>
            </a:pPr>
            <a:r>
              <a:rPr lang="en-GB" dirty="0"/>
              <a:t>Justice</a:t>
            </a:r>
          </a:p>
          <a:p>
            <a:pPr marL="285750" indent="-285750">
              <a:buFont typeface="Arial" panose="020B0604020202020204" pitchFamily="34" charset="0"/>
              <a:buChar char="•"/>
            </a:pPr>
            <a:r>
              <a:rPr lang="en-GB" dirty="0"/>
              <a:t>Kindness</a:t>
            </a:r>
          </a:p>
          <a:p>
            <a:pPr marL="285750" indent="-285750">
              <a:buFont typeface="Arial" panose="020B0604020202020204" pitchFamily="34" charset="0"/>
              <a:buChar char="•"/>
            </a:pPr>
            <a:r>
              <a:rPr lang="en-GB" dirty="0"/>
              <a:t>Knowledge</a:t>
            </a:r>
          </a:p>
          <a:p>
            <a:pPr marL="285750" indent="-285750">
              <a:buFont typeface="Arial" panose="020B0604020202020204" pitchFamily="34" charset="0"/>
              <a:buChar char="•"/>
            </a:pPr>
            <a:r>
              <a:rPr lang="en-GB" dirty="0"/>
              <a:t>Law</a:t>
            </a:r>
          </a:p>
          <a:p>
            <a:pPr marL="285750" indent="-285750">
              <a:buFont typeface="Arial" panose="020B0604020202020204" pitchFamily="34" charset="0"/>
              <a:buChar char="•"/>
            </a:pPr>
            <a:r>
              <a:rPr lang="en-GB" dirty="0"/>
              <a:t>Leadership</a:t>
            </a:r>
          </a:p>
          <a:p>
            <a:pPr marL="285750" indent="-285750">
              <a:buFont typeface="Arial" panose="020B0604020202020204" pitchFamily="34" charset="0"/>
              <a:buChar char="•"/>
            </a:pPr>
            <a:r>
              <a:rPr lang="en-GB" dirty="0"/>
              <a:t>Liberty</a:t>
            </a:r>
          </a:p>
          <a:p>
            <a:pPr marL="285750" indent="-285750">
              <a:buFont typeface="Arial" panose="020B0604020202020204" pitchFamily="34" charset="0"/>
              <a:buChar char="•"/>
            </a:pPr>
            <a:r>
              <a:rPr lang="en-GB" dirty="0"/>
              <a:t>Life</a:t>
            </a:r>
          </a:p>
          <a:p>
            <a:pPr marL="285750" indent="-285750">
              <a:buFont typeface="Arial" panose="020B0604020202020204" pitchFamily="34" charset="0"/>
              <a:buChar char="•"/>
            </a:pPr>
            <a:r>
              <a:rPr lang="en-GB" dirty="0"/>
              <a:t>Logic</a:t>
            </a:r>
          </a:p>
          <a:p>
            <a:pPr marL="285750" indent="-285750">
              <a:buFont typeface="Arial" panose="020B0604020202020204" pitchFamily="34" charset="0"/>
              <a:buChar char="•"/>
            </a:pPr>
            <a:r>
              <a:rPr lang="en-GB" dirty="0"/>
              <a:t>Losing hope</a:t>
            </a:r>
          </a:p>
          <a:p>
            <a:pPr marL="285750" indent="-285750">
              <a:buFont typeface="Arial" panose="020B0604020202020204" pitchFamily="34" charset="0"/>
              <a:buChar char="•"/>
            </a:pPr>
            <a:r>
              <a:rPr lang="en-GB" dirty="0"/>
              <a:t>Loss of innocence</a:t>
            </a:r>
          </a:p>
          <a:p>
            <a:pPr marL="285750" indent="-285750">
              <a:buFont typeface="Arial" panose="020B0604020202020204" pitchFamily="34" charset="0"/>
              <a:buChar char="•"/>
            </a:pPr>
            <a:r>
              <a:rPr lang="en-GB" dirty="0"/>
              <a:t>Lost love</a:t>
            </a:r>
          </a:p>
          <a:p>
            <a:pPr marL="285750" indent="-285750">
              <a:buFont typeface="Arial" panose="020B0604020202020204" pitchFamily="34" charset="0"/>
              <a:buChar char="•"/>
            </a:pPr>
            <a:r>
              <a:rPr lang="en-GB" dirty="0"/>
              <a:t>Love and sacrifice</a:t>
            </a:r>
          </a:p>
        </p:txBody>
      </p:sp>
      <p:sp>
        <p:nvSpPr>
          <p:cNvPr id="10" name="Rectangle 9"/>
          <p:cNvSpPr/>
          <p:nvPr/>
        </p:nvSpPr>
        <p:spPr>
          <a:xfrm>
            <a:off x="385203" y="474190"/>
            <a:ext cx="10764279" cy="923330"/>
          </a:xfrm>
          <a:prstGeom prst="rect">
            <a:avLst/>
          </a:prstGeom>
        </p:spPr>
        <p:txBody>
          <a:bodyPr wrap="square">
            <a:spAutoFit/>
          </a:bodyPr>
          <a:lstStyle/>
          <a:p>
            <a:r>
              <a:rPr lang="en-GB" sz="1800" b="1" dirty="0"/>
              <a:t>Movies</a:t>
            </a:r>
          </a:p>
          <a:p>
            <a:r>
              <a:rPr lang="en-GB" sz="1200" dirty="0"/>
              <a:t>Movies generally have one or two themes, but not many more. Themes are the human connection between the film and the audience. A story about an affair has the theme of ‘betrayal’ for example. The themes in movies are often said outright instead of hinted at. Some of the popular themes from movies today include:</a:t>
            </a:r>
          </a:p>
        </p:txBody>
      </p:sp>
      <p:sp>
        <p:nvSpPr>
          <p:cNvPr id="11" name="Rectangle 10"/>
          <p:cNvSpPr/>
          <p:nvPr/>
        </p:nvSpPr>
        <p:spPr>
          <a:xfrm>
            <a:off x="3816930" y="1380378"/>
            <a:ext cx="6096000" cy="1600438"/>
          </a:xfrm>
          <a:prstGeom prst="rect">
            <a:avLst/>
          </a:prstGeom>
        </p:spPr>
        <p:txBody>
          <a:bodyPr>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Death</a:t>
            </a:r>
          </a:p>
          <a:p>
            <a:pPr marL="285750" indent="-285750">
              <a:buFont typeface="Arial" panose="020B0604020202020204" pitchFamily="34" charset="0"/>
              <a:buChar char="•"/>
            </a:pPr>
            <a:r>
              <a:rPr lang="en-GB" dirty="0"/>
              <a:t>Dedication</a:t>
            </a:r>
          </a:p>
          <a:p>
            <a:pPr marL="285750" indent="-285750">
              <a:buFont typeface="Arial" panose="020B0604020202020204" pitchFamily="34" charset="0"/>
              <a:buChar char="•"/>
            </a:pPr>
            <a:r>
              <a:rPr lang="en-GB" dirty="0"/>
              <a:t>Democracy</a:t>
            </a:r>
          </a:p>
          <a:p>
            <a:pPr marL="285750" indent="-285750">
              <a:buFont typeface="Arial" panose="020B0604020202020204" pitchFamily="34" charset="0"/>
              <a:buChar char="•"/>
            </a:pPr>
            <a:r>
              <a:rPr lang="en-GB" dirty="0"/>
              <a:t>Desire to escape</a:t>
            </a:r>
          </a:p>
          <a:p>
            <a:pPr marL="285750" indent="-285750">
              <a:buFont typeface="Arial" panose="020B0604020202020204" pitchFamily="34" charset="0"/>
              <a:buChar char="•"/>
            </a:pPr>
            <a:r>
              <a:rPr lang="en-GB" dirty="0"/>
              <a:t>Despair</a:t>
            </a:r>
          </a:p>
          <a:p>
            <a:pPr marL="285750" indent="-285750">
              <a:buFont typeface="Arial" panose="020B0604020202020204" pitchFamily="34" charset="0"/>
              <a:buChar char="•"/>
            </a:pPr>
            <a:r>
              <a:rPr lang="en-GB" dirty="0"/>
              <a:t>Disillusionment</a:t>
            </a:r>
          </a:p>
        </p:txBody>
      </p:sp>
      <p:sp>
        <p:nvSpPr>
          <p:cNvPr id="12" name="Rectangle 11"/>
          <p:cNvSpPr/>
          <p:nvPr/>
        </p:nvSpPr>
        <p:spPr>
          <a:xfrm>
            <a:off x="10181758" y="1490550"/>
            <a:ext cx="6096000" cy="1169551"/>
          </a:xfrm>
          <a:prstGeom prst="rect">
            <a:avLst/>
          </a:prstGeom>
        </p:spPr>
        <p:txBody>
          <a:bodyPr>
            <a:spAutoFit/>
          </a:bodyPr>
          <a:lstStyle/>
          <a:p>
            <a:pPr marL="285750" indent="-285750">
              <a:buFont typeface="Arial" panose="020B0604020202020204" pitchFamily="34" charset="0"/>
              <a:buChar char="•"/>
            </a:pPr>
            <a:r>
              <a:rPr lang="en-GB" dirty="0"/>
              <a:t>Effects from the past</a:t>
            </a:r>
          </a:p>
          <a:p>
            <a:pPr marL="285750" indent="-285750">
              <a:buFont typeface="Arial" panose="020B0604020202020204" pitchFamily="34" charset="0"/>
              <a:buChar char="•"/>
            </a:pPr>
            <a:r>
              <a:rPr lang="en-GB" dirty="0"/>
              <a:t>Empowerment</a:t>
            </a:r>
          </a:p>
          <a:p>
            <a:pPr marL="285750" indent="-285750">
              <a:buFont typeface="Arial" panose="020B0604020202020204" pitchFamily="34" charset="0"/>
              <a:buChar char="•"/>
            </a:pPr>
            <a:r>
              <a:rPr lang="en-GB" dirty="0"/>
              <a:t>Everlasting love</a:t>
            </a:r>
          </a:p>
          <a:p>
            <a:pPr marL="285750" indent="-285750">
              <a:buFont typeface="Arial" panose="020B0604020202020204" pitchFamily="34" charset="0"/>
              <a:buChar char="•"/>
            </a:pPr>
            <a:r>
              <a:rPr lang="en-GB" dirty="0"/>
              <a:t>Facing reality</a:t>
            </a:r>
          </a:p>
          <a:p>
            <a:pPr marL="285750" indent="-285750">
              <a:buFont typeface="Arial" panose="020B0604020202020204" pitchFamily="34" charset="0"/>
              <a:buChar char="•"/>
            </a:pPr>
            <a:r>
              <a:rPr lang="en-GB" dirty="0"/>
              <a:t>Failure</a:t>
            </a:r>
          </a:p>
        </p:txBody>
      </p:sp>
      <p:sp>
        <p:nvSpPr>
          <p:cNvPr id="17" name="Rectangle 16"/>
          <p:cNvSpPr/>
          <p:nvPr/>
        </p:nvSpPr>
        <p:spPr>
          <a:xfrm>
            <a:off x="11149482" y="123488"/>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9"/>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Mode of Address</a:t>
            </a:r>
            <a:endParaRPr sz="2880"/>
          </a:p>
        </p:txBody>
      </p:sp>
      <p:pic>
        <p:nvPicPr>
          <p:cNvPr id="530" name="Google Shape;530;p49"/>
          <p:cNvPicPr preferRelativeResize="0">
            <a:picLocks noGrp="1"/>
          </p:cNvPicPr>
          <p:nvPr>
            <p:ph type="body" idx="1"/>
          </p:nvPr>
        </p:nvPicPr>
        <p:blipFill rotWithShape="1">
          <a:blip r:embed="rId3">
            <a:alphaModFix/>
          </a:blip>
          <a:srcRect/>
          <a:stretch/>
        </p:blipFill>
        <p:spPr>
          <a:xfrm>
            <a:off x="479395" y="921960"/>
            <a:ext cx="3250137" cy="2437603"/>
          </a:xfrm>
          <a:prstGeom prst="rect">
            <a:avLst/>
          </a:prstGeom>
          <a:noFill/>
          <a:ln>
            <a:noFill/>
          </a:ln>
        </p:spPr>
      </p:pic>
      <p:sp>
        <p:nvSpPr>
          <p:cNvPr id="531" name="Google Shape;531;p49"/>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32" name="Google Shape;532;p49"/>
          <p:cNvPicPr preferRelativeResize="0"/>
          <p:nvPr/>
        </p:nvPicPr>
        <p:blipFill rotWithShape="1">
          <a:blip r:embed="rId4">
            <a:alphaModFix/>
          </a:blip>
          <a:srcRect/>
          <a:stretch/>
        </p:blipFill>
        <p:spPr>
          <a:xfrm>
            <a:off x="3861688" y="921959"/>
            <a:ext cx="3250137" cy="2437603"/>
          </a:xfrm>
          <a:prstGeom prst="rect">
            <a:avLst/>
          </a:prstGeom>
          <a:noFill/>
          <a:ln>
            <a:noFill/>
          </a:ln>
        </p:spPr>
      </p:pic>
      <p:pic>
        <p:nvPicPr>
          <p:cNvPr id="533" name="Google Shape;533;p49"/>
          <p:cNvPicPr preferRelativeResize="0"/>
          <p:nvPr/>
        </p:nvPicPr>
        <p:blipFill rotWithShape="1">
          <a:blip r:embed="rId5">
            <a:alphaModFix/>
          </a:blip>
          <a:srcRect/>
          <a:stretch/>
        </p:blipFill>
        <p:spPr>
          <a:xfrm>
            <a:off x="375924" y="3486385"/>
            <a:ext cx="3353608" cy="2114524"/>
          </a:xfrm>
          <a:prstGeom prst="rect">
            <a:avLst/>
          </a:prstGeom>
          <a:noFill/>
          <a:ln>
            <a:noFill/>
          </a:ln>
        </p:spPr>
      </p:pic>
      <p:pic>
        <p:nvPicPr>
          <p:cNvPr id="534" name="Google Shape;534;p49"/>
          <p:cNvPicPr preferRelativeResize="0"/>
          <p:nvPr/>
        </p:nvPicPr>
        <p:blipFill rotWithShape="1">
          <a:blip r:embed="rId6">
            <a:alphaModFix/>
          </a:blip>
          <a:srcRect/>
          <a:stretch/>
        </p:blipFill>
        <p:spPr>
          <a:xfrm>
            <a:off x="3771129" y="3486384"/>
            <a:ext cx="3431254" cy="1610158"/>
          </a:xfrm>
          <a:prstGeom prst="rect">
            <a:avLst/>
          </a:prstGeom>
          <a:noFill/>
          <a:ln>
            <a:noFill/>
          </a:ln>
        </p:spPr>
      </p:pic>
      <p:sp>
        <p:nvSpPr>
          <p:cNvPr id="535" name="Google Shape;535;p49"/>
          <p:cNvSpPr txBox="1"/>
          <p:nvPr/>
        </p:nvSpPr>
        <p:spPr>
          <a:xfrm>
            <a:off x="10350227" y="864137"/>
            <a:ext cx="1422890"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70C0"/>
                </a:solidFill>
                <a:latin typeface="Calibri"/>
                <a:ea typeface="Calibri"/>
                <a:cs typeface="Calibri"/>
                <a:sym typeface="Calibri"/>
              </a:rPr>
              <a:t>Informal Mode of Address</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Use of slang language, personal pronouns</a:t>
            </a:r>
            <a:endParaRPr sz="1800">
              <a:solidFill>
                <a:schemeClr val="dk1"/>
              </a:solidFill>
              <a:latin typeface="Calibri"/>
              <a:ea typeface="Calibri"/>
              <a:cs typeface="Calibri"/>
              <a:sym typeface="Calibri"/>
            </a:endParaRPr>
          </a:p>
        </p:txBody>
      </p:sp>
      <p:sp>
        <p:nvSpPr>
          <p:cNvPr id="536" name="Google Shape;536;p49"/>
          <p:cNvSpPr/>
          <p:nvPr/>
        </p:nvSpPr>
        <p:spPr>
          <a:xfrm>
            <a:off x="7376632" y="5679687"/>
            <a:ext cx="4396485" cy="64633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800">
                <a:solidFill>
                  <a:srgbClr val="0070C0"/>
                </a:solidFill>
                <a:latin typeface="Calibri"/>
                <a:ea typeface="Calibri"/>
                <a:cs typeface="Calibri"/>
                <a:sym typeface="Calibri"/>
              </a:rPr>
              <a:t>Formal Mode of Address</a:t>
            </a:r>
            <a:endParaRPr/>
          </a:p>
          <a:p>
            <a:pPr marL="0" marR="0" lvl="0" indent="0" algn="r" rtl="0">
              <a:spcBef>
                <a:spcPts val="0"/>
              </a:spcBef>
              <a:spcAft>
                <a:spcPts val="0"/>
              </a:spcAft>
              <a:buNone/>
            </a:pPr>
            <a:r>
              <a:rPr lang="en-GB" sz="1800">
                <a:solidFill>
                  <a:schemeClr val="dk1"/>
                </a:solidFill>
                <a:latin typeface="Calibri"/>
                <a:ea typeface="Calibri"/>
                <a:cs typeface="Calibri"/>
                <a:sym typeface="Calibri"/>
              </a:rPr>
              <a:t>Complex vocabulary, sophisticated style</a:t>
            </a:r>
            <a:endParaRPr/>
          </a:p>
        </p:txBody>
      </p:sp>
      <p:pic>
        <p:nvPicPr>
          <p:cNvPr id="537" name="Google Shape;537;p49"/>
          <p:cNvPicPr preferRelativeResize="0"/>
          <p:nvPr/>
        </p:nvPicPr>
        <p:blipFill rotWithShape="1">
          <a:blip r:embed="rId7">
            <a:alphaModFix/>
          </a:blip>
          <a:srcRect/>
          <a:stretch/>
        </p:blipFill>
        <p:spPr>
          <a:xfrm>
            <a:off x="7334539" y="854632"/>
            <a:ext cx="2959388" cy="3860072"/>
          </a:xfrm>
          <a:prstGeom prst="rect">
            <a:avLst/>
          </a:prstGeom>
          <a:noFill/>
          <a:ln>
            <a:noFill/>
          </a:ln>
        </p:spPr>
      </p:pic>
      <p:pic>
        <p:nvPicPr>
          <p:cNvPr id="538" name="Google Shape;538;p49"/>
          <p:cNvPicPr preferRelativeResize="0"/>
          <p:nvPr/>
        </p:nvPicPr>
        <p:blipFill rotWithShape="1">
          <a:blip r:embed="rId8">
            <a:alphaModFix/>
          </a:blip>
          <a:srcRect/>
          <a:stretch/>
        </p:blipFill>
        <p:spPr>
          <a:xfrm>
            <a:off x="8644682" y="3850940"/>
            <a:ext cx="3128435" cy="1749969"/>
          </a:xfrm>
          <a:prstGeom prst="rect">
            <a:avLst/>
          </a:prstGeom>
          <a:noFill/>
          <a:ln>
            <a:noFill/>
          </a:ln>
        </p:spPr>
      </p:pic>
      <p:sp>
        <p:nvSpPr>
          <p:cNvPr id="539" name="Google Shape;539;p49"/>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13" name="Rectangle 12"/>
          <p:cNvSpPr/>
          <p:nvPr/>
        </p:nvSpPr>
        <p:spPr>
          <a:xfrm>
            <a:off x="345830" y="5678308"/>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0"/>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b="1"/>
              <a:t>Representation</a:t>
            </a:r>
            <a:endParaRPr sz="2880" b="1"/>
          </a:p>
        </p:txBody>
      </p:sp>
      <p:sp>
        <p:nvSpPr>
          <p:cNvPr id="545" name="Google Shape;545;p50"/>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50"/>
          <p:cNvSpPr txBox="1">
            <a:spLocks noGrp="1"/>
          </p:cNvSpPr>
          <p:nvPr>
            <p:ph type="body" idx="1"/>
          </p:nvPr>
        </p:nvSpPr>
        <p:spPr>
          <a:xfrm>
            <a:off x="345830" y="3447370"/>
            <a:ext cx="1257075" cy="600164"/>
          </a:xfrm>
          <a:prstGeom prst="rect">
            <a:avLst/>
          </a:prstGeom>
          <a:noFill/>
          <a:ln>
            <a:noFill/>
          </a:ln>
        </p:spPr>
        <p:txBody>
          <a:bodyPr spcFirstLastPara="1" wrap="square" lIns="91425" tIns="45700" rIns="91425" bIns="45700" anchor="ctr" anchorCtr="0">
            <a:noAutofit/>
          </a:bodyPr>
          <a:lstStyle/>
          <a:p>
            <a:pPr marL="0" marR="0" lvl="0" indent="-95250" algn="l" rtl="0">
              <a:lnSpc>
                <a:spcPct val="100000"/>
              </a:lnSpc>
              <a:spcBef>
                <a:spcPts val="0"/>
              </a:spcBef>
              <a:spcAft>
                <a:spcPts val="0"/>
              </a:spcAft>
              <a:buClr>
                <a:srgbClr val="FFFFFF"/>
              </a:buClr>
              <a:buSzPts val="1500"/>
              <a:buFont typeface="Arial"/>
              <a:buChar char="•"/>
            </a:pPr>
            <a:r>
              <a:rPr lang="en-GB" sz="1500" b="1" i="0" u="none" strike="noStrike" cap="none">
                <a:solidFill>
                  <a:srgbClr val="FFFFFF"/>
                </a:solidFill>
                <a:latin typeface="Arial"/>
                <a:ea typeface="Arial"/>
                <a:cs typeface="Arial"/>
                <a:sym typeface="Arial"/>
              </a:rPr>
              <a:t>Anchorage</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47" name="Google Shape;547;p50"/>
          <p:cNvSpPr/>
          <p:nvPr/>
        </p:nvSpPr>
        <p:spPr>
          <a:xfrm>
            <a:off x="457202" y="829994"/>
            <a:ext cx="5195454" cy="1169551"/>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rgbClr val="231F20"/>
                </a:solidFill>
                <a:latin typeface="Arial"/>
                <a:ea typeface="Arial"/>
                <a:cs typeface="Arial"/>
                <a:sym typeface="Arial"/>
              </a:rPr>
              <a:t>In print based media texts representation is constructed using:</a:t>
            </a:r>
            <a:endParaRPr sz="1400">
              <a:solidFill>
                <a:schemeClr val="dk1"/>
              </a:solidFill>
              <a:latin typeface="Arial"/>
              <a:ea typeface="Arial"/>
              <a:cs typeface="Arial"/>
              <a:sym typeface="Arial"/>
            </a:endParaRPr>
          </a:p>
          <a:p>
            <a:pPr marL="0" marR="0" lvl="0" indent="-88900"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Layout and Design</a:t>
            </a:r>
            <a:endParaRPr/>
          </a:p>
          <a:p>
            <a:pPr marL="0" marR="0" lvl="0" indent="-88900" algn="l" rtl="0">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Language and Mode of Address</a:t>
            </a:r>
            <a:endParaRPr/>
          </a:p>
          <a:p>
            <a:pPr marL="0" marR="0" lvl="0" indent="-88900" algn="l" rtl="0">
              <a:spcBef>
                <a:spcPts val="0"/>
              </a:spcBef>
              <a:spcAft>
                <a:spcPts val="0"/>
              </a:spcAft>
              <a:buClr>
                <a:srgbClr val="231F20"/>
              </a:buClr>
              <a:buSzPts val="1400"/>
              <a:buFont typeface="Arial"/>
              <a:buChar char="•"/>
            </a:pPr>
            <a:r>
              <a:rPr lang="en-GB" sz="1400">
                <a:solidFill>
                  <a:srgbClr val="231F20"/>
                </a:solidFill>
                <a:latin typeface="Arial"/>
                <a:ea typeface="Arial"/>
                <a:cs typeface="Arial"/>
                <a:sym typeface="Arial"/>
              </a:rPr>
              <a:t>Camera shots and angles in any photographs</a:t>
            </a:r>
            <a:endParaRPr/>
          </a:p>
          <a:p>
            <a:pPr marL="0" marR="0" lvl="0" indent="-88900" algn="l" rtl="0">
              <a:spcBef>
                <a:spcPts val="0"/>
              </a:spcBef>
              <a:spcAft>
                <a:spcPts val="0"/>
              </a:spcAft>
              <a:buClr>
                <a:srgbClr val="231F20"/>
              </a:buClr>
              <a:buSzPts val="1400"/>
              <a:buFont typeface="Arial"/>
              <a:buChar char="•"/>
            </a:pPr>
            <a:r>
              <a:rPr lang="en-GB" sz="1400">
                <a:solidFill>
                  <a:srgbClr val="231F20"/>
                </a:solidFill>
                <a:latin typeface="Arial"/>
                <a:ea typeface="Arial"/>
                <a:cs typeface="Arial"/>
                <a:sym typeface="Arial"/>
              </a:rPr>
              <a:t>Visual codes</a:t>
            </a:r>
            <a:endParaRPr/>
          </a:p>
        </p:txBody>
      </p:sp>
      <p:pic>
        <p:nvPicPr>
          <p:cNvPr id="548" name="Google Shape;548;p50"/>
          <p:cNvPicPr preferRelativeResize="0"/>
          <p:nvPr/>
        </p:nvPicPr>
        <p:blipFill rotWithShape="1">
          <a:blip r:embed="rId3">
            <a:alphaModFix/>
          </a:blip>
          <a:srcRect l="12915" r="12353"/>
          <a:stretch/>
        </p:blipFill>
        <p:spPr>
          <a:xfrm>
            <a:off x="498764" y="2211254"/>
            <a:ext cx="5153892" cy="3879273"/>
          </a:xfrm>
          <a:prstGeom prst="rect">
            <a:avLst/>
          </a:prstGeom>
          <a:noFill/>
          <a:ln>
            <a:noFill/>
          </a:ln>
        </p:spPr>
      </p:pic>
      <p:sp>
        <p:nvSpPr>
          <p:cNvPr id="549" name="Google Shape;549;p50"/>
          <p:cNvSpPr/>
          <p:nvPr/>
        </p:nvSpPr>
        <p:spPr>
          <a:xfrm>
            <a:off x="5729123" y="792797"/>
            <a:ext cx="6067541" cy="59093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In this poster for the film </a:t>
            </a:r>
            <a:r>
              <a:rPr lang="en-GB" sz="1400" i="1">
                <a:solidFill>
                  <a:schemeClr val="dk1"/>
                </a:solidFill>
                <a:latin typeface="Calibri"/>
                <a:ea typeface="Calibri"/>
                <a:cs typeface="Calibri"/>
                <a:sym typeface="Calibri"/>
              </a:rPr>
              <a:t>Brooklyn</a:t>
            </a:r>
            <a:r>
              <a:rPr lang="en-GB" sz="1400">
                <a:solidFill>
                  <a:schemeClr val="dk1"/>
                </a:solidFill>
                <a:latin typeface="Calibri"/>
                <a:ea typeface="Calibri"/>
                <a:cs typeface="Calibri"/>
                <a:sym typeface="Calibri"/>
              </a:rPr>
              <a:t>, there are representations of </a:t>
            </a:r>
            <a:r>
              <a:rPr lang="en-GB" sz="1400" u="sng">
                <a:solidFill>
                  <a:schemeClr val="dk1"/>
                </a:solidFill>
                <a:latin typeface="Calibri"/>
                <a:ea typeface="Calibri"/>
                <a:cs typeface="Calibri"/>
                <a:sym typeface="Calibri"/>
              </a:rPr>
              <a:t>gender, place and the past</a:t>
            </a:r>
            <a:r>
              <a:rPr lang="en-GB" sz="1400">
                <a:solidFill>
                  <a:schemeClr val="dk1"/>
                </a:solidFill>
                <a:latin typeface="Calibri"/>
                <a:ea typeface="Calibri"/>
                <a:cs typeface="Calibri"/>
                <a:sym typeface="Calibri"/>
              </a:rPr>
              <a:t>.</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The style of font used (design) along with the costumes worn by the three characters (visual codes), and the colours used reflect the 1950s when the film is set. Taken together, the colours and images are soft and warm, and represent the past in a nostalgic way; this is a romantic, idealised representation of the past (mode of address).</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Gender is represented by the positioning of the three characters (layout): the main character Eilis (Saoirse Ronan) is in the middle of the poster and shown from a low angle (camera shots), and she looks directly ahead of her, over the heads of anyone looking at the poster.</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These elements combine to represent her as a strong, confident female who is at the centre of this story.</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The layout also emphasises that the story has two sides which is represented by the two men pictured and the images behind them.</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The left hand side of the poster features a picture of Jim (Domnhall Gleeson): he is pictured against the rugged Irish coast and is looking down and to the left (visual codes). In this way, he represents Eilis's past in Ireland.</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The right hand side features Tony (Emory Cohen), Eilis’ love interest in America, and he is looking up and to the right. He is pictured against the towering Brooklyn Bridge - this represents Eilis' life in Amercia and maybe her future as well.</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The tag line at the top of the poster - ‘Two countries, two loves, one heart’ - anchors (anchorage) the images and gives the audience an idea of what the film is representing: romantic love.</a:t>
            </a:r>
            <a:endParaRPr sz="1400">
              <a:solidFill>
                <a:schemeClr val="dk1"/>
              </a:solidFill>
              <a:latin typeface="Calibri"/>
              <a:ea typeface="Calibri"/>
              <a:cs typeface="Calibri"/>
              <a:sym typeface="Calibri"/>
            </a:endParaRPr>
          </a:p>
        </p:txBody>
      </p:sp>
      <p:sp>
        <p:nvSpPr>
          <p:cNvPr id="550" name="Google Shape;550;p50"/>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9" name="Rectangle 8"/>
          <p:cNvSpPr/>
          <p:nvPr/>
        </p:nvSpPr>
        <p:spPr>
          <a:xfrm>
            <a:off x="272241" y="5651954"/>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Stereotype Classifications</a:t>
            </a:r>
          </a:p>
        </p:txBody>
      </p:sp>
      <p:sp>
        <p:nvSpPr>
          <p:cNvPr id="3" name="Text Placeholder 2"/>
          <p:cNvSpPr>
            <a:spLocks noGrp="1"/>
          </p:cNvSpPr>
          <p:nvPr>
            <p:ph type="body" idx="1"/>
          </p:nvPr>
        </p:nvSpPr>
        <p:spPr>
          <a:xfrm>
            <a:off x="345830" y="815932"/>
            <a:ext cx="8008520" cy="5230287"/>
          </a:xfrm>
        </p:spPr>
        <p:txBody>
          <a:bodyPr/>
          <a:lstStyle/>
          <a:p>
            <a:pPr marL="101600" indent="0">
              <a:buNone/>
            </a:pPr>
            <a:r>
              <a:rPr lang="en-GB" sz="1800" dirty="0"/>
              <a:t>The definition of a stereotype is any commonly known public belief about a certain social group or a type of individual. Stereotypes are often confused with </a:t>
            </a:r>
            <a:r>
              <a:rPr lang="en-GB" sz="1800" dirty="0">
                <a:hlinkClick r:id="rId2"/>
              </a:rPr>
              <a:t>prejudices</a:t>
            </a:r>
            <a:r>
              <a:rPr lang="en-GB" sz="1800" dirty="0"/>
              <a:t>, because, like prejudices, a stereotype is based on a prior </a:t>
            </a:r>
            <a:r>
              <a:rPr lang="en-GB" sz="1800" dirty="0">
                <a:hlinkClick r:id="rId3"/>
              </a:rPr>
              <a:t>assumption</a:t>
            </a:r>
            <a:r>
              <a:rPr lang="en-GB" sz="1800" dirty="0"/>
              <a:t>. Stereotypes are often created about people of specific cultures or races. </a:t>
            </a:r>
          </a:p>
          <a:p>
            <a:pPr marL="101600" indent="0">
              <a:buNone/>
            </a:pPr>
            <a:r>
              <a:rPr lang="en-GB" sz="1800" dirty="0"/>
              <a:t>Almost every culture or race has a stereotype. Stereotypes are not just cantered on different races and backgrounds, however. Gender stereotypes also exist. For example, if you say that men are better than women, you're stereotyping all men and all women. If you say that all women like to cook, you are stereotyping women. </a:t>
            </a:r>
          </a:p>
          <a:p>
            <a:pPr marL="101600" indent="0">
              <a:buNone/>
            </a:pPr>
            <a:r>
              <a:rPr lang="en-GB" b="1" dirty="0"/>
              <a:t>Why Is it Bad to Stereotype? </a:t>
            </a:r>
          </a:p>
          <a:p>
            <a:r>
              <a:rPr lang="en-GB" sz="1800" dirty="0"/>
              <a:t>Stereotyping is not only hurtful, it is also wrong. Even if the stereotype is correct in some cases, constantly putting someone down based on your preconceived perceptions will not encourage them to succeed. </a:t>
            </a:r>
          </a:p>
          <a:p>
            <a:r>
              <a:rPr lang="en-GB" sz="1800" dirty="0"/>
              <a:t>Stereotyping can lead to bullying form a young age. Stereotyping is encouraging bullying behaviour that children carry into adulthood. Stereotyping can also lead people to live lives driven by hate, and can cause the victims of those stereotypes to be driven by fear. For example, many gays and lesbians are afraid to admit their sexuality in fear of being judged. It is a lose-lose situation, both for those who are doing the stereotype and those who are victims. </a:t>
            </a:r>
          </a:p>
          <a:p>
            <a:endParaRPr lang="en-GB" dirty="0"/>
          </a:p>
          <a:p>
            <a:endParaRPr lang="en-GB" dirty="0"/>
          </a:p>
          <a:p>
            <a:endParaRPr lang="en-GB" dirty="0"/>
          </a:p>
          <a:p>
            <a:endParaRPr lang="en-GB"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13</a:t>
            </a:fld>
            <a:endParaRPr lang="en-GB"/>
          </a:p>
        </p:txBody>
      </p:sp>
      <p:sp>
        <p:nvSpPr>
          <p:cNvPr id="5" name="Google Shape;545;p50"/>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 name="Rectangle 5"/>
          <p:cNvSpPr/>
          <p:nvPr/>
        </p:nvSpPr>
        <p:spPr>
          <a:xfrm>
            <a:off x="8545435" y="2314539"/>
            <a:ext cx="2927737" cy="2246769"/>
          </a:xfrm>
          <a:prstGeom prst="rect">
            <a:avLst/>
          </a:prstGeom>
          <a:solidFill>
            <a:srgbClr val="FFFF00"/>
          </a:solidFill>
        </p:spPr>
        <p:txBody>
          <a:bodyPr wrap="square">
            <a:spAutoFit/>
          </a:bodyPr>
          <a:lstStyle/>
          <a:p>
            <a:r>
              <a:rPr lang="en-GB" sz="2000" b="1" u="sng" dirty="0"/>
              <a:t>Types of stereotypes:</a:t>
            </a:r>
          </a:p>
          <a:p>
            <a:pPr marL="285750" indent="-285750">
              <a:buFont typeface="Arial" panose="020B0604020202020204" pitchFamily="34" charset="0"/>
              <a:buChar char="•"/>
            </a:pPr>
            <a:r>
              <a:rPr lang="en-GB" sz="2000" dirty="0"/>
              <a:t>Racial profiling</a:t>
            </a:r>
          </a:p>
          <a:p>
            <a:pPr marL="285750" indent="-285750">
              <a:buFont typeface="Arial" panose="020B0604020202020204" pitchFamily="34" charset="0"/>
              <a:buChar char="•"/>
            </a:pPr>
            <a:r>
              <a:rPr lang="en-GB" sz="2000" dirty="0"/>
              <a:t>Gender profiling</a:t>
            </a:r>
          </a:p>
          <a:p>
            <a:pPr marL="285750" indent="-285750">
              <a:buFont typeface="Arial" panose="020B0604020202020204" pitchFamily="34" charset="0"/>
              <a:buChar char="•"/>
            </a:pPr>
            <a:r>
              <a:rPr lang="en-GB" sz="2000" dirty="0"/>
              <a:t>Cultures</a:t>
            </a:r>
          </a:p>
          <a:p>
            <a:pPr marL="285750" indent="-285750">
              <a:buFont typeface="Arial" panose="020B0604020202020204" pitchFamily="34" charset="0"/>
              <a:buChar char="•"/>
            </a:pPr>
            <a:r>
              <a:rPr lang="en-GB" sz="2000" dirty="0"/>
              <a:t>Groups of individuals (e.g. disabled)</a:t>
            </a:r>
          </a:p>
          <a:p>
            <a:pPr marL="285750" indent="-285750">
              <a:buFont typeface="Arial" panose="020B0604020202020204" pitchFamily="34" charset="0"/>
              <a:buChar char="•"/>
            </a:pPr>
            <a:r>
              <a:rPr lang="en-GB" sz="2000" dirty="0"/>
              <a:t>Sexual stereotypes</a:t>
            </a:r>
          </a:p>
        </p:txBody>
      </p:sp>
      <p:sp>
        <p:nvSpPr>
          <p:cNvPr id="7" name="Rectangle 6"/>
          <p:cNvSpPr/>
          <p:nvPr/>
        </p:nvSpPr>
        <p:spPr>
          <a:xfrm>
            <a:off x="10687569" y="5584188"/>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13</a:t>
            </a:r>
          </a:p>
        </p:txBody>
      </p:sp>
    </p:spTree>
    <p:extLst>
      <p:ext uri="{BB962C8B-B14F-4D97-AF65-F5344CB8AC3E}">
        <p14:creationId xmlns:p14="http://schemas.microsoft.com/office/powerpoint/2010/main" val="352362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51"/>
          <p:cNvPicPr preferRelativeResize="0"/>
          <p:nvPr/>
        </p:nvPicPr>
        <p:blipFill rotWithShape="1">
          <a:blip r:embed="rId3">
            <a:alphaModFix/>
          </a:blip>
          <a:srcRect/>
          <a:stretch/>
        </p:blipFill>
        <p:spPr>
          <a:xfrm>
            <a:off x="360525" y="599257"/>
            <a:ext cx="4142378" cy="3538744"/>
          </a:xfrm>
          <a:prstGeom prst="rect">
            <a:avLst/>
          </a:prstGeom>
          <a:noFill/>
          <a:ln>
            <a:noFill/>
          </a:ln>
        </p:spPr>
      </p:pic>
      <p:pic>
        <p:nvPicPr>
          <p:cNvPr id="557" name="Google Shape;557;p51"/>
          <p:cNvPicPr preferRelativeResize="0"/>
          <p:nvPr/>
        </p:nvPicPr>
        <p:blipFill rotWithShape="1">
          <a:blip r:embed="rId4">
            <a:alphaModFix/>
          </a:blip>
          <a:srcRect l="41510" t="444" r="41911" b="70458"/>
          <a:stretch/>
        </p:blipFill>
        <p:spPr>
          <a:xfrm>
            <a:off x="8870367" y="220954"/>
            <a:ext cx="2958283" cy="2919354"/>
          </a:xfrm>
          <a:prstGeom prst="rect">
            <a:avLst/>
          </a:prstGeom>
          <a:noFill/>
          <a:ln>
            <a:noFill/>
          </a:ln>
        </p:spPr>
      </p:pic>
      <p:pic>
        <p:nvPicPr>
          <p:cNvPr id="558" name="Google Shape;558;p51"/>
          <p:cNvPicPr preferRelativeResize="0"/>
          <p:nvPr/>
        </p:nvPicPr>
        <p:blipFill rotWithShape="1">
          <a:blip r:embed="rId5">
            <a:alphaModFix/>
          </a:blip>
          <a:srcRect l="18518" t="6790" r="64903" b="57904"/>
          <a:stretch/>
        </p:blipFill>
        <p:spPr>
          <a:xfrm>
            <a:off x="5322144" y="3706091"/>
            <a:ext cx="2632364" cy="3151909"/>
          </a:xfrm>
          <a:prstGeom prst="rect">
            <a:avLst/>
          </a:prstGeom>
          <a:noFill/>
          <a:ln>
            <a:noFill/>
          </a:ln>
        </p:spPr>
      </p:pic>
      <p:sp>
        <p:nvSpPr>
          <p:cNvPr id="559" name="Google Shape;559;p51"/>
          <p:cNvSpPr txBox="1">
            <a:spLocks noGrp="1"/>
          </p:cNvSpPr>
          <p:nvPr>
            <p:ph type="title"/>
          </p:nvPr>
        </p:nvSpPr>
        <p:spPr>
          <a:xfrm>
            <a:off x="-441507" y="195358"/>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dirty="0"/>
              <a:t>Passive and Active Audiences</a:t>
            </a:r>
            <a:endParaRPr sz="2880" dirty="0"/>
          </a:p>
        </p:txBody>
      </p:sp>
      <p:sp>
        <p:nvSpPr>
          <p:cNvPr id="560" name="Google Shape;560;p51"/>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61" name="Google Shape;561;p51"/>
          <p:cNvPicPr preferRelativeResize="0"/>
          <p:nvPr/>
        </p:nvPicPr>
        <p:blipFill rotWithShape="1">
          <a:blip r:embed="rId6">
            <a:alphaModFix/>
          </a:blip>
          <a:srcRect l="20045" t="64386" r="63595" b="8068"/>
          <a:stretch/>
        </p:blipFill>
        <p:spPr>
          <a:xfrm>
            <a:off x="4873306" y="1253705"/>
            <a:ext cx="3117272" cy="2951015"/>
          </a:xfrm>
          <a:prstGeom prst="rect">
            <a:avLst/>
          </a:prstGeom>
          <a:noFill/>
          <a:ln>
            <a:noFill/>
          </a:ln>
        </p:spPr>
      </p:pic>
      <p:pic>
        <p:nvPicPr>
          <p:cNvPr id="562" name="Google Shape;562;p51"/>
          <p:cNvPicPr preferRelativeResize="0"/>
          <p:nvPr/>
        </p:nvPicPr>
        <p:blipFill rotWithShape="1">
          <a:blip r:embed="rId7">
            <a:alphaModFix/>
          </a:blip>
          <a:srcRect l="40855" t="57377" r="42566" b="13137"/>
          <a:stretch/>
        </p:blipFill>
        <p:spPr>
          <a:xfrm>
            <a:off x="6712578" y="1906529"/>
            <a:ext cx="2864521" cy="2864523"/>
          </a:xfrm>
          <a:prstGeom prst="rect">
            <a:avLst/>
          </a:prstGeom>
          <a:noFill/>
          <a:ln>
            <a:noFill/>
          </a:ln>
        </p:spPr>
      </p:pic>
      <p:pic>
        <p:nvPicPr>
          <p:cNvPr id="563" name="Google Shape;563;p51"/>
          <p:cNvPicPr preferRelativeResize="0"/>
          <p:nvPr/>
        </p:nvPicPr>
        <p:blipFill rotWithShape="1">
          <a:blip r:embed="rId8">
            <a:alphaModFix/>
          </a:blip>
          <a:srcRect l="63187" t="63480" r="20670" b="8196"/>
          <a:stretch/>
        </p:blipFill>
        <p:spPr>
          <a:xfrm>
            <a:off x="7537454" y="3896865"/>
            <a:ext cx="2935215" cy="2895552"/>
          </a:xfrm>
          <a:prstGeom prst="rect">
            <a:avLst/>
          </a:prstGeom>
          <a:noFill/>
          <a:ln>
            <a:noFill/>
          </a:ln>
        </p:spPr>
      </p:pic>
      <p:pic>
        <p:nvPicPr>
          <p:cNvPr id="564" name="Google Shape;564;p51"/>
          <p:cNvPicPr preferRelativeResize="0"/>
          <p:nvPr/>
        </p:nvPicPr>
        <p:blipFill rotWithShape="1">
          <a:blip r:embed="rId9">
            <a:alphaModFix/>
          </a:blip>
          <a:srcRect l="65165" t="13658" r="18694" b="57243"/>
          <a:stretch/>
        </p:blipFill>
        <p:spPr>
          <a:xfrm>
            <a:off x="9344942" y="1921648"/>
            <a:ext cx="2948003" cy="2987839"/>
          </a:xfrm>
          <a:prstGeom prst="rect">
            <a:avLst/>
          </a:prstGeom>
          <a:noFill/>
          <a:ln>
            <a:noFill/>
          </a:ln>
        </p:spPr>
      </p:pic>
      <p:sp>
        <p:nvSpPr>
          <p:cNvPr id="565" name="Google Shape;565;p51"/>
          <p:cNvSpPr/>
          <p:nvPr/>
        </p:nvSpPr>
        <p:spPr>
          <a:xfrm>
            <a:off x="10131732" y="4908871"/>
            <a:ext cx="1731371" cy="1200329"/>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0" cap="none">
                <a:solidFill>
                  <a:schemeClr val="accent1"/>
                </a:solidFill>
                <a:latin typeface="Calibri"/>
                <a:ea typeface="Calibri"/>
                <a:cs typeface="Calibri"/>
                <a:sym typeface="Calibri"/>
              </a:rPr>
              <a:t>Uses and </a:t>
            </a:r>
            <a:endParaRPr/>
          </a:p>
          <a:p>
            <a:pPr marL="0" marR="0" lvl="0" indent="0" algn="ctr" rtl="0">
              <a:spcBef>
                <a:spcPts val="0"/>
              </a:spcBef>
              <a:spcAft>
                <a:spcPts val="0"/>
              </a:spcAft>
              <a:buNone/>
            </a:pPr>
            <a:r>
              <a:rPr lang="en-GB" sz="2400" b="0" cap="none">
                <a:solidFill>
                  <a:schemeClr val="accent1"/>
                </a:solidFill>
                <a:latin typeface="Calibri"/>
                <a:ea typeface="Calibri"/>
                <a:cs typeface="Calibri"/>
                <a:sym typeface="Calibri"/>
              </a:rPr>
              <a:t>Gratification</a:t>
            </a:r>
            <a:endParaRPr/>
          </a:p>
          <a:p>
            <a:pPr marL="0" marR="0" lvl="0" indent="0" algn="ctr" rtl="0">
              <a:spcBef>
                <a:spcPts val="0"/>
              </a:spcBef>
              <a:spcAft>
                <a:spcPts val="0"/>
              </a:spcAft>
              <a:buNone/>
            </a:pPr>
            <a:r>
              <a:rPr lang="en-GB" sz="2400" b="0" cap="none">
                <a:solidFill>
                  <a:schemeClr val="accent1"/>
                </a:solidFill>
                <a:latin typeface="Calibri"/>
                <a:ea typeface="Calibri"/>
                <a:cs typeface="Calibri"/>
                <a:sym typeface="Calibri"/>
              </a:rPr>
              <a:t>Theory</a:t>
            </a:r>
            <a:endParaRPr sz="2400" b="0" cap="none">
              <a:solidFill>
                <a:schemeClr val="accent1"/>
              </a:solidFill>
              <a:latin typeface="Calibri"/>
              <a:ea typeface="Calibri"/>
              <a:cs typeface="Calibri"/>
              <a:sym typeface="Calibri"/>
            </a:endParaRPr>
          </a:p>
        </p:txBody>
      </p:sp>
      <p:sp>
        <p:nvSpPr>
          <p:cNvPr id="566" name="Google Shape;566;p51"/>
          <p:cNvSpPr/>
          <p:nvPr/>
        </p:nvSpPr>
        <p:spPr>
          <a:xfrm>
            <a:off x="446292" y="490311"/>
            <a:ext cx="1778051" cy="1200329"/>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0" cap="none">
                <a:solidFill>
                  <a:schemeClr val="accent1"/>
                </a:solidFill>
                <a:latin typeface="Calibri"/>
                <a:ea typeface="Calibri"/>
                <a:cs typeface="Calibri"/>
                <a:sym typeface="Calibri"/>
              </a:rPr>
              <a:t>Hypodermic </a:t>
            </a:r>
            <a:endParaRPr/>
          </a:p>
          <a:p>
            <a:pPr marL="0" marR="0" lvl="0" indent="0" algn="ctr" rtl="0">
              <a:spcBef>
                <a:spcPts val="0"/>
              </a:spcBef>
              <a:spcAft>
                <a:spcPts val="0"/>
              </a:spcAft>
              <a:buNone/>
            </a:pPr>
            <a:r>
              <a:rPr lang="en-GB" sz="2400">
                <a:solidFill>
                  <a:schemeClr val="accent1"/>
                </a:solidFill>
                <a:latin typeface="Calibri"/>
                <a:ea typeface="Calibri"/>
                <a:cs typeface="Calibri"/>
                <a:sym typeface="Calibri"/>
              </a:rPr>
              <a:t>Needle</a:t>
            </a:r>
            <a:endParaRPr sz="2400" b="0" cap="none">
              <a:solidFill>
                <a:schemeClr val="accent1"/>
              </a:solidFill>
              <a:latin typeface="Calibri"/>
              <a:ea typeface="Calibri"/>
              <a:cs typeface="Calibri"/>
              <a:sym typeface="Calibri"/>
            </a:endParaRPr>
          </a:p>
          <a:p>
            <a:pPr marL="0" marR="0" lvl="0" indent="0" algn="ctr" rtl="0">
              <a:spcBef>
                <a:spcPts val="0"/>
              </a:spcBef>
              <a:spcAft>
                <a:spcPts val="0"/>
              </a:spcAft>
              <a:buNone/>
            </a:pPr>
            <a:r>
              <a:rPr lang="en-GB" sz="2400" b="0" cap="none">
                <a:solidFill>
                  <a:schemeClr val="accent1"/>
                </a:solidFill>
                <a:latin typeface="Calibri"/>
                <a:ea typeface="Calibri"/>
                <a:cs typeface="Calibri"/>
                <a:sym typeface="Calibri"/>
              </a:rPr>
              <a:t>Theory</a:t>
            </a:r>
            <a:endParaRPr sz="2400" b="0" cap="none">
              <a:solidFill>
                <a:schemeClr val="accent1"/>
              </a:solidFill>
              <a:latin typeface="Calibri"/>
              <a:ea typeface="Calibri"/>
              <a:cs typeface="Calibri"/>
              <a:sym typeface="Calibri"/>
            </a:endParaRPr>
          </a:p>
        </p:txBody>
      </p:sp>
      <p:sp>
        <p:nvSpPr>
          <p:cNvPr id="567" name="Google Shape;567;p51"/>
          <p:cNvSpPr txBox="1"/>
          <p:nvPr/>
        </p:nvSpPr>
        <p:spPr>
          <a:xfrm>
            <a:off x="1035138" y="1997451"/>
            <a:ext cx="1134880" cy="369332"/>
          </a:xfrm>
          <a:prstGeom prst="rect">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900">
                <a:solidFill>
                  <a:schemeClr val="dk1"/>
                </a:solidFill>
                <a:latin typeface="Calibri"/>
                <a:ea typeface="Calibri"/>
                <a:cs typeface="Calibri"/>
                <a:sym typeface="Calibri"/>
              </a:rPr>
              <a:t>Message delivered</a:t>
            </a:r>
            <a:endParaRPr/>
          </a:p>
          <a:p>
            <a:pPr marL="0" marR="0" lvl="0" indent="0" algn="l" rtl="0">
              <a:spcBef>
                <a:spcPts val="0"/>
              </a:spcBef>
              <a:spcAft>
                <a:spcPts val="0"/>
              </a:spcAft>
              <a:buNone/>
            </a:pPr>
            <a:r>
              <a:rPr lang="en-GB" sz="900">
                <a:solidFill>
                  <a:schemeClr val="dk1"/>
                </a:solidFill>
                <a:latin typeface="Calibri"/>
                <a:ea typeface="Calibri"/>
                <a:cs typeface="Calibri"/>
                <a:sym typeface="Calibri"/>
              </a:rPr>
              <a:t> by the media</a:t>
            </a:r>
            <a:endParaRPr sz="900">
              <a:solidFill>
                <a:schemeClr val="dk1"/>
              </a:solidFill>
              <a:latin typeface="Calibri"/>
              <a:ea typeface="Calibri"/>
              <a:cs typeface="Calibri"/>
              <a:sym typeface="Calibri"/>
            </a:endParaRPr>
          </a:p>
        </p:txBody>
      </p:sp>
      <p:sp>
        <p:nvSpPr>
          <p:cNvPr id="568" name="Google Shape;568;p51"/>
          <p:cNvSpPr txBox="1">
            <a:spLocks noGrp="1"/>
          </p:cNvSpPr>
          <p:nvPr>
            <p:ph type="sldNum" idx="12"/>
          </p:nvPr>
        </p:nvSpPr>
        <p:spPr>
          <a:xfrm>
            <a:off x="8545149" y="616868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16" name="Rectangle 15"/>
          <p:cNvSpPr/>
          <p:nvPr/>
        </p:nvSpPr>
        <p:spPr>
          <a:xfrm>
            <a:off x="406664" y="2781994"/>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14</a:t>
            </a:r>
          </a:p>
        </p:txBody>
      </p:sp>
      <p:pic>
        <p:nvPicPr>
          <p:cNvPr id="17" name="Google Shape;556;p51"/>
          <p:cNvPicPr preferRelativeResize="0">
            <a:picLocks/>
          </p:cNvPicPr>
          <p:nvPr/>
        </p:nvPicPr>
        <p:blipFill rotWithShape="1">
          <a:blip r:embed="rId10">
            <a:alphaModFix/>
          </a:blip>
          <a:srcRect l="5484" t="66170" r="7010" b="1009"/>
          <a:stretch/>
        </p:blipFill>
        <p:spPr>
          <a:xfrm>
            <a:off x="684237" y="4870141"/>
            <a:ext cx="3942617" cy="823808"/>
          </a:xfrm>
          <a:prstGeom prst="rect">
            <a:avLst/>
          </a:prstGeom>
          <a:noFill/>
          <a:ln>
            <a:noFill/>
          </a:ln>
        </p:spPr>
      </p:pic>
      <p:cxnSp>
        <p:nvCxnSpPr>
          <p:cNvPr id="3" name="Straight Connector 2"/>
          <p:cNvCxnSpPr/>
          <p:nvPr/>
        </p:nvCxnSpPr>
        <p:spPr>
          <a:xfrm>
            <a:off x="4927600" y="829994"/>
            <a:ext cx="25400" cy="5595412"/>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56" name="Google Shape;556;p51"/>
          <p:cNvPicPr preferRelativeResize="0">
            <a:picLocks noGrp="1"/>
          </p:cNvPicPr>
          <p:nvPr>
            <p:ph type="body" idx="1"/>
          </p:nvPr>
        </p:nvPicPr>
        <p:blipFill rotWithShape="1">
          <a:blip r:embed="rId10">
            <a:alphaModFix/>
          </a:blip>
          <a:srcRect l="5483" t="35283" r="6260" b="34871"/>
          <a:stretch/>
        </p:blipFill>
        <p:spPr>
          <a:xfrm>
            <a:off x="5075733" y="673808"/>
            <a:ext cx="4131767" cy="6215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52"/>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Preferred Reading</a:t>
            </a:r>
            <a:endParaRPr sz="2880"/>
          </a:p>
        </p:txBody>
      </p:sp>
      <p:sp>
        <p:nvSpPr>
          <p:cNvPr id="575" name="Google Shape;575;p52"/>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52"/>
          <p:cNvSpPr/>
          <p:nvPr/>
        </p:nvSpPr>
        <p:spPr>
          <a:xfrm>
            <a:off x="500251" y="1646704"/>
            <a:ext cx="6191999" cy="46166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dirty="0">
              <a:solidFill>
                <a:srgbClr val="333333"/>
              </a:solidFill>
              <a:latin typeface="Arial"/>
              <a:ea typeface="Arial"/>
              <a:cs typeface="Arial"/>
              <a:sym typeface="Arial"/>
            </a:endParaRPr>
          </a:p>
          <a:p>
            <a:pPr marL="0" marR="0" lvl="0" indent="0" algn="l" rtl="0">
              <a:spcBef>
                <a:spcPts val="0"/>
              </a:spcBef>
              <a:spcAft>
                <a:spcPts val="0"/>
              </a:spcAft>
              <a:buNone/>
            </a:pPr>
            <a:r>
              <a:rPr lang="en-GB" sz="1400" dirty="0">
                <a:solidFill>
                  <a:srgbClr val="333333"/>
                </a:solidFill>
                <a:latin typeface="Source Sans Pro"/>
                <a:ea typeface="Source Sans Pro"/>
                <a:cs typeface="Source Sans Pro"/>
                <a:sym typeface="Source Sans Pro"/>
              </a:rPr>
              <a:t>Stuart Hall states that audience members adopt one of the following three positions when they decode the text:</a:t>
            </a:r>
            <a:endParaRPr dirty="0"/>
          </a:p>
          <a:p>
            <a:pPr marL="0" marR="0" lvl="0" indent="0" algn="l" rtl="0">
              <a:spcBef>
                <a:spcPts val="0"/>
              </a:spcBef>
              <a:spcAft>
                <a:spcPts val="0"/>
              </a:spcAft>
              <a:buNone/>
            </a:pPr>
            <a:r>
              <a:rPr lang="en-GB" sz="1400" b="1" dirty="0">
                <a:solidFill>
                  <a:srgbClr val="0070C0"/>
                </a:solidFill>
                <a:latin typeface="Source Sans Pro"/>
                <a:ea typeface="Source Sans Pro"/>
                <a:cs typeface="Source Sans Pro"/>
                <a:sym typeface="Source Sans Pro"/>
              </a:rPr>
              <a:t>Dominant, or Preferred Reading</a:t>
            </a:r>
            <a:r>
              <a:rPr lang="en-GB" sz="1400" dirty="0">
                <a:solidFill>
                  <a:srgbClr val="333333"/>
                </a:solidFill>
                <a:latin typeface="Source Sans Pro"/>
                <a:ea typeface="Source Sans Pro"/>
                <a:cs typeface="Source Sans Pro"/>
                <a:sym typeface="Source Sans Pro"/>
              </a:rPr>
              <a:t> - how the producer wants the audience to view the media text. Audience members will take this position if the messages are clear and if the audience member is the same age and culture; if it has an easy to follow narrative and if it deals with themes that are relevant to the audience.</a:t>
            </a:r>
          </a:p>
          <a:p>
            <a:pPr marL="0" marR="0" lvl="0" indent="0" algn="l" rtl="0">
              <a:spcBef>
                <a:spcPts val="0"/>
              </a:spcBef>
              <a:spcAft>
                <a:spcPts val="0"/>
              </a:spcAft>
              <a:buNone/>
            </a:pPr>
            <a:endParaRPr dirty="0"/>
          </a:p>
          <a:p>
            <a:pPr marL="0" marR="0" lvl="0" indent="0" algn="l" rtl="0">
              <a:spcBef>
                <a:spcPts val="0"/>
              </a:spcBef>
              <a:spcAft>
                <a:spcPts val="0"/>
              </a:spcAft>
              <a:buNone/>
            </a:pPr>
            <a:r>
              <a:rPr lang="en-GB" sz="1400" b="1" dirty="0">
                <a:solidFill>
                  <a:srgbClr val="0070C0"/>
                </a:solidFill>
                <a:latin typeface="Source Sans Pro"/>
                <a:ea typeface="Source Sans Pro"/>
                <a:cs typeface="Source Sans Pro"/>
                <a:sym typeface="Source Sans Pro"/>
              </a:rPr>
              <a:t>Oppositional Reading</a:t>
            </a:r>
            <a:r>
              <a:rPr lang="en-GB" sz="1400" dirty="0">
                <a:solidFill>
                  <a:srgbClr val="333333"/>
                </a:solidFill>
                <a:latin typeface="Source Sans Pro"/>
                <a:ea typeface="Source Sans Pro"/>
                <a:cs typeface="Source Sans Pro"/>
                <a:sym typeface="Source Sans Pro"/>
              </a:rPr>
              <a:t> - when the audience rejects the preferred reading, and creates their own meaning for the text. This can happen if the media contains controversial themes that the audience member disagrees with. It can also happen when the media has a complex narrative structure perhaps not dealing with themes in modern society. Oppositional reading can also occur if the audience member has different beliefs or is of a different age or a different culture.</a:t>
            </a:r>
          </a:p>
          <a:p>
            <a:pPr marL="0" marR="0" lvl="0" indent="0" algn="l" rtl="0">
              <a:spcBef>
                <a:spcPts val="0"/>
              </a:spcBef>
              <a:spcAft>
                <a:spcPts val="0"/>
              </a:spcAft>
              <a:buNone/>
            </a:pPr>
            <a:endParaRPr dirty="0"/>
          </a:p>
          <a:p>
            <a:pPr marL="0" marR="0" lvl="0" indent="0" algn="l" rtl="0">
              <a:spcBef>
                <a:spcPts val="0"/>
              </a:spcBef>
              <a:spcAft>
                <a:spcPts val="0"/>
              </a:spcAft>
              <a:buNone/>
            </a:pPr>
            <a:r>
              <a:rPr lang="en-GB" sz="1400" b="1" dirty="0">
                <a:solidFill>
                  <a:srgbClr val="0070C0"/>
                </a:solidFill>
                <a:latin typeface="Source Sans Pro"/>
                <a:ea typeface="Source Sans Pro"/>
                <a:cs typeface="Source Sans Pro"/>
                <a:sym typeface="Source Sans Pro"/>
              </a:rPr>
              <a:t>Negotiated Reading</a:t>
            </a:r>
            <a:r>
              <a:rPr lang="en-GB" sz="1400" dirty="0">
                <a:solidFill>
                  <a:srgbClr val="333333"/>
                </a:solidFill>
                <a:latin typeface="Source Sans Pro"/>
                <a:ea typeface="Source Sans Pro"/>
                <a:cs typeface="Source Sans Pro"/>
                <a:sym typeface="Source Sans Pro"/>
              </a:rPr>
              <a:t> - a compromise between the dominant and oppositional readings, where the audience accepts parts of the producer's views, but has their own views on parts as well. This can occur if there is a combination of some of the above e.g. audience member likes the media, is of the same age as you and understands some of the messages, but the narrative is complex and this inhibits full understanding.</a:t>
            </a:r>
            <a:endParaRPr sz="1400" b="0" i="0" dirty="0">
              <a:solidFill>
                <a:srgbClr val="333333"/>
              </a:solidFill>
              <a:latin typeface="Source Sans Pro"/>
              <a:ea typeface="Source Sans Pro"/>
              <a:cs typeface="Source Sans Pro"/>
              <a:sym typeface="Source Sans Pro"/>
            </a:endParaRPr>
          </a:p>
        </p:txBody>
      </p:sp>
      <p:pic>
        <p:nvPicPr>
          <p:cNvPr id="577" name="Google Shape;577;p52"/>
          <p:cNvPicPr preferRelativeResize="0"/>
          <p:nvPr/>
        </p:nvPicPr>
        <p:blipFill rotWithShape="1">
          <a:blip r:embed="rId3">
            <a:alphaModFix/>
          </a:blip>
          <a:srcRect/>
          <a:stretch/>
        </p:blipFill>
        <p:spPr>
          <a:xfrm>
            <a:off x="6692250" y="2274463"/>
            <a:ext cx="5103670" cy="3361131"/>
          </a:xfrm>
          <a:prstGeom prst="rect">
            <a:avLst/>
          </a:prstGeom>
          <a:noFill/>
          <a:ln>
            <a:noFill/>
          </a:ln>
        </p:spPr>
      </p:pic>
      <p:sp>
        <p:nvSpPr>
          <p:cNvPr id="578" name="Google Shape;578;p52"/>
          <p:cNvSpPr/>
          <p:nvPr/>
        </p:nvSpPr>
        <p:spPr>
          <a:xfrm>
            <a:off x="500251" y="829994"/>
            <a:ext cx="11295669"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333333"/>
                </a:solidFill>
                <a:latin typeface="Arial"/>
                <a:ea typeface="Arial"/>
                <a:cs typeface="Arial"/>
                <a:sym typeface="Arial"/>
              </a:rPr>
              <a:t>Reception theory explains that media texts are encoded and decoded. The producer </a:t>
            </a:r>
            <a:r>
              <a:rPr lang="en-GB" sz="1800">
                <a:solidFill>
                  <a:srgbClr val="0070C0"/>
                </a:solidFill>
                <a:latin typeface="Arial"/>
                <a:ea typeface="Arial"/>
                <a:cs typeface="Arial"/>
                <a:sym typeface="Arial"/>
              </a:rPr>
              <a:t>encodes</a:t>
            </a:r>
            <a:r>
              <a:rPr lang="en-GB" sz="1800">
                <a:solidFill>
                  <a:srgbClr val="333333"/>
                </a:solidFill>
                <a:latin typeface="Arial"/>
                <a:ea typeface="Arial"/>
                <a:cs typeface="Arial"/>
                <a:sym typeface="Arial"/>
              </a:rPr>
              <a:t> messages and into their media product which are then </a:t>
            </a:r>
            <a:r>
              <a:rPr lang="en-GB" sz="1800">
                <a:solidFill>
                  <a:srgbClr val="0070C0"/>
                </a:solidFill>
                <a:latin typeface="Arial"/>
                <a:ea typeface="Arial"/>
                <a:cs typeface="Arial"/>
                <a:sym typeface="Arial"/>
              </a:rPr>
              <a:t>decoded</a:t>
            </a:r>
            <a:r>
              <a:rPr lang="en-GB" sz="1800">
                <a:solidFill>
                  <a:srgbClr val="333333"/>
                </a:solidFill>
                <a:latin typeface="Arial"/>
                <a:ea typeface="Arial"/>
                <a:cs typeface="Arial"/>
                <a:sym typeface="Arial"/>
              </a:rPr>
              <a:t> by the audience. However, different audience members will decode the media in different ways and possibly not in the way the producer originally intended. </a:t>
            </a:r>
            <a:endParaRPr/>
          </a:p>
        </p:txBody>
      </p:sp>
      <p:sp>
        <p:nvSpPr>
          <p:cNvPr id="579" name="Google Shape;579;p52"/>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8" name="Rectangle 7"/>
          <p:cNvSpPr/>
          <p:nvPr/>
        </p:nvSpPr>
        <p:spPr>
          <a:xfrm>
            <a:off x="10687569" y="5584188"/>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5"/>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Mise en Scene</a:t>
            </a:r>
            <a:endParaRPr sz="2880"/>
          </a:p>
        </p:txBody>
      </p:sp>
      <p:sp>
        <p:nvSpPr>
          <p:cNvPr id="614" name="Google Shape;614;p55"/>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615" name="Google Shape;615;p55"/>
          <p:cNvPicPr preferRelativeResize="0"/>
          <p:nvPr/>
        </p:nvPicPr>
        <p:blipFill rotWithShape="1">
          <a:blip r:embed="rId3">
            <a:alphaModFix/>
          </a:blip>
          <a:srcRect/>
          <a:stretch/>
        </p:blipFill>
        <p:spPr>
          <a:xfrm>
            <a:off x="690995" y="1893707"/>
            <a:ext cx="3146713" cy="1771034"/>
          </a:xfrm>
          <a:prstGeom prst="rect">
            <a:avLst/>
          </a:prstGeom>
          <a:noFill/>
          <a:ln>
            <a:noFill/>
          </a:ln>
        </p:spPr>
      </p:pic>
      <p:sp>
        <p:nvSpPr>
          <p:cNvPr id="616" name="Google Shape;616;p55"/>
          <p:cNvSpPr txBox="1"/>
          <p:nvPr/>
        </p:nvSpPr>
        <p:spPr>
          <a:xfrm>
            <a:off x="1534602" y="3664741"/>
            <a:ext cx="126401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Characters</a:t>
            </a:r>
            <a:endParaRPr sz="1800">
              <a:solidFill>
                <a:schemeClr val="dk1"/>
              </a:solidFill>
              <a:latin typeface="Calibri"/>
              <a:ea typeface="Calibri"/>
              <a:cs typeface="Calibri"/>
              <a:sym typeface="Calibri"/>
            </a:endParaRPr>
          </a:p>
        </p:txBody>
      </p:sp>
      <p:sp>
        <p:nvSpPr>
          <p:cNvPr id="617" name="Google Shape;617;p55"/>
          <p:cNvSpPr/>
          <p:nvPr/>
        </p:nvSpPr>
        <p:spPr>
          <a:xfrm>
            <a:off x="410432" y="956740"/>
            <a:ext cx="1144509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dirty="0" err="1">
                <a:solidFill>
                  <a:schemeClr val="dk1"/>
                </a:solidFill>
                <a:latin typeface="Calibri"/>
                <a:ea typeface="Calibri"/>
                <a:cs typeface="Calibri"/>
                <a:sym typeface="Calibri"/>
              </a:rPr>
              <a:t>Mise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en</a:t>
            </a:r>
            <a:r>
              <a:rPr lang="en-GB" sz="1600" dirty="0">
                <a:solidFill>
                  <a:schemeClr val="dk1"/>
                </a:solidFill>
                <a:latin typeface="Calibri"/>
                <a:ea typeface="Calibri"/>
                <a:cs typeface="Calibri"/>
                <a:sym typeface="Calibri"/>
              </a:rPr>
              <a:t> scène – literally “placing on stage” in French. To explain it simply, </a:t>
            </a:r>
            <a:r>
              <a:rPr lang="en-GB" sz="1600" b="1" dirty="0" err="1">
                <a:solidFill>
                  <a:schemeClr val="dk1"/>
                </a:solidFill>
                <a:latin typeface="Calibri"/>
                <a:ea typeface="Calibri"/>
                <a:cs typeface="Calibri"/>
                <a:sym typeface="Calibri"/>
              </a:rPr>
              <a:t>mise</a:t>
            </a:r>
            <a:r>
              <a:rPr lang="en-GB" sz="1600" b="1" dirty="0">
                <a:solidFill>
                  <a:schemeClr val="dk1"/>
                </a:solidFill>
                <a:latin typeface="Calibri"/>
                <a:ea typeface="Calibri"/>
                <a:cs typeface="Calibri"/>
                <a:sym typeface="Calibri"/>
              </a:rPr>
              <a:t> </a:t>
            </a:r>
            <a:r>
              <a:rPr lang="en-GB" sz="1600" b="1" dirty="0" err="1">
                <a:solidFill>
                  <a:schemeClr val="dk1"/>
                </a:solidFill>
                <a:latin typeface="Calibri"/>
                <a:ea typeface="Calibri"/>
                <a:cs typeface="Calibri"/>
                <a:sym typeface="Calibri"/>
              </a:rPr>
              <a:t>en</a:t>
            </a:r>
            <a:r>
              <a:rPr lang="en-GB" sz="1600" b="1" dirty="0">
                <a:solidFill>
                  <a:schemeClr val="dk1"/>
                </a:solidFill>
                <a:latin typeface="Calibri"/>
                <a:ea typeface="Calibri"/>
                <a:cs typeface="Calibri"/>
                <a:sym typeface="Calibri"/>
              </a:rPr>
              <a:t> scène refers to what we see onscreen in a film. It’s the film’s visuals; meaning, all of the elements that appear on camera and their arrangement. </a:t>
            </a:r>
            <a:r>
              <a:rPr lang="en-GB" sz="1600" b="1" dirty="0" err="1">
                <a:solidFill>
                  <a:schemeClr val="dk1"/>
                </a:solidFill>
                <a:latin typeface="Calibri"/>
                <a:ea typeface="Calibri"/>
                <a:cs typeface="Calibri"/>
                <a:sym typeface="Calibri"/>
              </a:rPr>
              <a:t>Mise</a:t>
            </a:r>
            <a:r>
              <a:rPr lang="en-GB" sz="1600" b="1" dirty="0">
                <a:solidFill>
                  <a:schemeClr val="dk1"/>
                </a:solidFill>
                <a:latin typeface="Calibri"/>
                <a:ea typeface="Calibri"/>
                <a:cs typeface="Calibri"/>
                <a:sym typeface="Calibri"/>
              </a:rPr>
              <a:t> </a:t>
            </a:r>
            <a:r>
              <a:rPr lang="en-GB" sz="1600" b="1" dirty="0" err="1">
                <a:solidFill>
                  <a:schemeClr val="dk1"/>
                </a:solidFill>
                <a:latin typeface="Calibri"/>
                <a:ea typeface="Calibri"/>
                <a:cs typeface="Calibri"/>
                <a:sym typeface="Calibri"/>
              </a:rPr>
              <a:t>en</a:t>
            </a:r>
            <a:r>
              <a:rPr lang="en-GB" sz="1600" b="1" dirty="0">
                <a:solidFill>
                  <a:schemeClr val="dk1"/>
                </a:solidFill>
                <a:latin typeface="Calibri"/>
                <a:ea typeface="Calibri"/>
                <a:cs typeface="Calibri"/>
                <a:sym typeface="Calibri"/>
              </a:rPr>
              <a:t> Scene generates huge meaning for the audience. Often filling in gaps in knowledge. </a:t>
            </a:r>
            <a:endParaRPr sz="1600" dirty="0">
              <a:solidFill>
                <a:schemeClr val="dk1"/>
              </a:solidFill>
              <a:latin typeface="Calibri"/>
              <a:ea typeface="Calibri"/>
              <a:cs typeface="Calibri"/>
              <a:sym typeface="Calibri"/>
            </a:endParaRPr>
          </a:p>
        </p:txBody>
      </p:sp>
      <p:sp>
        <p:nvSpPr>
          <p:cNvPr id="618" name="Google Shape;618;p55"/>
          <p:cNvSpPr/>
          <p:nvPr/>
        </p:nvSpPr>
        <p:spPr>
          <a:xfrm>
            <a:off x="3086311" y="683251"/>
            <a:ext cx="59078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a:solidFill>
                  <a:srgbClr val="FF0000"/>
                </a:solidFill>
                <a:latin typeface="Calibri"/>
                <a:ea typeface="Calibri"/>
                <a:cs typeface="Calibri"/>
                <a:sym typeface="Calibri"/>
              </a:rPr>
              <a:t>“Everything in the frame can carry meaning.”</a:t>
            </a:r>
            <a:endParaRPr sz="2400">
              <a:solidFill>
                <a:srgbClr val="FF0000"/>
              </a:solidFill>
              <a:latin typeface="Calibri"/>
              <a:ea typeface="Calibri"/>
              <a:cs typeface="Calibri"/>
              <a:sym typeface="Calibri"/>
            </a:endParaRPr>
          </a:p>
        </p:txBody>
      </p:sp>
      <p:pic>
        <p:nvPicPr>
          <p:cNvPr id="619" name="Google Shape;619;p55"/>
          <p:cNvPicPr preferRelativeResize="0"/>
          <p:nvPr/>
        </p:nvPicPr>
        <p:blipFill rotWithShape="1">
          <a:blip r:embed="rId4">
            <a:alphaModFix/>
          </a:blip>
          <a:srcRect/>
          <a:stretch/>
        </p:blipFill>
        <p:spPr>
          <a:xfrm>
            <a:off x="690995" y="4311129"/>
            <a:ext cx="3146713" cy="1771035"/>
          </a:xfrm>
          <a:prstGeom prst="rect">
            <a:avLst/>
          </a:prstGeom>
          <a:noFill/>
          <a:ln>
            <a:noFill/>
          </a:ln>
        </p:spPr>
      </p:pic>
      <p:sp>
        <p:nvSpPr>
          <p:cNvPr id="620" name="Google Shape;620;p55"/>
          <p:cNvSpPr txBox="1"/>
          <p:nvPr/>
        </p:nvSpPr>
        <p:spPr>
          <a:xfrm>
            <a:off x="1632343" y="6082164"/>
            <a:ext cx="126401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Setting</a:t>
            </a:r>
            <a:endParaRPr sz="1800">
              <a:solidFill>
                <a:schemeClr val="dk1"/>
              </a:solidFill>
              <a:latin typeface="Calibri"/>
              <a:ea typeface="Calibri"/>
              <a:cs typeface="Calibri"/>
              <a:sym typeface="Calibri"/>
            </a:endParaRPr>
          </a:p>
        </p:txBody>
      </p:sp>
      <p:pic>
        <p:nvPicPr>
          <p:cNvPr id="621" name="Google Shape;621;p55"/>
          <p:cNvPicPr preferRelativeResize="0"/>
          <p:nvPr/>
        </p:nvPicPr>
        <p:blipFill rotWithShape="1">
          <a:blip r:embed="rId5">
            <a:alphaModFix/>
          </a:blip>
          <a:srcRect/>
          <a:stretch/>
        </p:blipFill>
        <p:spPr>
          <a:xfrm>
            <a:off x="4458802" y="1884588"/>
            <a:ext cx="3162915" cy="1780153"/>
          </a:xfrm>
          <a:prstGeom prst="rect">
            <a:avLst/>
          </a:prstGeom>
          <a:noFill/>
          <a:ln>
            <a:noFill/>
          </a:ln>
        </p:spPr>
      </p:pic>
      <p:sp>
        <p:nvSpPr>
          <p:cNvPr id="622" name="Google Shape;622;p55"/>
          <p:cNvSpPr txBox="1"/>
          <p:nvPr/>
        </p:nvSpPr>
        <p:spPr>
          <a:xfrm>
            <a:off x="5746384" y="3649730"/>
            <a:ext cx="126401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Decor</a:t>
            </a:r>
            <a:endParaRPr sz="1800">
              <a:solidFill>
                <a:schemeClr val="dk1"/>
              </a:solidFill>
              <a:latin typeface="Calibri"/>
              <a:ea typeface="Calibri"/>
              <a:cs typeface="Calibri"/>
              <a:sym typeface="Calibri"/>
            </a:endParaRPr>
          </a:p>
        </p:txBody>
      </p:sp>
      <p:pic>
        <p:nvPicPr>
          <p:cNvPr id="623" name="Google Shape;623;p55"/>
          <p:cNvPicPr preferRelativeResize="0"/>
          <p:nvPr/>
        </p:nvPicPr>
        <p:blipFill rotWithShape="1">
          <a:blip r:embed="rId6">
            <a:alphaModFix/>
          </a:blip>
          <a:srcRect/>
          <a:stretch/>
        </p:blipFill>
        <p:spPr>
          <a:xfrm>
            <a:off x="4458802" y="4268483"/>
            <a:ext cx="3222486" cy="1813681"/>
          </a:xfrm>
          <a:prstGeom prst="rect">
            <a:avLst/>
          </a:prstGeom>
          <a:noFill/>
          <a:ln>
            <a:noFill/>
          </a:ln>
        </p:spPr>
      </p:pic>
      <p:sp>
        <p:nvSpPr>
          <p:cNvPr id="624" name="Google Shape;624;p55"/>
          <p:cNvSpPr txBox="1"/>
          <p:nvPr/>
        </p:nvSpPr>
        <p:spPr>
          <a:xfrm>
            <a:off x="5760756" y="6090747"/>
            <a:ext cx="126401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Lighting</a:t>
            </a:r>
            <a:endParaRPr sz="1800">
              <a:solidFill>
                <a:schemeClr val="dk1"/>
              </a:solidFill>
              <a:latin typeface="Calibri"/>
              <a:ea typeface="Calibri"/>
              <a:cs typeface="Calibri"/>
              <a:sym typeface="Calibri"/>
            </a:endParaRPr>
          </a:p>
        </p:txBody>
      </p:sp>
      <p:pic>
        <p:nvPicPr>
          <p:cNvPr id="625" name="Google Shape;625;p55"/>
          <p:cNvPicPr preferRelativeResize="0"/>
          <p:nvPr/>
        </p:nvPicPr>
        <p:blipFill rotWithShape="1">
          <a:blip r:embed="rId7">
            <a:alphaModFix/>
          </a:blip>
          <a:srcRect/>
          <a:stretch/>
        </p:blipFill>
        <p:spPr>
          <a:xfrm>
            <a:off x="8297982" y="1842477"/>
            <a:ext cx="3215070" cy="1809508"/>
          </a:xfrm>
          <a:prstGeom prst="rect">
            <a:avLst/>
          </a:prstGeom>
          <a:noFill/>
          <a:ln>
            <a:noFill/>
          </a:ln>
        </p:spPr>
      </p:pic>
      <p:sp>
        <p:nvSpPr>
          <p:cNvPr id="626" name="Google Shape;626;p55"/>
          <p:cNvSpPr txBox="1"/>
          <p:nvPr/>
        </p:nvSpPr>
        <p:spPr>
          <a:xfrm>
            <a:off x="8743950" y="3664741"/>
            <a:ext cx="201616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Costumes/Makeup</a:t>
            </a:r>
            <a:endParaRPr sz="1800">
              <a:solidFill>
                <a:schemeClr val="dk1"/>
              </a:solidFill>
              <a:latin typeface="Calibri"/>
              <a:ea typeface="Calibri"/>
              <a:cs typeface="Calibri"/>
              <a:sym typeface="Calibri"/>
            </a:endParaRPr>
          </a:p>
        </p:txBody>
      </p:sp>
      <p:sp>
        <p:nvSpPr>
          <p:cNvPr id="627" name="Google Shape;627;p55"/>
          <p:cNvSpPr/>
          <p:nvPr/>
        </p:nvSpPr>
        <p:spPr>
          <a:xfrm>
            <a:off x="8086272" y="4311129"/>
            <a:ext cx="3539415" cy="1384995"/>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When we talk about “depth of space”, we’re talking about the depth of the image onscreen. </a:t>
            </a:r>
            <a:r>
              <a:rPr lang="en-GB" sz="1400" b="1">
                <a:solidFill>
                  <a:schemeClr val="dk1"/>
                </a:solidFill>
                <a:latin typeface="Calibri"/>
                <a:ea typeface="Calibri"/>
                <a:cs typeface="Calibri"/>
                <a:sym typeface="Calibri"/>
              </a:rPr>
              <a:t>Depth is determined by the distances between objects, people, and scenery, influenced by their placement along with camera location and lens choice.</a:t>
            </a:r>
            <a:endParaRPr sz="1400">
              <a:solidFill>
                <a:schemeClr val="dk1"/>
              </a:solidFill>
              <a:latin typeface="Calibri"/>
              <a:ea typeface="Calibri"/>
              <a:cs typeface="Calibri"/>
              <a:sym typeface="Calibri"/>
            </a:endParaRPr>
          </a:p>
        </p:txBody>
      </p:sp>
      <p:sp>
        <p:nvSpPr>
          <p:cNvPr id="628" name="Google Shape;628;p55"/>
          <p:cNvSpPr txBox="1"/>
          <p:nvPr/>
        </p:nvSpPr>
        <p:spPr>
          <a:xfrm>
            <a:off x="9058714" y="5712832"/>
            <a:ext cx="170140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Depth of space</a:t>
            </a:r>
            <a:endParaRPr sz="1800">
              <a:solidFill>
                <a:schemeClr val="dk1"/>
              </a:solidFill>
              <a:latin typeface="Calibri"/>
              <a:ea typeface="Calibri"/>
              <a:cs typeface="Calibri"/>
              <a:sym typeface="Calibri"/>
            </a:endParaRPr>
          </a:p>
        </p:txBody>
      </p:sp>
      <p:sp>
        <p:nvSpPr>
          <p:cNvPr id="629" name="Google Shape;629;p55"/>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19" name="Rectangle 18"/>
          <p:cNvSpPr/>
          <p:nvPr/>
        </p:nvSpPr>
        <p:spPr>
          <a:xfrm>
            <a:off x="10847807" y="5598616"/>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8"/>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Setting</a:t>
            </a:r>
            <a:endParaRPr sz="2880"/>
          </a:p>
        </p:txBody>
      </p:sp>
      <p:sp>
        <p:nvSpPr>
          <p:cNvPr id="522" name="Google Shape;522;p48"/>
          <p:cNvSpPr txBox="1">
            <a:spLocks noGrp="1"/>
          </p:cNvSpPr>
          <p:nvPr>
            <p:ph type="body" idx="1"/>
          </p:nvPr>
        </p:nvSpPr>
        <p:spPr>
          <a:xfrm>
            <a:off x="409133" y="776784"/>
            <a:ext cx="11400694" cy="1200839"/>
          </a:xfrm>
          <a:prstGeom prst="rect">
            <a:avLst/>
          </a:prstGeom>
          <a:noFill/>
          <a:ln>
            <a:noFill/>
          </a:ln>
        </p:spPr>
        <p:txBody>
          <a:bodyPr spcFirstLastPara="1" wrap="square" lIns="91425" tIns="45700" rIns="91425" bIns="45700" anchor="t" anchorCtr="0">
            <a:noAutofit/>
          </a:bodyPr>
          <a:lstStyle/>
          <a:p>
            <a:pPr marL="228600" lvl="0" indent="-101600">
              <a:spcBef>
                <a:spcPts val="0"/>
              </a:spcBef>
              <a:buNone/>
            </a:pPr>
            <a:r>
              <a:rPr lang="en-GB" sz="1900" dirty="0"/>
              <a:t>Setting is an important </a:t>
            </a:r>
            <a:r>
              <a:rPr lang="en-GB" sz="1900" dirty="0">
                <a:hlinkClick r:id="rId3" tooltip="Literary Device"/>
              </a:rPr>
              <a:t>literary device </a:t>
            </a:r>
            <a:r>
              <a:rPr lang="en-GB" sz="1900" dirty="0"/>
              <a:t>that is often taken for granted or easily misunderstood. Creating clear depictions of time and place in a story creates mood and moves the story along. Without setting, the plot line would be confusing and boring. A key element of a strong setting is using descriptive details, pulling on the reader’s senses.</a:t>
            </a:r>
          </a:p>
          <a:p>
            <a:pPr marL="228600" lvl="0" indent="-101600">
              <a:spcBef>
                <a:spcPts val="0"/>
              </a:spcBef>
              <a:buNone/>
            </a:pPr>
            <a:endParaRPr lang="en-GB" sz="1900" dirty="0"/>
          </a:p>
          <a:p>
            <a:pPr marL="469900" indent="-342900">
              <a:spcBef>
                <a:spcPts val="0"/>
              </a:spcBef>
            </a:pPr>
            <a:r>
              <a:rPr lang="en-GB" sz="1900" b="1" u="sng" dirty="0"/>
              <a:t>Backdrop setting </a:t>
            </a:r>
            <a:r>
              <a:rPr lang="en-GB" sz="1900" dirty="0"/>
              <a:t>– Time and place are not important to the story as the story could be set anywhere in any time period. Therefore the setting is vague. We may not know exactly where the characters are but it doesn’t matter. </a:t>
            </a:r>
          </a:p>
          <a:p>
            <a:pPr marL="469900" indent="-342900">
              <a:spcBef>
                <a:spcPts val="0"/>
              </a:spcBef>
            </a:pPr>
            <a:r>
              <a:rPr lang="en-GB" sz="1900" b="1" u="sng" dirty="0"/>
              <a:t>Integral setting </a:t>
            </a:r>
            <a:r>
              <a:rPr lang="en-GB" sz="1900" dirty="0"/>
              <a:t>– Time and place are important to the story. Therefore the setting is explicit with buildings, locations, weather (sunshine/cloud) </a:t>
            </a:r>
            <a:r>
              <a:rPr lang="en-GB" sz="1900" dirty="0" err="1"/>
              <a:t>etc</a:t>
            </a:r>
            <a:r>
              <a:rPr lang="en-GB" sz="1900" dirty="0"/>
              <a:t> Elements of the setting generates meaning for the audience.</a:t>
            </a:r>
          </a:p>
          <a:p>
            <a:pPr marL="228600" lvl="0" indent="-101600">
              <a:spcBef>
                <a:spcPts val="0"/>
              </a:spcBef>
              <a:buNone/>
            </a:pPr>
            <a:endParaRPr lang="en-GB" dirty="0"/>
          </a:p>
          <a:p>
            <a:pPr marL="228600" lvl="0" indent="-101600">
              <a:spcBef>
                <a:spcPts val="0"/>
              </a:spcBef>
              <a:buNone/>
            </a:pPr>
            <a:endParaRPr lang="en-GB" dirty="0"/>
          </a:p>
          <a:p>
            <a:pPr marL="228600" lvl="0" indent="-101600">
              <a:spcBef>
                <a:spcPts val="0"/>
              </a:spcBef>
              <a:buNone/>
            </a:pPr>
            <a:endParaRPr lang="en-GB" i="1" dirty="0"/>
          </a:p>
          <a:p>
            <a:pPr marL="228600" lvl="0" indent="-101600">
              <a:spcBef>
                <a:spcPts val="0"/>
              </a:spcBef>
              <a:buNone/>
            </a:pPr>
            <a:endParaRPr lang="en-GB" i="1" dirty="0"/>
          </a:p>
          <a:p>
            <a:endParaRPr lang="en-GB" dirty="0"/>
          </a:p>
          <a:p>
            <a:pPr marL="228600" lvl="0" indent="-101600">
              <a:spcBef>
                <a:spcPts val="0"/>
              </a:spcBef>
              <a:buNone/>
            </a:pPr>
            <a:endParaRPr lang="en-GB" dirty="0"/>
          </a:p>
          <a:p>
            <a:pPr marL="228600" lvl="0" indent="-101600">
              <a:spcBef>
                <a:spcPts val="0"/>
              </a:spcBef>
              <a:buNone/>
            </a:pPr>
            <a:endParaRPr dirty="0"/>
          </a:p>
        </p:txBody>
      </p:sp>
      <p:sp>
        <p:nvSpPr>
          <p:cNvPr id="523" name="Google Shape;523;p48"/>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48"/>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graphicFrame>
        <p:nvGraphicFramePr>
          <p:cNvPr id="2" name="Table 1"/>
          <p:cNvGraphicFramePr>
            <a:graphicFrameLocks noGrp="1"/>
          </p:cNvGraphicFramePr>
          <p:nvPr>
            <p:extLst>
              <p:ext uri="{D42A27DB-BD31-4B8C-83A1-F6EECF244321}">
                <p14:modId xmlns:p14="http://schemas.microsoft.com/office/powerpoint/2010/main" val="683960761"/>
              </p:ext>
            </p:extLst>
          </p:nvPr>
        </p:nvGraphicFramePr>
        <p:xfrm>
          <a:off x="851680" y="3571532"/>
          <a:ext cx="10515600" cy="2682240"/>
        </p:xfrm>
        <a:graphic>
          <a:graphicData uri="http://schemas.openxmlformats.org/drawingml/2006/table">
            <a:tbl>
              <a:tblPr>
                <a:tableStyleId>{5DA37D80-6434-44D0-A028-1B22A696006F}</a:tableStyleId>
              </a:tblPr>
              <a:tblGrid>
                <a:gridCol w="2216834">
                  <a:extLst>
                    <a:ext uri="{9D8B030D-6E8A-4147-A177-3AD203B41FA5}">
                      <a16:colId xmlns:a16="http://schemas.microsoft.com/office/drawing/2014/main" val="661842808"/>
                    </a:ext>
                  </a:extLst>
                </a:gridCol>
                <a:gridCol w="8298766">
                  <a:extLst>
                    <a:ext uri="{9D8B030D-6E8A-4147-A177-3AD203B41FA5}">
                      <a16:colId xmlns:a16="http://schemas.microsoft.com/office/drawing/2014/main" val="3303974321"/>
                    </a:ext>
                  </a:extLst>
                </a:gridCol>
              </a:tblGrid>
              <a:tr h="0">
                <a:tc>
                  <a:txBody>
                    <a:bodyPr/>
                    <a:lstStyle/>
                    <a:p>
                      <a:r>
                        <a:rPr lang="en-GB"/>
                        <a:t>Where is it?</a:t>
                      </a:r>
                    </a:p>
                  </a:txBody>
                  <a:tcPr anchor="ctr"/>
                </a:tc>
                <a:tc>
                  <a:txBody>
                    <a:bodyPr/>
                    <a:lstStyle/>
                    <a:p>
                      <a:r>
                        <a:rPr lang="en-GB"/>
                        <a:t>In a middleclass neighborhood; I'm not sure yet where it is.</a:t>
                      </a:r>
                    </a:p>
                  </a:txBody>
                  <a:tcPr anchor="ctr"/>
                </a:tc>
                <a:extLst>
                  <a:ext uri="{0D108BD9-81ED-4DB2-BD59-A6C34878D82A}">
                    <a16:rowId xmlns:a16="http://schemas.microsoft.com/office/drawing/2014/main" val="3343863002"/>
                  </a:ext>
                </a:extLst>
              </a:tr>
              <a:tr h="0">
                <a:tc>
                  <a:txBody>
                    <a:bodyPr/>
                    <a:lstStyle/>
                    <a:p>
                      <a:r>
                        <a:rPr lang="en-GB"/>
                        <a:t>When is it?</a:t>
                      </a:r>
                    </a:p>
                  </a:txBody>
                  <a:tcPr anchor="ctr"/>
                </a:tc>
                <a:tc>
                  <a:txBody>
                    <a:bodyPr/>
                    <a:lstStyle/>
                    <a:p>
                      <a:r>
                        <a:rPr lang="en-GB"/>
                        <a:t>Wintertime in the evening, during an era when it was still common to see driving horses—maybe the late 1800s.</a:t>
                      </a:r>
                    </a:p>
                  </a:txBody>
                  <a:tcPr anchor="ctr"/>
                </a:tc>
                <a:extLst>
                  <a:ext uri="{0D108BD9-81ED-4DB2-BD59-A6C34878D82A}">
                    <a16:rowId xmlns:a16="http://schemas.microsoft.com/office/drawing/2014/main" val="3923641113"/>
                  </a:ext>
                </a:extLst>
              </a:tr>
              <a:tr h="0">
                <a:tc>
                  <a:txBody>
                    <a:bodyPr/>
                    <a:lstStyle/>
                    <a:p>
                      <a:r>
                        <a:rPr lang="en-GB"/>
                        <a:t>What is the weather like?</a:t>
                      </a:r>
                    </a:p>
                  </a:txBody>
                  <a:tcPr anchor="ctr"/>
                </a:tc>
                <a:tc>
                  <a:txBody>
                    <a:bodyPr/>
                    <a:lstStyle/>
                    <a:p>
                      <a:r>
                        <a:rPr lang="en-GB"/>
                        <a:t>Cold, and the night falls early.</a:t>
                      </a:r>
                    </a:p>
                  </a:txBody>
                  <a:tcPr anchor="ctr"/>
                </a:tc>
                <a:extLst>
                  <a:ext uri="{0D108BD9-81ED-4DB2-BD59-A6C34878D82A}">
                    <a16:rowId xmlns:a16="http://schemas.microsoft.com/office/drawing/2014/main" val="884745260"/>
                  </a:ext>
                </a:extLst>
              </a:tr>
              <a:tr h="0">
                <a:tc>
                  <a:txBody>
                    <a:bodyPr/>
                    <a:lstStyle/>
                    <a:p>
                      <a:r>
                        <a:rPr lang="en-GB"/>
                        <a:t>What are the social conditions?</a:t>
                      </a:r>
                    </a:p>
                  </a:txBody>
                  <a:tcPr anchor="ctr"/>
                </a:tc>
                <a:tc>
                  <a:txBody>
                    <a:bodyPr/>
                    <a:lstStyle/>
                    <a:p>
                      <a:r>
                        <a:rPr lang="en-GB"/>
                        <a:t>In this neighborhood it seems people mostly stay inside in the evening; the narrator is aware of "rough tribes from the cottages" nearby—probably members of a lower social class.</a:t>
                      </a:r>
                    </a:p>
                  </a:txBody>
                  <a:tcPr anchor="ctr"/>
                </a:tc>
                <a:extLst>
                  <a:ext uri="{0D108BD9-81ED-4DB2-BD59-A6C34878D82A}">
                    <a16:rowId xmlns:a16="http://schemas.microsoft.com/office/drawing/2014/main" val="402215780"/>
                  </a:ext>
                </a:extLst>
              </a:tr>
              <a:tr h="0">
                <a:tc>
                  <a:txBody>
                    <a:bodyPr/>
                    <a:lstStyle/>
                    <a:p>
                      <a:r>
                        <a:rPr lang="en-GB"/>
                        <a:t>What is the landscape or environment like?</a:t>
                      </a:r>
                    </a:p>
                  </a:txBody>
                  <a:tcPr anchor="ctr"/>
                </a:tc>
                <a:tc>
                  <a:txBody>
                    <a:bodyPr/>
                    <a:lstStyle/>
                    <a:p>
                      <a:r>
                        <a:rPr lang="en-GB"/>
                        <a:t>Dark and quiet, with a sense of heaviness that contrasts with the narrator's shouting and playing.</a:t>
                      </a:r>
                    </a:p>
                  </a:txBody>
                  <a:tcPr anchor="ctr"/>
                </a:tc>
                <a:extLst>
                  <a:ext uri="{0D108BD9-81ED-4DB2-BD59-A6C34878D82A}">
                    <a16:rowId xmlns:a16="http://schemas.microsoft.com/office/drawing/2014/main" val="2440395377"/>
                  </a:ext>
                </a:extLst>
              </a:tr>
              <a:tr h="0">
                <a:tc>
                  <a:txBody>
                    <a:bodyPr/>
                    <a:lstStyle/>
                    <a:p>
                      <a:r>
                        <a:rPr lang="en-GB"/>
                        <a:t>What special details make the setting vivid?</a:t>
                      </a:r>
                    </a:p>
                  </a:txBody>
                  <a:tcPr anchor="ctr"/>
                </a:tc>
                <a:tc>
                  <a:txBody>
                    <a:bodyPr/>
                    <a:lstStyle/>
                    <a:p>
                      <a:r>
                        <a:rPr lang="en-GB" dirty="0"/>
                        <a:t>Sensory details: the violet </a:t>
                      </a:r>
                      <a:r>
                        <a:rPr lang="en-GB" dirty="0" err="1"/>
                        <a:t>color</a:t>
                      </a:r>
                      <a:r>
                        <a:rPr lang="en-GB" dirty="0"/>
                        <a:t> of the sky, the dim lanterns, the stinging cold, the </a:t>
                      </a:r>
                      <a:r>
                        <a:rPr lang="en-GB" dirty="0" err="1"/>
                        <a:t>ashpits</a:t>
                      </a:r>
                      <a:r>
                        <a:rPr lang="en-GB" dirty="0"/>
                        <a:t>' </a:t>
                      </a:r>
                      <a:r>
                        <a:rPr lang="en-GB" dirty="0" err="1"/>
                        <a:t>odors</a:t>
                      </a:r>
                      <a:r>
                        <a:rPr lang="en-GB" dirty="0"/>
                        <a:t>, the music of the horse's harness.</a:t>
                      </a:r>
                    </a:p>
                  </a:txBody>
                  <a:tcPr anchor="ctr"/>
                </a:tc>
                <a:extLst>
                  <a:ext uri="{0D108BD9-81ED-4DB2-BD59-A6C34878D82A}">
                    <a16:rowId xmlns:a16="http://schemas.microsoft.com/office/drawing/2014/main" val="401917348"/>
                  </a:ext>
                </a:extLst>
              </a:tr>
            </a:tbl>
          </a:graphicData>
        </a:graphic>
      </p:graphicFrame>
      <p:sp>
        <p:nvSpPr>
          <p:cNvPr id="7" name="Rectangle 6"/>
          <p:cNvSpPr/>
          <p:nvPr/>
        </p:nvSpPr>
        <p:spPr>
          <a:xfrm>
            <a:off x="11147202" y="5759251"/>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56"/>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b="1"/>
              <a:t>Lighting</a:t>
            </a:r>
            <a:endParaRPr sz="2880" b="1"/>
          </a:p>
        </p:txBody>
      </p:sp>
      <p:sp>
        <p:nvSpPr>
          <p:cNvPr id="636" name="Google Shape;636;p56"/>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637" name="Google Shape;637;p56"/>
          <p:cNvPicPr preferRelativeResize="0"/>
          <p:nvPr/>
        </p:nvPicPr>
        <p:blipFill rotWithShape="1">
          <a:blip r:embed="rId3">
            <a:alphaModFix/>
          </a:blip>
          <a:srcRect l="13798" r="47090" b="20307"/>
          <a:stretch/>
        </p:blipFill>
        <p:spPr>
          <a:xfrm>
            <a:off x="376147" y="399320"/>
            <a:ext cx="1888959" cy="2377786"/>
          </a:xfrm>
          <a:prstGeom prst="rect">
            <a:avLst/>
          </a:prstGeom>
          <a:noFill/>
          <a:ln>
            <a:noFill/>
          </a:ln>
        </p:spPr>
      </p:pic>
      <p:sp>
        <p:nvSpPr>
          <p:cNvPr id="638" name="Google Shape;638;p56"/>
          <p:cNvSpPr/>
          <p:nvPr/>
        </p:nvSpPr>
        <p:spPr>
          <a:xfrm>
            <a:off x="494241" y="2759357"/>
            <a:ext cx="1855156" cy="646331"/>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Key Lighting/</a:t>
            </a:r>
            <a:endParaRPr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side lighting</a:t>
            </a:r>
            <a:endParaRPr sz="1800" dirty="0">
              <a:solidFill>
                <a:schemeClr val="dk1"/>
              </a:solidFill>
              <a:latin typeface="Calibri"/>
              <a:ea typeface="Calibri"/>
              <a:cs typeface="Calibri"/>
              <a:sym typeface="Calibri"/>
            </a:endParaRPr>
          </a:p>
        </p:txBody>
      </p:sp>
      <p:pic>
        <p:nvPicPr>
          <p:cNvPr id="639" name="Google Shape;639;p56"/>
          <p:cNvPicPr preferRelativeResize="0"/>
          <p:nvPr/>
        </p:nvPicPr>
        <p:blipFill rotWithShape="1">
          <a:blip r:embed="rId4">
            <a:alphaModFix/>
          </a:blip>
          <a:srcRect r="3212" b="8213"/>
          <a:stretch/>
        </p:blipFill>
        <p:spPr>
          <a:xfrm>
            <a:off x="517280" y="3767565"/>
            <a:ext cx="3300506" cy="2133601"/>
          </a:xfrm>
          <a:prstGeom prst="rect">
            <a:avLst/>
          </a:prstGeom>
          <a:noFill/>
          <a:ln>
            <a:noFill/>
          </a:ln>
        </p:spPr>
      </p:pic>
      <p:sp>
        <p:nvSpPr>
          <p:cNvPr id="640" name="Google Shape;640;p56"/>
          <p:cNvSpPr/>
          <p:nvPr/>
        </p:nvSpPr>
        <p:spPr>
          <a:xfrm>
            <a:off x="345830" y="6025592"/>
            <a:ext cx="3745256" cy="369332"/>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Controlling shadows with fill lighting</a:t>
            </a:r>
            <a:endParaRPr sz="1800">
              <a:solidFill>
                <a:schemeClr val="dk1"/>
              </a:solidFill>
              <a:latin typeface="Calibri"/>
              <a:ea typeface="Calibri"/>
              <a:cs typeface="Calibri"/>
              <a:sym typeface="Calibri"/>
            </a:endParaRPr>
          </a:p>
        </p:txBody>
      </p:sp>
      <p:pic>
        <p:nvPicPr>
          <p:cNvPr id="641" name="Google Shape;641;p56"/>
          <p:cNvPicPr preferRelativeResize="0"/>
          <p:nvPr/>
        </p:nvPicPr>
        <p:blipFill rotWithShape="1">
          <a:blip r:embed="rId5">
            <a:alphaModFix/>
          </a:blip>
          <a:srcRect/>
          <a:stretch/>
        </p:blipFill>
        <p:spPr>
          <a:xfrm>
            <a:off x="2349397" y="779726"/>
            <a:ext cx="3920836" cy="2377007"/>
          </a:xfrm>
          <a:prstGeom prst="rect">
            <a:avLst/>
          </a:prstGeom>
          <a:noFill/>
          <a:ln>
            <a:noFill/>
          </a:ln>
        </p:spPr>
      </p:pic>
      <p:sp>
        <p:nvSpPr>
          <p:cNvPr id="642" name="Google Shape;642;p56"/>
          <p:cNvSpPr/>
          <p:nvPr/>
        </p:nvSpPr>
        <p:spPr>
          <a:xfrm>
            <a:off x="3663547" y="3170987"/>
            <a:ext cx="2229253" cy="369332"/>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Back Lighting</a:t>
            </a:r>
            <a:endParaRPr dirty="0"/>
          </a:p>
        </p:txBody>
      </p:sp>
      <p:pic>
        <p:nvPicPr>
          <p:cNvPr id="643" name="Google Shape;643;p56"/>
          <p:cNvPicPr preferRelativeResize="0"/>
          <p:nvPr/>
        </p:nvPicPr>
        <p:blipFill rotWithShape="1">
          <a:blip r:embed="rId6">
            <a:alphaModFix/>
          </a:blip>
          <a:srcRect/>
          <a:stretch/>
        </p:blipFill>
        <p:spPr>
          <a:xfrm>
            <a:off x="4600851" y="4090073"/>
            <a:ext cx="3143264" cy="2095509"/>
          </a:xfrm>
          <a:prstGeom prst="rect">
            <a:avLst/>
          </a:prstGeom>
          <a:noFill/>
          <a:ln>
            <a:noFill/>
          </a:ln>
        </p:spPr>
      </p:pic>
      <p:sp>
        <p:nvSpPr>
          <p:cNvPr id="644" name="Google Shape;644;p56"/>
          <p:cNvSpPr/>
          <p:nvPr/>
        </p:nvSpPr>
        <p:spPr>
          <a:xfrm>
            <a:off x="5333214" y="6185582"/>
            <a:ext cx="1969286" cy="369332"/>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Hard Lighting</a:t>
            </a:r>
            <a:endParaRPr dirty="0"/>
          </a:p>
        </p:txBody>
      </p:sp>
      <p:pic>
        <p:nvPicPr>
          <p:cNvPr id="645" name="Google Shape;645;p56"/>
          <p:cNvPicPr preferRelativeResize="0"/>
          <p:nvPr/>
        </p:nvPicPr>
        <p:blipFill rotWithShape="1">
          <a:blip r:embed="rId7">
            <a:alphaModFix/>
          </a:blip>
          <a:srcRect/>
          <a:stretch/>
        </p:blipFill>
        <p:spPr>
          <a:xfrm>
            <a:off x="8669011" y="4833967"/>
            <a:ext cx="3048000" cy="1432560"/>
          </a:xfrm>
          <a:prstGeom prst="rect">
            <a:avLst/>
          </a:prstGeom>
          <a:noFill/>
          <a:ln>
            <a:noFill/>
          </a:ln>
        </p:spPr>
      </p:pic>
      <p:sp>
        <p:nvSpPr>
          <p:cNvPr id="646" name="Google Shape;646;p56"/>
          <p:cNvSpPr/>
          <p:nvPr/>
        </p:nvSpPr>
        <p:spPr>
          <a:xfrm>
            <a:off x="9604645" y="6228016"/>
            <a:ext cx="1838055" cy="369332"/>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Soft Lighting</a:t>
            </a:r>
            <a:endParaRPr dirty="0"/>
          </a:p>
        </p:txBody>
      </p:sp>
      <p:pic>
        <p:nvPicPr>
          <p:cNvPr id="647" name="Google Shape;647;p56"/>
          <p:cNvPicPr preferRelativeResize="0"/>
          <p:nvPr/>
        </p:nvPicPr>
        <p:blipFill rotWithShape="1">
          <a:blip r:embed="rId8">
            <a:alphaModFix/>
          </a:blip>
          <a:srcRect t="17103"/>
          <a:stretch/>
        </p:blipFill>
        <p:spPr>
          <a:xfrm>
            <a:off x="8636991" y="456211"/>
            <a:ext cx="3035953" cy="1674997"/>
          </a:xfrm>
          <a:prstGeom prst="rect">
            <a:avLst/>
          </a:prstGeom>
          <a:noFill/>
          <a:ln>
            <a:noFill/>
          </a:ln>
        </p:spPr>
      </p:pic>
      <p:sp>
        <p:nvSpPr>
          <p:cNvPr id="648" name="Google Shape;648;p56"/>
          <p:cNvSpPr/>
          <p:nvPr/>
        </p:nvSpPr>
        <p:spPr>
          <a:xfrm>
            <a:off x="9440338" y="2080930"/>
            <a:ext cx="1761508" cy="369332"/>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Bounce Lighting</a:t>
            </a:r>
            <a:endParaRPr/>
          </a:p>
        </p:txBody>
      </p:sp>
      <p:pic>
        <p:nvPicPr>
          <p:cNvPr id="649" name="Google Shape;649;p56"/>
          <p:cNvPicPr preferRelativeResize="0"/>
          <p:nvPr/>
        </p:nvPicPr>
        <p:blipFill rotWithShape="1">
          <a:blip r:embed="rId9">
            <a:alphaModFix/>
          </a:blip>
          <a:srcRect/>
          <a:stretch/>
        </p:blipFill>
        <p:spPr>
          <a:xfrm>
            <a:off x="8634375" y="2450262"/>
            <a:ext cx="3117273" cy="2078182"/>
          </a:xfrm>
          <a:prstGeom prst="rect">
            <a:avLst/>
          </a:prstGeom>
          <a:noFill/>
          <a:ln>
            <a:noFill/>
          </a:ln>
        </p:spPr>
      </p:pic>
      <p:sp>
        <p:nvSpPr>
          <p:cNvPr id="650" name="Google Shape;650;p56"/>
          <p:cNvSpPr/>
          <p:nvPr/>
        </p:nvSpPr>
        <p:spPr>
          <a:xfrm>
            <a:off x="9520038" y="4478166"/>
            <a:ext cx="2152906" cy="369332"/>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Ambient Light</a:t>
            </a:r>
            <a:endParaRPr dirty="0"/>
          </a:p>
        </p:txBody>
      </p:sp>
      <p:pic>
        <p:nvPicPr>
          <p:cNvPr id="651" name="Google Shape;651;p56"/>
          <p:cNvPicPr preferRelativeResize="0"/>
          <p:nvPr/>
        </p:nvPicPr>
        <p:blipFill rotWithShape="1">
          <a:blip r:embed="rId10">
            <a:alphaModFix/>
          </a:blip>
          <a:srcRect/>
          <a:stretch/>
        </p:blipFill>
        <p:spPr>
          <a:xfrm>
            <a:off x="6509523" y="742610"/>
            <a:ext cx="2027150" cy="2777196"/>
          </a:xfrm>
          <a:prstGeom prst="rect">
            <a:avLst/>
          </a:prstGeom>
          <a:noFill/>
          <a:ln>
            <a:noFill/>
          </a:ln>
        </p:spPr>
      </p:pic>
      <p:sp>
        <p:nvSpPr>
          <p:cNvPr id="652" name="Google Shape;652;p56"/>
          <p:cNvSpPr/>
          <p:nvPr/>
        </p:nvSpPr>
        <p:spPr>
          <a:xfrm>
            <a:off x="6489903" y="3519806"/>
            <a:ext cx="2371989" cy="369332"/>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Motivated Lighting</a:t>
            </a:r>
            <a:endParaRPr dirty="0"/>
          </a:p>
        </p:txBody>
      </p:sp>
      <p:sp>
        <p:nvSpPr>
          <p:cNvPr id="653" name="Google Shape;653;p56"/>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21" name="Rectangle 20"/>
          <p:cNvSpPr/>
          <p:nvPr/>
        </p:nvSpPr>
        <p:spPr>
          <a:xfrm>
            <a:off x="11147202" y="5837959"/>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3"/>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b="1"/>
              <a:t>Camera Angles</a:t>
            </a:r>
            <a:endParaRPr sz="2880" b="1"/>
          </a:p>
        </p:txBody>
      </p:sp>
      <p:sp>
        <p:nvSpPr>
          <p:cNvPr id="586" name="Google Shape;586;p53"/>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87" name="Google Shape;587;p53"/>
          <p:cNvPicPr preferRelativeResize="0"/>
          <p:nvPr/>
        </p:nvPicPr>
        <p:blipFill rotWithShape="1">
          <a:blip r:embed="rId3">
            <a:alphaModFix/>
          </a:blip>
          <a:srcRect/>
          <a:stretch/>
        </p:blipFill>
        <p:spPr>
          <a:xfrm>
            <a:off x="9658974" y="1850477"/>
            <a:ext cx="1984555" cy="1458628"/>
          </a:xfrm>
          <a:prstGeom prst="rect">
            <a:avLst/>
          </a:prstGeom>
          <a:noFill/>
          <a:ln>
            <a:noFill/>
          </a:ln>
        </p:spPr>
      </p:pic>
      <p:pic>
        <p:nvPicPr>
          <p:cNvPr id="588" name="Google Shape;588;p53"/>
          <p:cNvPicPr preferRelativeResize="0"/>
          <p:nvPr/>
        </p:nvPicPr>
        <p:blipFill rotWithShape="1">
          <a:blip r:embed="rId4">
            <a:alphaModFix/>
          </a:blip>
          <a:srcRect/>
          <a:stretch/>
        </p:blipFill>
        <p:spPr>
          <a:xfrm>
            <a:off x="7619857" y="376121"/>
            <a:ext cx="1893681" cy="1413371"/>
          </a:xfrm>
          <a:prstGeom prst="rect">
            <a:avLst/>
          </a:prstGeom>
          <a:noFill/>
          <a:ln>
            <a:noFill/>
          </a:ln>
        </p:spPr>
      </p:pic>
      <p:pic>
        <p:nvPicPr>
          <p:cNvPr id="589" name="Google Shape;589;p53"/>
          <p:cNvPicPr preferRelativeResize="0"/>
          <p:nvPr/>
        </p:nvPicPr>
        <p:blipFill rotWithShape="1">
          <a:blip r:embed="rId5">
            <a:alphaModFix/>
          </a:blip>
          <a:srcRect/>
          <a:stretch/>
        </p:blipFill>
        <p:spPr>
          <a:xfrm>
            <a:off x="7615237" y="1970618"/>
            <a:ext cx="1901699" cy="1396927"/>
          </a:xfrm>
          <a:prstGeom prst="rect">
            <a:avLst/>
          </a:prstGeom>
          <a:noFill/>
          <a:ln>
            <a:noFill/>
          </a:ln>
        </p:spPr>
      </p:pic>
      <p:pic>
        <p:nvPicPr>
          <p:cNvPr id="590" name="Google Shape;590;p53"/>
          <p:cNvPicPr preferRelativeResize="0"/>
          <p:nvPr/>
        </p:nvPicPr>
        <p:blipFill rotWithShape="1">
          <a:blip r:embed="rId6">
            <a:alphaModFix/>
          </a:blip>
          <a:srcRect/>
          <a:stretch/>
        </p:blipFill>
        <p:spPr>
          <a:xfrm>
            <a:off x="9663593" y="375058"/>
            <a:ext cx="1979935" cy="1414434"/>
          </a:xfrm>
          <a:prstGeom prst="rect">
            <a:avLst/>
          </a:prstGeom>
          <a:noFill/>
          <a:ln>
            <a:noFill/>
          </a:ln>
        </p:spPr>
      </p:pic>
      <p:pic>
        <p:nvPicPr>
          <p:cNvPr id="591" name="Google Shape;591;p53"/>
          <p:cNvPicPr preferRelativeResize="0"/>
          <p:nvPr/>
        </p:nvPicPr>
        <p:blipFill rotWithShape="1">
          <a:blip r:embed="rId7">
            <a:alphaModFix/>
          </a:blip>
          <a:srcRect/>
          <a:stretch/>
        </p:blipFill>
        <p:spPr>
          <a:xfrm>
            <a:off x="9646264" y="3431076"/>
            <a:ext cx="2009976" cy="1508544"/>
          </a:xfrm>
          <a:prstGeom prst="rect">
            <a:avLst/>
          </a:prstGeom>
          <a:noFill/>
          <a:ln>
            <a:noFill/>
          </a:ln>
        </p:spPr>
      </p:pic>
      <p:pic>
        <p:nvPicPr>
          <p:cNvPr id="592" name="Google Shape;592;p53"/>
          <p:cNvPicPr preferRelativeResize="0"/>
          <p:nvPr/>
        </p:nvPicPr>
        <p:blipFill rotWithShape="1">
          <a:blip r:embed="rId8">
            <a:alphaModFix/>
          </a:blip>
          <a:srcRect/>
          <a:stretch/>
        </p:blipFill>
        <p:spPr>
          <a:xfrm>
            <a:off x="7615317" y="3543300"/>
            <a:ext cx="1901620" cy="1397671"/>
          </a:xfrm>
          <a:prstGeom prst="rect">
            <a:avLst/>
          </a:prstGeom>
          <a:noFill/>
          <a:ln>
            <a:noFill/>
          </a:ln>
        </p:spPr>
      </p:pic>
      <p:pic>
        <p:nvPicPr>
          <p:cNvPr id="593" name="Google Shape;593;p53"/>
          <p:cNvPicPr preferRelativeResize="0"/>
          <p:nvPr/>
        </p:nvPicPr>
        <p:blipFill rotWithShape="1">
          <a:blip r:embed="rId9">
            <a:alphaModFix/>
          </a:blip>
          <a:srcRect/>
          <a:stretch/>
        </p:blipFill>
        <p:spPr>
          <a:xfrm>
            <a:off x="7615238" y="5116667"/>
            <a:ext cx="1901699" cy="1402503"/>
          </a:xfrm>
          <a:prstGeom prst="rect">
            <a:avLst/>
          </a:prstGeom>
          <a:noFill/>
          <a:ln>
            <a:noFill/>
          </a:ln>
        </p:spPr>
      </p:pic>
      <p:pic>
        <p:nvPicPr>
          <p:cNvPr id="594" name="Google Shape;594;p53"/>
          <p:cNvPicPr preferRelativeResize="0"/>
          <p:nvPr/>
        </p:nvPicPr>
        <p:blipFill rotWithShape="1">
          <a:blip r:embed="rId10">
            <a:alphaModFix/>
          </a:blip>
          <a:srcRect/>
          <a:stretch/>
        </p:blipFill>
        <p:spPr>
          <a:xfrm>
            <a:off x="9670787" y="5061591"/>
            <a:ext cx="1960930" cy="1457281"/>
          </a:xfrm>
          <a:prstGeom prst="rect">
            <a:avLst/>
          </a:prstGeom>
          <a:noFill/>
          <a:ln>
            <a:noFill/>
          </a:ln>
        </p:spPr>
      </p:pic>
      <p:pic>
        <p:nvPicPr>
          <p:cNvPr id="595" name="Google Shape;595;p53"/>
          <p:cNvPicPr preferRelativeResize="0"/>
          <p:nvPr/>
        </p:nvPicPr>
        <p:blipFill rotWithShape="1">
          <a:blip r:embed="rId11">
            <a:alphaModFix/>
          </a:blip>
          <a:srcRect/>
          <a:stretch/>
        </p:blipFill>
        <p:spPr>
          <a:xfrm>
            <a:off x="710800" y="1894188"/>
            <a:ext cx="6271528" cy="4582319"/>
          </a:xfrm>
          <a:prstGeom prst="rect">
            <a:avLst/>
          </a:prstGeom>
          <a:noFill/>
          <a:ln>
            <a:noFill/>
          </a:ln>
        </p:spPr>
      </p:pic>
      <p:sp>
        <p:nvSpPr>
          <p:cNvPr id="596" name="Google Shape;596;p53"/>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2" name="TextBox 1"/>
          <p:cNvSpPr txBox="1"/>
          <p:nvPr/>
        </p:nvSpPr>
        <p:spPr>
          <a:xfrm>
            <a:off x="7608914" y="1512493"/>
            <a:ext cx="1898301" cy="276999"/>
          </a:xfrm>
          <a:prstGeom prst="rect">
            <a:avLst/>
          </a:prstGeom>
          <a:solidFill>
            <a:srgbClr val="FFFF00"/>
          </a:solidFill>
        </p:spPr>
        <p:txBody>
          <a:bodyPr wrap="square" rtlCol="0">
            <a:spAutoFit/>
          </a:bodyPr>
          <a:lstStyle/>
          <a:p>
            <a:pPr algn="ctr"/>
            <a:r>
              <a:rPr lang="en-GB" sz="1200" dirty="0"/>
              <a:t>Wide angle eye level</a:t>
            </a:r>
          </a:p>
        </p:txBody>
      </p:sp>
      <p:sp>
        <p:nvSpPr>
          <p:cNvPr id="15" name="TextBox 14"/>
          <p:cNvSpPr txBox="1"/>
          <p:nvPr/>
        </p:nvSpPr>
        <p:spPr>
          <a:xfrm>
            <a:off x="7618635" y="3046882"/>
            <a:ext cx="1898301" cy="338554"/>
          </a:xfrm>
          <a:prstGeom prst="rect">
            <a:avLst/>
          </a:prstGeom>
          <a:solidFill>
            <a:srgbClr val="FFFF00"/>
          </a:solidFill>
        </p:spPr>
        <p:txBody>
          <a:bodyPr wrap="square" rtlCol="0">
            <a:spAutoFit/>
          </a:bodyPr>
          <a:lstStyle/>
          <a:p>
            <a:pPr algn="ctr"/>
            <a:r>
              <a:rPr lang="en-GB" sz="800" dirty="0"/>
              <a:t>Shallow Focus, ‘normal lens angle’, eye level</a:t>
            </a:r>
          </a:p>
        </p:txBody>
      </p:sp>
      <p:sp>
        <p:nvSpPr>
          <p:cNvPr id="16" name="TextBox 15"/>
          <p:cNvSpPr txBox="1"/>
          <p:nvPr/>
        </p:nvSpPr>
        <p:spPr>
          <a:xfrm>
            <a:off x="7615317" y="4720488"/>
            <a:ext cx="1937961" cy="230832"/>
          </a:xfrm>
          <a:prstGeom prst="rect">
            <a:avLst/>
          </a:prstGeom>
          <a:solidFill>
            <a:srgbClr val="FFFF00"/>
          </a:solidFill>
        </p:spPr>
        <p:txBody>
          <a:bodyPr wrap="square" rtlCol="0">
            <a:spAutoFit/>
          </a:bodyPr>
          <a:lstStyle/>
          <a:p>
            <a:pPr algn="ctr"/>
            <a:r>
              <a:rPr lang="en-GB" sz="900" dirty="0"/>
              <a:t>Close up, drastic upwards angle</a:t>
            </a:r>
          </a:p>
        </p:txBody>
      </p:sp>
      <p:sp>
        <p:nvSpPr>
          <p:cNvPr id="17" name="TextBox 16"/>
          <p:cNvSpPr txBox="1"/>
          <p:nvPr/>
        </p:nvSpPr>
        <p:spPr>
          <a:xfrm>
            <a:off x="7615237" y="6242843"/>
            <a:ext cx="1901699" cy="276999"/>
          </a:xfrm>
          <a:prstGeom prst="rect">
            <a:avLst/>
          </a:prstGeom>
          <a:solidFill>
            <a:srgbClr val="FFFF00"/>
          </a:solidFill>
        </p:spPr>
        <p:txBody>
          <a:bodyPr wrap="square" rtlCol="0">
            <a:spAutoFit/>
          </a:bodyPr>
          <a:lstStyle/>
          <a:p>
            <a:pPr algn="ctr"/>
            <a:r>
              <a:rPr lang="en-GB" sz="1200" dirty="0"/>
              <a:t>Drastic downwards angle</a:t>
            </a:r>
          </a:p>
        </p:txBody>
      </p:sp>
      <p:sp>
        <p:nvSpPr>
          <p:cNvPr id="18" name="TextBox 17"/>
          <p:cNvSpPr txBox="1"/>
          <p:nvPr/>
        </p:nvSpPr>
        <p:spPr>
          <a:xfrm>
            <a:off x="9667323" y="6144130"/>
            <a:ext cx="1960663" cy="400110"/>
          </a:xfrm>
          <a:prstGeom prst="rect">
            <a:avLst/>
          </a:prstGeom>
          <a:solidFill>
            <a:srgbClr val="FFFF00"/>
          </a:solidFill>
        </p:spPr>
        <p:txBody>
          <a:bodyPr wrap="square" rtlCol="0">
            <a:spAutoFit/>
          </a:bodyPr>
          <a:lstStyle/>
          <a:p>
            <a:pPr algn="ctr"/>
            <a:r>
              <a:rPr lang="en-GB" sz="1000" dirty="0"/>
              <a:t>Close up, normal angle, shallow focus, looking outwards</a:t>
            </a:r>
          </a:p>
        </p:txBody>
      </p:sp>
      <p:sp>
        <p:nvSpPr>
          <p:cNvPr id="19" name="TextBox 18"/>
          <p:cNvSpPr txBox="1"/>
          <p:nvPr/>
        </p:nvSpPr>
        <p:spPr>
          <a:xfrm>
            <a:off x="9638230" y="4720488"/>
            <a:ext cx="2026040" cy="276999"/>
          </a:xfrm>
          <a:prstGeom prst="rect">
            <a:avLst/>
          </a:prstGeom>
          <a:solidFill>
            <a:srgbClr val="FFFF00"/>
          </a:solidFill>
        </p:spPr>
        <p:txBody>
          <a:bodyPr wrap="square" rtlCol="0">
            <a:spAutoFit/>
          </a:bodyPr>
          <a:lstStyle/>
          <a:p>
            <a:pPr algn="ctr"/>
            <a:r>
              <a:rPr lang="en-GB" sz="1200" dirty="0"/>
              <a:t>Close up, looking upwards</a:t>
            </a:r>
          </a:p>
        </p:txBody>
      </p:sp>
      <p:sp>
        <p:nvSpPr>
          <p:cNvPr id="20" name="TextBox 19"/>
          <p:cNvSpPr txBox="1"/>
          <p:nvPr/>
        </p:nvSpPr>
        <p:spPr>
          <a:xfrm>
            <a:off x="9661170" y="3123826"/>
            <a:ext cx="1980161" cy="261610"/>
          </a:xfrm>
          <a:prstGeom prst="rect">
            <a:avLst/>
          </a:prstGeom>
          <a:solidFill>
            <a:srgbClr val="FFFF00"/>
          </a:solidFill>
        </p:spPr>
        <p:txBody>
          <a:bodyPr wrap="square" rtlCol="0">
            <a:spAutoFit/>
          </a:bodyPr>
          <a:lstStyle/>
          <a:p>
            <a:pPr algn="ctr"/>
            <a:r>
              <a:rPr lang="en-GB" sz="1050" dirty="0"/>
              <a:t>Wide angle, looking down</a:t>
            </a:r>
          </a:p>
        </p:txBody>
      </p:sp>
      <p:sp>
        <p:nvSpPr>
          <p:cNvPr id="21" name="TextBox 20"/>
          <p:cNvSpPr txBox="1"/>
          <p:nvPr/>
        </p:nvSpPr>
        <p:spPr>
          <a:xfrm>
            <a:off x="9668264" y="1517917"/>
            <a:ext cx="1975264" cy="276999"/>
          </a:xfrm>
          <a:prstGeom prst="rect">
            <a:avLst/>
          </a:prstGeom>
          <a:solidFill>
            <a:srgbClr val="FFFF00"/>
          </a:solidFill>
        </p:spPr>
        <p:txBody>
          <a:bodyPr wrap="square" rtlCol="0">
            <a:spAutoFit/>
          </a:bodyPr>
          <a:lstStyle/>
          <a:p>
            <a:pPr algn="ctr"/>
            <a:r>
              <a:rPr lang="en-GB" sz="1200" dirty="0"/>
              <a:t>Close up</a:t>
            </a:r>
          </a:p>
        </p:txBody>
      </p:sp>
      <p:sp>
        <p:nvSpPr>
          <p:cNvPr id="22" name="Rectangle 21"/>
          <p:cNvSpPr/>
          <p:nvPr/>
        </p:nvSpPr>
        <p:spPr>
          <a:xfrm>
            <a:off x="154745" y="107759"/>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19</a:t>
            </a:r>
          </a:p>
        </p:txBody>
      </p:sp>
      <p:sp>
        <p:nvSpPr>
          <p:cNvPr id="4" name="TextBox 3"/>
          <p:cNvSpPr txBox="1"/>
          <p:nvPr/>
        </p:nvSpPr>
        <p:spPr>
          <a:xfrm>
            <a:off x="345831" y="1017804"/>
            <a:ext cx="7123971" cy="738664"/>
          </a:xfrm>
          <a:prstGeom prst="rect">
            <a:avLst/>
          </a:prstGeom>
          <a:noFill/>
        </p:spPr>
        <p:txBody>
          <a:bodyPr wrap="square" rtlCol="0">
            <a:spAutoFit/>
          </a:bodyPr>
          <a:lstStyle/>
          <a:p>
            <a:r>
              <a:rPr lang="en-GB" dirty="0"/>
              <a:t>Camera angles generate huge meanings for the audience. For example, a low angle shot (looking up) generates the meaning that the character has power. Whereas, a high angle shot (looking down generates the meaning of fragility and dominance.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Component 1b</a:t>
            </a:r>
            <a:endParaRPr sz="2880"/>
          </a:p>
        </p:txBody>
      </p:sp>
      <p:sp>
        <p:nvSpPr>
          <p:cNvPr id="137" name="Google Shape;137;p17"/>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7"/>
          <p:cNvSpPr txBox="1"/>
          <p:nvPr/>
        </p:nvSpPr>
        <p:spPr>
          <a:xfrm>
            <a:off x="498763" y="511755"/>
            <a:ext cx="3394363"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Grade descriptors:</a:t>
            </a:r>
            <a:endParaRPr sz="1600">
              <a:solidFill>
                <a:schemeClr val="dk1"/>
              </a:solidFill>
              <a:latin typeface="Calibri"/>
              <a:ea typeface="Calibri"/>
              <a:cs typeface="Calibri"/>
              <a:sym typeface="Calibri"/>
            </a:endParaRPr>
          </a:p>
        </p:txBody>
      </p:sp>
      <p:sp>
        <p:nvSpPr>
          <p:cNvPr id="139" name="Google Shape;139;p17"/>
          <p:cNvSpPr txBox="1"/>
          <p:nvPr/>
        </p:nvSpPr>
        <p:spPr>
          <a:xfrm>
            <a:off x="449753" y="1974502"/>
            <a:ext cx="3976255"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What the grade descriptors actually mean:</a:t>
            </a:r>
            <a:endParaRPr sz="1600">
              <a:solidFill>
                <a:schemeClr val="dk1"/>
              </a:solidFill>
              <a:latin typeface="Calibri"/>
              <a:ea typeface="Calibri"/>
              <a:cs typeface="Calibri"/>
              <a:sym typeface="Calibri"/>
            </a:endParaRPr>
          </a:p>
        </p:txBody>
      </p:sp>
      <p:sp>
        <p:nvSpPr>
          <p:cNvPr id="140" name="Google Shape;140;p17"/>
          <p:cNvSpPr txBox="1"/>
          <p:nvPr/>
        </p:nvSpPr>
        <p:spPr>
          <a:xfrm>
            <a:off x="498763" y="4636358"/>
            <a:ext cx="615195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Examples of sentence starters to achieve the grade descriptors:</a:t>
            </a:r>
            <a:endParaRPr sz="1600">
              <a:solidFill>
                <a:schemeClr val="dk1"/>
              </a:solidFill>
              <a:latin typeface="Calibri"/>
              <a:ea typeface="Calibri"/>
              <a:cs typeface="Calibri"/>
              <a:sym typeface="Calibri"/>
            </a:endParaRPr>
          </a:p>
        </p:txBody>
      </p:sp>
      <p:sp>
        <p:nvSpPr>
          <p:cNvPr id="141" name="Google Shape;141;p17"/>
          <p:cNvSpPr/>
          <p:nvPr/>
        </p:nvSpPr>
        <p:spPr>
          <a:xfrm>
            <a:off x="518411" y="1083642"/>
            <a:ext cx="3602182" cy="770133"/>
          </a:xfrm>
          <a:prstGeom prst="homePlate">
            <a:avLst>
              <a:gd name="adj" fmla="val 35847"/>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chemeClr val="lt1"/>
                </a:solidFill>
                <a:latin typeface="Calibri"/>
                <a:ea typeface="Calibri"/>
                <a:cs typeface="Calibri"/>
                <a:sym typeface="Calibri"/>
              </a:rPr>
              <a:t>Describe how genre, narrative and representation and how production techniques are used to engage audiences, with reference to relevant examples of media products.</a:t>
            </a:r>
            <a:endParaRPr sz="700">
              <a:solidFill>
                <a:schemeClr val="lt1"/>
              </a:solidFill>
              <a:latin typeface="Calibri"/>
              <a:ea typeface="Calibri"/>
              <a:cs typeface="Calibri"/>
              <a:sym typeface="Calibri"/>
            </a:endParaRPr>
          </a:p>
        </p:txBody>
      </p:sp>
      <p:sp>
        <p:nvSpPr>
          <p:cNvPr id="142" name="Google Shape;142;p17"/>
          <p:cNvSpPr/>
          <p:nvPr/>
        </p:nvSpPr>
        <p:spPr>
          <a:xfrm>
            <a:off x="4332974" y="1111863"/>
            <a:ext cx="3829502" cy="752611"/>
          </a:xfrm>
          <a:prstGeom prst="homePlate">
            <a:avLst>
              <a:gd name="adj" fmla="val 37746"/>
            </a:avLst>
          </a:prstGeom>
          <a:solidFill>
            <a:srgbClr val="D8D8D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Discuss</a:t>
            </a:r>
            <a:r>
              <a:rPr lang="en-GB" sz="1200">
                <a:solidFill>
                  <a:schemeClr val="dk1"/>
                </a:solidFill>
                <a:latin typeface="Calibri"/>
                <a:ea typeface="Calibri"/>
                <a:cs typeface="Calibri"/>
                <a:sym typeface="Calibri"/>
              </a:rPr>
              <a:t> the relationship between genre, narrative, representation and how production techniques are used to create meaning and engage audiences, with reference to appropriate examples of media products.</a:t>
            </a:r>
            <a:endParaRPr sz="1000">
              <a:solidFill>
                <a:schemeClr val="dk1"/>
              </a:solidFill>
              <a:latin typeface="Calibri"/>
              <a:ea typeface="Calibri"/>
              <a:cs typeface="Calibri"/>
              <a:sym typeface="Calibri"/>
            </a:endParaRPr>
          </a:p>
        </p:txBody>
      </p:sp>
      <p:sp>
        <p:nvSpPr>
          <p:cNvPr id="143" name="Google Shape;143;p17"/>
          <p:cNvSpPr/>
          <p:nvPr/>
        </p:nvSpPr>
        <p:spPr>
          <a:xfrm>
            <a:off x="8020431" y="968642"/>
            <a:ext cx="3804494" cy="1207749"/>
          </a:xfrm>
          <a:prstGeom prst="ribbon2">
            <a:avLst>
              <a:gd name="adj1" fmla="val 4399"/>
              <a:gd name="adj2" fmla="val 75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Analyse</a:t>
            </a:r>
            <a:r>
              <a:rPr lang="en-GB" sz="1200">
                <a:solidFill>
                  <a:schemeClr val="dk1"/>
                </a:solidFill>
                <a:latin typeface="Calibri"/>
                <a:ea typeface="Calibri"/>
                <a:cs typeface="Calibri"/>
                <a:sym typeface="Calibri"/>
              </a:rPr>
              <a:t> the relationship between genre,</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narrative, representation and how production techniques are used to effectively create meaning and engage selected audiences, with reference to considered examples  of media products.</a:t>
            </a:r>
            <a:endParaRPr sz="1000">
              <a:solidFill>
                <a:schemeClr val="dk1"/>
              </a:solidFill>
              <a:latin typeface="Calibri"/>
              <a:ea typeface="Calibri"/>
              <a:cs typeface="Calibri"/>
              <a:sym typeface="Calibri"/>
            </a:endParaRPr>
          </a:p>
        </p:txBody>
      </p:sp>
      <p:sp>
        <p:nvSpPr>
          <p:cNvPr id="144" name="Google Shape;144;p17"/>
          <p:cNvSpPr/>
          <p:nvPr/>
        </p:nvSpPr>
        <p:spPr>
          <a:xfrm>
            <a:off x="518411" y="2672227"/>
            <a:ext cx="3602182" cy="1385757"/>
          </a:xfrm>
          <a:prstGeom prst="homePlate">
            <a:avLst>
              <a:gd name="adj" fmla="val 23054"/>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171450" marR="0" lvl="0" indent="-171450" algn="l" rtl="0">
              <a:spcBef>
                <a:spcPts val="0"/>
              </a:spcBef>
              <a:spcAft>
                <a:spcPts val="0"/>
              </a:spcAft>
              <a:buClr>
                <a:schemeClr val="lt1"/>
              </a:buClr>
              <a:buSzPts val="1200"/>
              <a:buFont typeface="Arial"/>
              <a:buChar char="•"/>
            </a:pPr>
            <a:r>
              <a:rPr lang="en-GB" sz="1200">
                <a:solidFill>
                  <a:schemeClr val="lt1"/>
                </a:solidFill>
                <a:latin typeface="Calibri"/>
                <a:ea typeface="Calibri"/>
                <a:cs typeface="Calibri"/>
                <a:sym typeface="Calibri"/>
              </a:rPr>
              <a:t>Describe the genre (horror etc). </a:t>
            </a:r>
            <a:endParaRPr/>
          </a:p>
          <a:p>
            <a:pPr marL="171450" marR="0" lvl="0" indent="-171450" algn="l" rtl="0">
              <a:spcBef>
                <a:spcPts val="0"/>
              </a:spcBef>
              <a:spcAft>
                <a:spcPts val="0"/>
              </a:spcAft>
              <a:buClr>
                <a:schemeClr val="lt1"/>
              </a:buClr>
              <a:buSzPts val="1200"/>
              <a:buFont typeface="Arial"/>
              <a:buChar char="•"/>
            </a:pPr>
            <a:r>
              <a:rPr lang="en-GB" sz="1200">
                <a:solidFill>
                  <a:schemeClr val="lt1"/>
                </a:solidFill>
                <a:latin typeface="Calibri"/>
                <a:ea typeface="Calibri"/>
                <a:cs typeface="Calibri"/>
                <a:sym typeface="Calibri"/>
              </a:rPr>
              <a:t>Describe the narrative (structure, storytelling devices, themes etc). </a:t>
            </a:r>
            <a:endParaRPr/>
          </a:p>
          <a:p>
            <a:pPr marL="171450" marR="0" lvl="0" indent="-171450" algn="l" rtl="0">
              <a:spcBef>
                <a:spcPts val="0"/>
              </a:spcBef>
              <a:spcAft>
                <a:spcPts val="0"/>
              </a:spcAft>
              <a:buClr>
                <a:schemeClr val="lt1"/>
              </a:buClr>
              <a:buSzPts val="1200"/>
              <a:buFont typeface="Arial"/>
              <a:buChar char="•"/>
            </a:pPr>
            <a:r>
              <a:rPr lang="en-GB" sz="1200">
                <a:solidFill>
                  <a:schemeClr val="lt1"/>
                </a:solidFill>
                <a:latin typeface="Calibri"/>
                <a:ea typeface="Calibri"/>
                <a:cs typeface="Calibri"/>
                <a:sym typeface="Calibri"/>
              </a:rPr>
              <a:t>Describe the representation (stereotypes etc)</a:t>
            </a:r>
            <a:endParaRPr/>
          </a:p>
          <a:p>
            <a:pPr marL="171450" marR="0" lvl="0" indent="-171450" algn="l" rtl="0">
              <a:spcBef>
                <a:spcPts val="0"/>
              </a:spcBef>
              <a:spcAft>
                <a:spcPts val="0"/>
              </a:spcAft>
              <a:buClr>
                <a:schemeClr val="lt1"/>
              </a:buClr>
              <a:buSzPts val="1200"/>
              <a:buFont typeface="Arial"/>
              <a:buChar char="•"/>
            </a:pPr>
            <a:r>
              <a:rPr lang="en-GB" sz="1200">
                <a:solidFill>
                  <a:schemeClr val="lt1"/>
                </a:solidFill>
                <a:latin typeface="Calibri"/>
                <a:ea typeface="Calibri"/>
                <a:cs typeface="Calibri"/>
                <a:sym typeface="Calibri"/>
              </a:rPr>
              <a:t>Descrieb the production techniques (lighting, camera angles etc).</a:t>
            </a:r>
            <a:endParaRPr/>
          </a:p>
          <a:p>
            <a:pPr marL="171450" marR="0" lvl="0" indent="-171450" algn="l" rtl="0">
              <a:spcBef>
                <a:spcPts val="0"/>
              </a:spcBef>
              <a:spcAft>
                <a:spcPts val="0"/>
              </a:spcAft>
              <a:buClr>
                <a:schemeClr val="lt1"/>
              </a:buClr>
              <a:buSzPts val="1200"/>
              <a:buFont typeface="Arial"/>
              <a:buChar char="•"/>
            </a:pPr>
            <a:r>
              <a:rPr lang="en-GB" sz="1200">
                <a:solidFill>
                  <a:schemeClr val="lt1"/>
                </a:solidFill>
                <a:latin typeface="Calibri"/>
                <a:ea typeface="Calibri"/>
                <a:cs typeface="Calibri"/>
                <a:sym typeface="Calibri"/>
              </a:rPr>
              <a:t>At least two product from one sector. </a:t>
            </a:r>
            <a:endParaRPr sz="1200">
              <a:solidFill>
                <a:schemeClr val="lt1"/>
              </a:solidFill>
              <a:latin typeface="Calibri"/>
              <a:ea typeface="Calibri"/>
              <a:cs typeface="Calibri"/>
              <a:sym typeface="Calibri"/>
            </a:endParaRPr>
          </a:p>
        </p:txBody>
      </p:sp>
      <p:sp>
        <p:nvSpPr>
          <p:cNvPr id="145" name="Google Shape;145;p17"/>
          <p:cNvSpPr/>
          <p:nvPr/>
        </p:nvSpPr>
        <p:spPr>
          <a:xfrm>
            <a:off x="4219989" y="2186315"/>
            <a:ext cx="3829502" cy="2241400"/>
          </a:xfrm>
          <a:prstGeom prst="homePlate">
            <a:avLst>
              <a:gd name="adj" fmla="val 14679"/>
            </a:avLst>
          </a:prstGeom>
          <a:solidFill>
            <a:srgbClr val="D8D8D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200"/>
              <a:buFont typeface="Arial"/>
              <a:buChar char="•"/>
            </a:pPr>
            <a:r>
              <a:rPr lang="en-GB" sz="1200" b="1" dirty="0">
                <a:solidFill>
                  <a:schemeClr val="dk1"/>
                </a:solidFill>
                <a:latin typeface="Calibri"/>
                <a:ea typeface="Calibri"/>
                <a:cs typeface="Calibri"/>
                <a:sym typeface="Calibri"/>
              </a:rPr>
              <a:t>How</a:t>
            </a:r>
            <a:r>
              <a:rPr lang="en-GB" sz="1200" dirty="0">
                <a:solidFill>
                  <a:schemeClr val="dk1"/>
                </a:solidFill>
                <a:latin typeface="Calibri"/>
                <a:ea typeface="Calibri"/>
                <a:cs typeface="Calibri"/>
                <a:sym typeface="Calibri"/>
              </a:rPr>
              <a:t> does the specific elements of genre, narrative, representation and production techniques generate meaning  (think) and engage the audience (feel)?</a:t>
            </a:r>
          </a:p>
          <a:p>
            <a:pPr marL="285750" marR="0" lvl="0" indent="-285750" algn="l" rtl="0">
              <a:spcBef>
                <a:spcPts val="0"/>
              </a:spcBef>
              <a:spcAft>
                <a:spcPts val="0"/>
              </a:spcAft>
              <a:buClr>
                <a:schemeClr val="dk1"/>
              </a:buClr>
              <a:buSzPts val="1200"/>
              <a:buFont typeface="Arial"/>
              <a:buChar char="•"/>
            </a:pPr>
            <a:r>
              <a:rPr lang="en-GB" sz="1200" dirty="0">
                <a:solidFill>
                  <a:schemeClr val="dk1"/>
                </a:solidFill>
                <a:latin typeface="Calibri"/>
                <a:sym typeface="Calibri"/>
              </a:rPr>
              <a:t>Give lots of examples.</a:t>
            </a:r>
          </a:p>
          <a:p>
            <a:pPr marL="285750" marR="0" lvl="0" indent="-285750" algn="l" rtl="0">
              <a:spcBef>
                <a:spcPts val="0"/>
              </a:spcBef>
              <a:spcAft>
                <a:spcPts val="0"/>
              </a:spcAft>
              <a:buClr>
                <a:schemeClr val="dk1"/>
              </a:buClr>
              <a:buSzPts val="1200"/>
              <a:buFont typeface="Arial"/>
              <a:buChar char="•"/>
            </a:pPr>
            <a:r>
              <a:rPr lang="en-GB" sz="1200" dirty="0">
                <a:solidFill>
                  <a:schemeClr val="dk1"/>
                </a:solidFill>
                <a:latin typeface="Calibri"/>
                <a:sym typeface="Calibri"/>
              </a:rPr>
              <a:t>Provide lots of reasons.</a:t>
            </a:r>
          </a:p>
          <a:p>
            <a:pPr marL="285750" marR="0" lvl="0" indent="-285750" algn="l" rtl="0">
              <a:spcBef>
                <a:spcPts val="0"/>
              </a:spcBef>
              <a:spcAft>
                <a:spcPts val="0"/>
              </a:spcAft>
              <a:buClr>
                <a:schemeClr val="dk1"/>
              </a:buClr>
              <a:buSzPts val="1200"/>
              <a:buFont typeface="Arial"/>
              <a:buChar char="•"/>
            </a:pPr>
            <a:r>
              <a:rPr lang="en-GB" sz="1200" dirty="0">
                <a:solidFill>
                  <a:schemeClr val="dk1"/>
                </a:solidFill>
                <a:latin typeface="Calibri"/>
                <a:sym typeface="Calibri"/>
              </a:rPr>
              <a:t>Compare the techniques. How are they similar? How are they different?</a:t>
            </a:r>
          </a:p>
          <a:p>
            <a:pPr marL="285750" marR="0" lvl="0" indent="-2857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Choose products that are all linked in some way (E.g. all targeting the same gender, age, from the same franchise </a:t>
            </a:r>
            <a:r>
              <a:rPr lang="en-GB" sz="1200" dirty="0" err="1">
                <a:solidFill>
                  <a:schemeClr val="dk1"/>
                </a:solidFill>
                <a:latin typeface="Calibri"/>
                <a:ea typeface="Calibri"/>
                <a:cs typeface="Calibri"/>
                <a:sym typeface="Calibri"/>
              </a:rPr>
              <a:t>etc</a:t>
            </a:r>
            <a:r>
              <a:rPr lang="en-GB" sz="1200" dirty="0">
                <a:solidFill>
                  <a:schemeClr val="dk1"/>
                </a:solidFill>
                <a:latin typeface="Calibri"/>
                <a:ea typeface="Calibri"/>
                <a:cs typeface="Calibri"/>
                <a:sym typeface="Calibri"/>
              </a:rPr>
              <a:t>)</a:t>
            </a:r>
            <a:endParaRPr dirty="0"/>
          </a:p>
        </p:txBody>
      </p:sp>
      <p:sp>
        <p:nvSpPr>
          <p:cNvPr id="146" name="Google Shape;146;p17"/>
          <p:cNvSpPr/>
          <p:nvPr/>
        </p:nvSpPr>
        <p:spPr>
          <a:xfrm>
            <a:off x="8196244" y="2448725"/>
            <a:ext cx="3529763" cy="1978990"/>
          </a:xfrm>
          <a:prstGeom prst="rect">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Cover ALL aspects of the genre, narrative, representation and production techniques in an ordered manner. </a:t>
            </a:r>
            <a:endParaRPr sz="1200" b="1"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Interpret what the intended meaning of the techniques are using many examples and giving many reasons, and how this will change </a:t>
            </a:r>
            <a:r>
              <a:rPr lang="en-GB" sz="1200" dirty="0">
                <a:solidFill>
                  <a:srgbClr val="FF0000"/>
                </a:solidFill>
                <a:latin typeface="Calibri"/>
                <a:ea typeface="Calibri"/>
                <a:cs typeface="Calibri"/>
                <a:sym typeface="Calibri"/>
              </a:rPr>
              <a:t>depending on who the audience is</a:t>
            </a: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Constantly refer to how your products are linked giving reasons </a:t>
            </a:r>
            <a:r>
              <a:rPr lang="en-GB" sz="1200" b="1" dirty="0">
                <a:solidFill>
                  <a:schemeClr val="dk1"/>
                </a:solidFill>
                <a:latin typeface="Calibri"/>
                <a:ea typeface="Calibri"/>
                <a:cs typeface="Calibri"/>
                <a:sym typeface="Calibri"/>
              </a:rPr>
              <a:t>why</a:t>
            </a:r>
            <a:r>
              <a:rPr lang="en-GB" sz="1200" dirty="0">
                <a:solidFill>
                  <a:schemeClr val="dk1"/>
                </a:solidFill>
                <a:latin typeface="Calibri"/>
                <a:ea typeface="Calibri"/>
                <a:cs typeface="Calibri"/>
                <a:sym typeface="Calibri"/>
              </a:rPr>
              <a:t> </a:t>
            </a:r>
            <a:r>
              <a:rPr lang="en-GB" sz="1200" dirty="0">
                <a:solidFill>
                  <a:srgbClr val="FF0000"/>
                </a:solidFill>
                <a:latin typeface="Calibri"/>
                <a:ea typeface="Calibri"/>
                <a:cs typeface="Calibri"/>
                <a:sym typeface="Calibri"/>
              </a:rPr>
              <a:t>different audiences </a:t>
            </a:r>
            <a:r>
              <a:rPr lang="en-GB" sz="1200" dirty="0">
                <a:solidFill>
                  <a:schemeClr val="dk1"/>
                </a:solidFill>
                <a:latin typeface="Calibri"/>
                <a:ea typeface="Calibri"/>
                <a:cs typeface="Calibri"/>
                <a:sym typeface="Calibri"/>
              </a:rPr>
              <a:t>responds to them in different ways. </a:t>
            </a:r>
            <a:endParaRPr sz="1600" dirty="0">
              <a:solidFill>
                <a:schemeClr val="lt1"/>
              </a:solidFill>
              <a:latin typeface="Calibri"/>
              <a:ea typeface="Calibri"/>
              <a:cs typeface="Calibri"/>
              <a:sym typeface="Calibri"/>
            </a:endParaRPr>
          </a:p>
        </p:txBody>
      </p:sp>
      <p:sp>
        <p:nvSpPr>
          <p:cNvPr id="147" name="Google Shape;147;p17"/>
          <p:cNvSpPr/>
          <p:nvPr/>
        </p:nvSpPr>
        <p:spPr>
          <a:xfrm>
            <a:off x="498763" y="4995226"/>
            <a:ext cx="3602182" cy="1384051"/>
          </a:xfrm>
          <a:prstGeom prst="homePlate">
            <a:avLst>
              <a:gd name="adj" fmla="val 23054"/>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171450" marR="0" lvl="0" indent="-171450" algn="l" rtl="0">
              <a:spcBef>
                <a:spcPts val="0"/>
              </a:spcBef>
              <a:spcAft>
                <a:spcPts val="0"/>
              </a:spcAft>
              <a:buClr>
                <a:schemeClr val="lt1"/>
              </a:buClr>
              <a:buSzPts val="1200"/>
              <a:buFont typeface="Arial"/>
              <a:buChar char="•"/>
            </a:pPr>
            <a:r>
              <a:rPr lang="en-GB" sz="1200" dirty="0">
                <a:solidFill>
                  <a:schemeClr val="lt1"/>
                </a:solidFill>
                <a:latin typeface="Calibri"/>
                <a:ea typeface="Calibri"/>
                <a:cs typeface="Calibri"/>
                <a:sym typeface="Calibri"/>
              </a:rPr>
              <a:t>The genre of the product is…because I can see the media producers have used the following iconography xxx in the product. </a:t>
            </a:r>
          </a:p>
          <a:p>
            <a:pPr marL="171450" marR="0" lvl="0" indent="-171450" algn="l" rtl="0">
              <a:spcBef>
                <a:spcPts val="0"/>
              </a:spcBef>
              <a:spcAft>
                <a:spcPts val="0"/>
              </a:spcAft>
              <a:buClr>
                <a:schemeClr val="lt1"/>
              </a:buClr>
              <a:buSzPts val="1200"/>
              <a:buFont typeface="Arial"/>
              <a:buChar char="•"/>
            </a:pPr>
            <a:r>
              <a:rPr lang="en-GB" sz="1200" dirty="0">
                <a:solidFill>
                  <a:schemeClr val="lt1"/>
                </a:solidFill>
                <a:latin typeface="Calibri"/>
                <a:sym typeface="Calibri"/>
              </a:rPr>
              <a:t>The POV </a:t>
            </a:r>
            <a:r>
              <a:rPr lang="en-GB" sz="1200" dirty="0" err="1">
                <a:solidFill>
                  <a:schemeClr val="lt1"/>
                </a:solidFill>
                <a:latin typeface="Calibri"/>
                <a:sym typeface="Calibri"/>
              </a:rPr>
              <a:t>xxxx</a:t>
            </a:r>
            <a:r>
              <a:rPr lang="en-GB" sz="1200" dirty="0">
                <a:solidFill>
                  <a:schemeClr val="lt1"/>
                </a:solidFill>
                <a:latin typeface="Calibri"/>
                <a:sym typeface="Calibri"/>
              </a:rPr>
              <a:t> was used in the product when….</a:t>
            </a:r>
          </a:p>
          <a:p>
            <a:pPr marR="0" lvl="0" algn="l" rtl="0">
              <a:spcBef>
                <a:spcPts val="0"/>
              </a:spcBef>
              <a:spcAft>
                <a:spcPts val="0"/>
              </a:spcAft>
              <a:buClr>
                <a:schemeClr val="lt1"/>
              </a:buClr>
              <a:buSzPts val="1200"/>
            </a:pPr>
            <a:r>
              <a:rPr lang="en-GB" sz="1200" dirty="0">
                <a:solidFill>
                  <a:schemeClr val="lt1"/>
                </a:solidFill>
                <a:latin typeface="Calibri"/>
                <a:sym typeface="Calibri"/>
              </a:rPr>
              <a:t>(Identify and describe lots of genre, narrative, representation and production elements from your products)</a:t>
            </a:r>
            <a:endParaRPr dirty="0"/>
          </a:p>
        </p:txBody>
      </p:sp>
      <p:sp>
        <p:nvSpPr>
          <p:cNvPr id="148" name="Google Shape;148;p17"/>
          <p:cNvSpPr/>
          <p:nvPr/>
        </p:nvSpPr>
        <p:spPr>
          <a:xfrm>
            <a:off x="4219989" y="5006088"/>
            <a:ext cx="3602182" cy="1419317"/>
          </a:xfrm>
          <a:prstGeom prst="homePlate">
            <a:avLst>
              <a:gd name="adj" fmla="val 23054"/>
            </a:avLst>
          </a:prstGeom>
          <a:solidFill>
            <a:srgbClr val="D8D8D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171450" marR="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The POV </a:t>
            </a:r>
            <a:r>
              <a:rPr lang="en-GB" sz="1200" dirty="0" err="1">
                <a:solidFill>
                  <a:schemeClr val="dk1"/>
                </a:solidFill>
                <a:latin typeface="Calibri"/>
                <a:ea typeface="Calibri"/>
                <a:cs typeface="Calibri"/>
                <a:sym typeface="Calibri"/>
              </a:rPr>
              <a:t>xxxx</a:t>
            </a:r>
            <a:r>
              <a:rPr lang="en-GB" sz="1200" dirty="0">
                <a:solidFill>
                  <a:schemeClr val="dk1"/>
                </a:solidFill>
                <a:latin typeface="Calibri"/>
                <a:ea typeface="Calibri"/>
                <a:cs typeface="Calibri"/>
                <a:sym typeface="Calibri"/>
              </a:rPr>
              <a:t> makes the audience think…because…</a:t>
            </a:r>
          </a:p>
          <a:p>
            <a:pPr marL="171450" marR="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This will make the audience feel…because…</a:t>
            </a:r>
          </a:p>
          <a:p>
            <a:pPr marL="171450" marR="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Both POV xxx and XXX are similar in how they engage the audience by….because…</a:t>
            </a:r>
          </a:p>
          <a:p>
            <a:pPr marL="171450" marR="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However they are different in how they generate meaning when….because….</a:t>
            </a:r>
          </a:p>
        </p:txBody>
      </p:sp>
      <p:sp>
        <p:nvSpPr>
          <p:cNvPr id="149" name="Google Shape;149;p17"/>
          <p:cNvSpPr/>
          <p:nvPr/>
        </p:nvSpPr>
        <p:spPr>
          <a:xfrm>
            <a:off x="8084235" y="4700049"/>
            <a:ext cx="3676887" cy="1742920"/>
          </a:xfrm>
          <a:prstGeom prst="rect">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A </a:t>
            </a:r>
            <a:r>
              <a:rPr lang="en-GB" sz="1200" dirty="0" err="1">
                <a:solidFill>
                  <a:schemeClr val="dk1"/>
                </a:solidFill>
                <a:latin typeface="Calibri"/>
                <a:ea typeface="Calibri"/>
                <a:cs typeface="Calibri"/>
                <a:sym typeface="Calibri"/>
              </a:rPr>
              <a:t>xxxx</a:t>
            </a:r>
            <a:r>
              <a:rPr lang="en-GB" sz="1200" dirty="0">
                <a:solidFill>
                  <a:schemeClr val="dk1"/>
                </a:solidFill>
                <a:latin typeface="Calibri"/>
                <a:ea typeface="Calibri"/>
                <a:cs typeface="Calibri"/>
                <a:sym typeface="Calibri"/>
              </a:rPr>
              <a:t> audience would take the meaning </a:t>
            </a:r>
            <a:r>
              <a:rPr lang="en-GB" sz="1200" dirty="0" err="1">
                <a:solidFill>
                  <a:schemeClr val="dk1"/>
                </a:solidFill>
                <a:latin typeface="Calibri"/>
                <a:ea typeface="Calibri"/>
                <a:cs typeface="Calibri"/>
                <a:sym typeface="Calibri"/>
              </a:rPr>
              <a:t>xxxx</a:t>
            </a:r>
            <a:r>
              <a:rPr lang="en-GB" sz="1200" dirty="0">
                <a:solidFill>
                  <a:schemeClr val="dk1"/>
                </a:solidFill>
                <a:latin typeface="Calibri"/>
                <a:ea typeface="Calibri"/>
                <a:cs typeface="Calibri"/>
                <a:sym typeface="Calibri"/>
              </a:rPr>
              <a:t> from this technique. However, a </a:t>
            </a:r>
            <a:r>
              <a:rPr lang="en-GB" sz="1200" dirty="0" err="1">
                <a:solidFill>
                  <a:schemeClr val="dk1"/>
                </a:solidFill>
                <a:latin typeface="Calibri"/>
                <a:ea typeface="Calibri"/>
                <a:cs typeface="Calibri"/>
                <a:sym typeface="Calibri"/>
              </a:rPr>
              <a:t>xxxxx</a:t>
            </a:r>
            <a:r>
              <a:rPr lang="en-GB" sz="1200" dirty="0">
                <a:solidFill>
                  <a:schemeClr val="dk1"/>
                </a:solidFill>
                <a:latin typeface="Calibri"/>
                <a:ea typeface="Calibri"/>
                <a:cs typeface="Calibri"/>
                <a:sym typeface="Calibri"/>
              </a:rPr>
              <a:t> would have this meaning….</a:t>
            </a:r>
          </a:p>
          <a:p>
            <a:pPr marL="285750" marR="0" lvl="0" indent="-2857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Both product X and Y use the technique </a:t>
            </a:r>
            <a:r>
              <a:rPr lang="en-GB" sz="1200" dirty="0" err="1">
                <a:solidFill>
                  <a:schemeClr val="dk1"/>
                </a:solidFill>
                <a:latin typeface="Calibri"/>
                <a:ea typeface="Calibri"/>
                <a:cs typeface="Calibri"/>
                <a:sym typeface="Calibri"/>
              </a:rPr>
              <a:t>xxxx</a:t>
            </a:r>
            <a:r>
              <a:rPr lang="en-GB" sz="1200" dirty="0">
                <a:solidFill>
                  <a:schemeClr val="dk1"/>
                </a:solidFill>
                <a:latin typeface="Calibri"/>
                <a:ea typeface="Calibri"/>
                <a:cs typeface="Calibri"/>
                <a:sym typeface="Calibri"/>
              </a:rPr>
              <a:t> to engage the </a:t>
            </a:r>
            <a:r>
              <a:rPr lang="en-GB" sz="1200" dirty="0" err="1">
                <a:solidFill>
                  <a:schemeClr val="dk1"/>
                </a:solidFill>
                <a:latin typeface="Calibri"/>
                <a:ea typeface="Calibri"/>
                <a:cs typeface="Calibri"/>
                <a:sym typeface="Calibri"/>
              </a:rPr>
              <a:t>xxxx</a:t>
            </a:r>
            <a:r>
              <a:rPr lang="en-GB" sz="1200" dirty="0">
                <a:solidFill>
                  <a:schemeClr val="dk1"/>
                </a:solidFill>
                <a:latin typeface="Calibri"/>
                <a:ea typeface="Calibri"/>
                <a:cs typeface="Calibri"/>
                <a:sym typeface="Calibri"/>
              </a:rPr>
              <a:t> audience. </a:t>
            </a:r>
          </a:p>
          <a:p>
            <a:pPr marL="285750" marR="0" lvl="0" indent="-2857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believe product X is better that product Y at targeting this audience because…</a:t>
            </a:r>
          </a:p>
          <a:p>
            <a:pPr marL="285750" marR="0" lvl="0" indent="-2857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The least/most effective </a:t>
            </a:r>
            <a:r>
              <a:rPr lang="en-GB" sz="1200" dirty="0" err="1">
                <a:solidFill>
                  <a:schemeClr val="dk1"/>
                </a:solidFill>
                <a:latin typeface="Calibri"/>
                <a:ea typeface="Calibri"/>
                <a:cs typeface="Calibri"/>
                <a:sym typeface="Calibri"/>
              </a:rPr>
              <a:t>xxxx</a:t>
            </a:r>
            <a:r>
              <a:rPr lang="en-GB" sz="1200" dirty="0">
                <a:solidFill>
                  <a:schemeClr val="dk1"/>
                </a:solidFill>
                <a:latin typeface="Calibri"/>
                <a:ea typeface="Calibri"/>
                <a:cs typeface="Calibri"/>
                <a:sym typeface="Calibri"/>
              </a:rPr>
              <a:t> technique is…. Because….</a:t>
            </a:r>
            <a:endParaRPr sz="1200" dirty="0">
              <a:solidFill>
                <a:schemeClr val="dk1"/>
              </a:solidFill>
              <a:latin typeface="Calibri"/>
              <a:ea typeface="Calibri"/>
              <a:cs typeface="Calibri"/>
              <a:sym typeface="Calibri"/>
            </a:endParaRPr>
          </a:p>
        </p:txBody>
      </p:sp>
      <p:sp>
        <p:nvSpPr>
          <p:cNvPr id="150" name="Google Shape;150;p17"/>
          <p:cNvSpPr/>
          <p:nvPr/>
        </p:nvSpPr>
        <p:spPr>
          <a:xfrm>
            <a:off x="1478519" y="761143"/>
            <a:ext cx="1417696"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0" cap="none">
                <a:solidFill>
                  <a:schemeClr val="dk1"/>
                </a:solidFill>
                <a:latin typeface="Calibri"/>
                <a:ea typeface="Calibri"/>
                <a:cs typeface="Calibri"/>
                <a:sym typeface="Calibri"/>
              </a:rPr>
              <a:t>Level 2 Pass</a:t>
            </a:r>
            <a:endParaRPr sz="2000" b="0" cap="none">
              <a:solidFill>
                <a:schemeClr val="dk1"/>
              </a:solidFill>
              <a:latin typeface="Calibri"/>
              <a:ea typeface="Calibri"/>
              <a:cs typeface="Calibri"/>
              <a:sym typeface="Calibri"/>
            </a:endParaRPr>
          </a:p>
        </p:txBody>
      </p:sp>
      <p:sp>
        <p:nvSpPr>
          <p:cNvPr id="151" name="Google Shape;151;p17"/>
          <p:cNvSpPr/>
          <p:nvPr/>
        </p:nvSpPr>
        <p:spPr>
          <a:xfrm>
            <a:off x="5246958" y="751725"/>
            <a:ext cx="154824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0" cap="none">
                <a:solidFill>
                  <a:schemeClr val="dk1"/>
                </a:solidFill>
                <a:latin typeface="Calibri"/>
                <a:ea typeface="Calibri"/>
                <a:cs typeface="Calibri"/>
                <a:sym typeface="Calibri"/>
              </a:rPr>
              <a:t>Level 2 Merit</a:t>
            </a:r>
            <a:endParaRPr sz="2000" b="0" cap="none">
              <a:solidFill>
                <a:schemeClr val="dk1"/>
              </a:solidFill>
              <a:latin typeface="Calibri"/>
              <a:ea typeface="Calibri"/>
              <a:cs typeface="Calibri"/>
              <a:sym typeface="Calibri"/>
            </a:endParaRPr>
          </a:p>
        </p:txBody>
      </p:sp>
      <p:sp>
        <p:nvSpPr>
          <p:cNvPr id="152" name="Google Shape;152;p17"/>
          <p:cNvSpPr/>
          <p:nvPr/>
        </p:nvSpPr>
        <p:spPr>
          <a:xfrm>
            <a:off x="8781779" y="629402"/>
            <a:ext cx="208396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0" cap="none">
                <a:solidFill>
                  <a:schemeClr val="dk1"/>
                </a:solidFill>
                <a:latin typeface="Calibri"/>
                <a:ea typeface="Calibri"/>
                <a:cs typeface="Calibri"/>
                <a:sym typeface="Calibri"/>
              </a:rPr>
              <a:t>Level 2 Distinction</a:t>
            </a:r>
            <a:endParaRPr sz="2000" b="0" cap="none">
              <a:solidFill>
                <a:schemeClr val="dk1"/>
              </a:solidFill>
              <a:latin typeface="Calibri"/>
              <a:ea typeface="Calibri"/>
              <a:cs typeface="Calibri"/>
              <a:sym typeface="Calibri"/>
            </a:endParaRPr>
          </a:p>
        </p:txBody>
      </p:sp>
      <p:sp>
        <p:nvSpPr>
          <p:cNvPr id="153" name="Google Shape;153;p17"/>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a:t>
            </a:fld>
            <a:endParaRPr dirty="0"/>
          </a:p>
        </p:txBody>
      </p:sp>
      <p:sp>
        <p:nvSpPr>
          <p:cNvPr id="20" name="Rectangle 19"/>
          <p:cNvSpPr/>
          <p:nvPr/>
        </p:nvSpPr>
        <p:spPr>
          <a:xfrm>
            <a:off x="11318028" y="5658892"/>
            <a:ext cx="56938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59" name="Google Shape;659;p57"/>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13971" y="308855"/>
            <a:ext cx="6103410" cy="5890713"/>
          </a:xfrm>
          <a:prstGeom prst="rect">
            <a:avLst/>
          </a:prstGeom>
          <a:noFill/>
          <a:ln>
            <a:noFill/>
          </a:ln>
        </p:spPr>
      </p:pic>
      <p:sp>
        <p:nvSpPr>
          <p:cNvPr id="660" name="Google Shape;660;p57"/>
          <p:cNvSpPr txBox="1">
            <a:spLocks noGrp="1"/>
          </p:cNvSpPr>
          <p:nvPr>
            <p:ph type="title"/>
          </p:nvPr>
        </p:nvSpPr>
        <p:spPr>
          <a:xfrm>
            <a:off x="6818782" y="308855"/>
            <a:ext cx="5054349"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Use of Sound</a:t>
            </a:r>
            <a:endParaRPr sz="2880"/>
          </a:p>
        </p:txBody>
      </p:sp>
      <p:sp>
        <p:nvSpPr>
          <p:cNvPr id="661" name="Google Shape;661;p57"/>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62" name="Google Shape;662;p57"/>
          <p:cNvSpPr/>
          <p:nvPr/>
        </p:nvSpPr>
        <p:spPr>
          <a:xfrm>
            <a:off x="377878" y="829994"/>
            <a:ext cx="3140021" cy="5595412"/>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700" b="1" dirty="0">
                <a:solidFill>
                  <a:schemeClr val="dk1"/>
                </a:solidFill>
                <a:latin typeface="Calibri"/>
                <a:ea typeface="Calibri"/>
                <a:cs typeface="Calibri"/>
                <a:sym typeface="Calibri"/>
              </a:rPr>
              <a:t>Diegetic sounds </a:t>
            </a:r>
            <a:r>
              <a:rPr lang="en-GB" sz="1700" dirty="0">
                <a:solidFill>
                  <a:schemeClr val="dk1"/>
                </a:solidFill>
                <a:latin typeface="Calibri"/>
                <a:ea typeface="Calibri"/>
                <a:cs typeface="Calibri"/>
                <a:sym typeface="Calibri"/>
              </a:rPr>
              <a:t>set within the world of the film, which characters within the film can hear. </a:t>
            </a:r>
          </a:p>
          <a:p>
            <a:pPr marL="0" marR="0" lvl="0" indent="0" algn="l" rtl="0">
              <a:spcBef>
                <a:spcPts val="0"/>
              </a:spcBef>
              <a:spcAft>
                <a:spcPts val="0"/>
              </a:spcAft>
              <a:buNone/>
            </a:pPr>
            <a:r>
              <a:rPr lang="en-GB" sz="1700" b="1" dirty="0">
                <a:solidFill>
                  <a:schemeClr val="dk1"/>
                </a:solidFill>
                <a:latin typeface="Calibri"/>
                <a:ea typeface="Calibri"/>
                <a:cs typeface="Calibri"/>
                <a:sym typeface="Calibri"/>
              </a:rPr>
              <a:t>Non-diegetic sounds</a:t>
            </a:r>
            <a:r>
              <a:rPr lang="en-GB" sz="1700" dirty="0">
                <a:solidFill>
                  <a:schemeClr val="dk1"/>
                </a:solidFill>
                <a:latin typeface="Calibri"/>
                <a:ea typeface="Calibri"/>
                <a:cs typeface="Calibri"/>
                <a:sym typeface="Calibri"/>
              </a:rPr>
              <a:t> are often used to add drama to moments that would be silent without it. Sounds external to the film world, which characters can’t hear. </a:t>
            </a:r>
          </a:p>
          <a:p>
            <a:pPr marL="0" marR="0" lvl="0" indent="0" algn="l" rtl="0">
              <a:spcBef>
                <a:spcPts val="0"/>
              </a:spcBef>
              <a:spcAft>
                <a:spcPts val="0"/>
              </a:spcAft>
              <a:buNone/>
            </a:pPr>
            <a:r>
              <a:rPr lang="en-GB" sz="1700" b="1" dirty="0">
                <a:solidFill>
                  <a:schemeClr val="dk1"/>
                </a:solidFill>
                <a:latin typeface="Calibri"/>
                <a:ea typeface="Calibri"/>
                <a:cs typeface="Calibri"/>
                <a:sym typeface="Calibri"/>
              </a:rPr>
              <a:t>Sound FX </a:t>
            </a:r>
            <a:r>
              <a:rPr lang="en-GB" sz="1700" dirty="0">
                <a:solidFill>
                  <a:schemeClr val="dk1"/>
                </a:solidFill>
                <a:latin typeface="Calibri"/>
                <a:ea typeface="Calibri"/>
                <a:cs typeface="Calibri"/>
                <a:sym typeface="Calibri"/>
              </a:rPr>
              <a:t>other than speech or music made artificially for use in a film.</a:t>
            </a:r>
          </a:p>
          <a:p>
            <a:pPr marL="0" marR="0" lvl="0" indent="0" algn="l" rtl="0">
              <a:spcBef>
                <a:spcPts val="0"/>
              </a:spcBef>
              <a:spcAft>
                <a:spcPts val="0"/>
              </a:spcAft>
              <a:buNone/>
            </a:pPr>
            <a:r>
              <a:rPr lang="en-GB" sz="1700" b="1" dirty="0">
                <a:solidFill>
                  <a:schemeClr val="dk1"/>
                </a:solidFill>
                <a:latin typeface="Calibri"/>
                <a:ea typeface="Calibri"/>
                <a:cs typeface="Calibri"/>
                <a:sym typeface="Calibri"/>
              </a:rPr>
              <a:t>Foley Sound </a:t>
            </a:r>
            <a:r>
              <a:rPr lang="en-GB" sz="1700" dirty="0" err="1">
                <a:solidFill>
                  <a:schemeClr val="dk1"/>
                </a:solidFill>
                <a:latin typeface="Calibri"/>
                <a:ea typeface="Calibri"/>
                <a:cs typeface="Calibri"/>
                <a:sym typeface="Calibri"/>
              </a:rPr>
              <a:t>everday</a:t>
            </a:r>
            <a:r>
              <a:rPr lang="en-GB" sz="1700" dirty="0">
                <a:solidFill>
                  <a:schemeClr val="dk1"/>
                </a:solidFill>
                <a:latin typeface="Calibri"/>
                <a:ea typeface="Calibri"/>
                <a:cs typeface="Calibri"/>
                <a:sym typeface="Calibri"/>
              </a:rPr>
              <a:t> recorded sound for use in post-production to enhance audio quality.</a:t>
            </a:r>
          </a:p>
          <a:p>
            <a:pPr marL="0" marR="0" lvl="0" indent="0" algn="l" rtl="0">
              <a:spcBef>
                <a:spcPts val="0"/>
              </a:spcBef>
              <a:spcAft>
                <a:spcPts val="0"/>
              </a:spcAft>
              <a:buNone/>
            </a:pPr>
            <a:r>
              <a:rPr lang="en-GB" sz="1700" b="1" dirty="0">
                <a:solidFill>
                  <a:schemeClr val="dk1"/>
                </a:solidFill>
                <a:latin typeface="Calibri"/>
                <a:ea typeface="Calibri"/>
                <a:cs typeface="Calibri"/>
                <a:sym typeface="Calibri"/>
              </a:rPr>
              <a:t>Parallel</a:t>
            </a:r>
            <a:r>
              <a:rPr lang="en-GB" sz="1700" dirty="0">
                <a:solidFill>
                  <a:schemeClr val="dk1"/>
                </a:solidFill>
                <a:latin typeface="Calibri"/>
                <a:ea typeface="Calibri"/>
                <a:cs typeface="Calibri"/>
                <a:sym typeface="Calibri"/>
              </a:rPr>
              <a:t> sound that matches the mood or tone of the sequence.</a:t>
            </a:r>
          </a:p>
          <a:p>
            <a:pPr marL="0" marR="0" lvl="0" indent="0" algn="l" rtl="0">
              <a:spcBef>
                <a:spcPts val="0"/>
              </a:spcBef>
              <a:spcAft>
                <a:spcPts val="0"/>
              </a:spcAft>
              <a:buNone/>
            </a:pPr>
            <a:r>
              <a:rPr lang="en-GB" sz="1700" b="1" dirty="0">
                <a:solidFill>
                  <a:schemeClr val="dk1"/>
                </a:solidFill>
                <a:latin typeface="Calibri"/>
                <a:ea typeface="Calibri"/>
                <a:cs typeface="Calibri"/>
                <a:sym typeface="Calibri"/>
              </a:rPr>
              <a:t>Contrapuntal</a:t>
            </a:r>
            <a:r>
              <a:rPr lang="en-GB" sz="1700" dirty="0">
                <a:solidFill>
                  <a:schemeClr val="dk1"/>
                </a:solidFill>
                <a:latin typeface="Calibri"/>
                <a:ea typeface="Calibri"/>
                <a:cs typeface="Calibri"/>
                <a:sym typeface="Calibri"/>
              </a:rPr>
              <a:t> sound that strongly contrasts with the mood or tone of the scene. </a:t>
            </a:r>
            <a:endParaRPr sz="1700" dirty="0">
              <a:solidFill>
                <a:schemeClr val="dk1"/>
              </a:solidFill>
              <a:latin typeface="Calibri"/>
              <a:ea typeface="Calibri"/>
              <a:cs typeface="Calibri"/>
              <a:sym typeface="Calibri"/>
            </a:endParaRPr>
          </a:p>
        </p:txBody>
      </p:sp>
      <p:pic>
        <p:nvPicPr>
          <p:cNvPr id="663" name="Google Shape;663;p57"/>
          <p:cNvPicPr preferRelativeResize="0"/>
          <p:nvPr/>
        </p:nvPicPr>
        <p:blipFill rotWithShape="1">
          <a:blip r:embed="rId5">
            <a:alphaModFix/>
          </a:blip>
          <a:srcRect/>
          <a:stretch/>
        </p:blipFill>
        <p:spPr>
          <a:xfrm>
            <a:off x="6773866" y="1683824"/>
            <a:ext cx="4850390" cy="3457124"/>
          </a:xfrm>
          <a:prstGeom prst="rect">
            <a:avLst/>
          </a:prstGeom>
          <a:noFill/>
          <a:ln>
            <a:noFill/>
          </a:ln>
        </p:spPr>
      </p:pic>
      <p:sp>
        <p:nvSpPr>
          <p:cNvPr id="664" name="Google Shape;664;p57"/>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8" name="Rectangle 7"/>
          <p:cNvSpPr/>
          <p:nvPr/>
        </p:nvSpPr>
        <p:spPr>
          <a:xfrm>
            <a:off x="10687569" y="5584188"/>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8"/>
          <p:cNvSpPr txBox="1">
            <a:spLocks noGrp="1"/>
          </p:cNvSpPr>
          <p:nvPr>
            <p:ph type="title"/>
          </p:nvPr>
        </p:nvSpPr>
        <p:spPr>
          <a:xfrm>
            <a:off x="3759485" y="294913"/>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dirty="0"/>
              <a:t>Editing Techniques</a:t>
            </a:r>
            <a:endParaRPr sz="2880" dirty="0"/>
          </a:p>
        </p:txBody>
      </p:sp>
      <p:sp>
        <p:nvSpPr>
          <p:cNvPr id="670" name="Google Shape;670;p58"/>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671" name="Google Shape;671;p58" descr="Image result for movie editing techniques"/>
          <p:cNvPicPr preferRelativeResize="0">
            <a:picLocks noGrp="1"/>
          </p:cNvPicPr>
          <p:nvPr>
            <p:ph type="body" idx="1"/>
          </p:nvPr>
        </p:nvPicPr>
        <p:blipFill rotWithShape="1">
          <a:blip r:embed="rId3">
            <a:alphaModFix/>
          </a:blip>
          <a:srcRect t="19798" r="4808" b="8949"/>
          <a:stretch/>
        </p:blipFill>
        <p:spPr>
          <a:xfrm>
            <a:off x="503875" y="3090423"/>
            <a:ext cx="6001240" cy="3334983"/>
          </a:xfrm>
          <a:prstGeom prst="rect">
            <a:avLst/>
          </a:prstGeom>
          <a:noFill/>
          <a:ln>
            <a:noFill/>
          </a:ln>
        </p:spPr>
      </p:pic>
      <p:pic>
        <p:nvPicPr>
          <p:cNvPr id="672" name="Google Shape;672;p58" descr="Image result for movie editing techniques"/>
          <p:cNvPicPr preferRelativeResize="0"/>
          <p:nvPr/>
        </p:nvPicPr>
        <p:blipFill rotWithShape="1">
          <a:blip r:embed="rId4">
            <a:alphaModFix/>
          </a:blip>
          <a:srcRect/>
          <a:stretch/>
        </p:blipFill>
        <p:spPr>
          <a:xfrm>
            <a:off x="6991168" y="3623866"/>
            <a:ext cx="4482465" cy="2801540"/>
          </a:xfrm>
          <a:prstGeom prst="rect">
            <a:avLst/>
          </a:prstGeom>
          <a:noFill/>
          <a:ln>
            <a:noFill/>
          </a:ln>
        </p:spPr>
      </p:pic>
      <p:pic>
        <p:nvPicPr>
          <p:cNvPr id="673" name="Google Shape;673;p58" descr="Image result for movie editing techniques"/>
          <p:cNvPicPr preferRelativeResize="0"/>
          <p:nvPr/>
        </p:nvPicPr>
        <p:blipFill rotWithShape="1">
          <a:blip r:embed="rId5">
            <a:alphaModFix/>
          </a:blip>
          <a:srcRect/>
          <a:stretch/>
        </p:blipFill>
        <p:spPr>
          <a:xfrm>
            <a:off x="6991168" y="905953"/>
            <a:ext cx="4482465" cy="2525123"/>
          </a:xfrm>
          <a:prstGeom prst="rect">
            <a:avLst/>
          </a:prstGeom>
          <a:noFill/>
          <a:ln>
            <a:noFill/>
          </a:ln>
        </p:spPr>
      </p:pic>
      <p:sp>
        <p:nvSpPr>
          <p:cNvPr id="674" name="Google Shape;674;p58"/>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21</a:t>
            </a:fld>
            <a:endParaRPr/>
          </a:p>
        </p:txBody>
      </p:sp>
      <p:sp>
        <p:nvSpPr>
          <p:cNvPr id="8" name="Content Placeholder 2"/>
          <p:cNvSpPr txBox="1">
            <a:spLocks/>
          </p:cNvSpPr>
          <p:nvPr/>
        </p:nvSpPr>
        <p:spPr>
          <a:xfrm>
            <a:off x="392290" y="426859"/>
            <a:ext cx="6224410" cy="2663564"/>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01600" indent="0">
              <a:buNone/>
            </a:pPr>
            <a:r>
              <a:rPr lang="en-GB" b="1" u="sng" dirty="0"/>
              <a:t>Continuity editing</a:t>
            </a:r>
            <a:endParaRPr lang="en-GB" dirty="0"/>
          </a:p>
          <a:p>
            <a:r>
              <a:rPr lang="en-GB" dirty="0"/>
              <a:t>Arranges the shots in a clear and understandable way. Seamless – the audience will not notice the editing. It is also known as ‘invisible editing’.</a:t>
            </a:r>
          </a:p>
          <a:p>
            <a:r>
              <a:rPr lang="en-GB" b="1" dirty="0"/>
              <a:t>180-degree rule </a:t>
            </a:r>
            <a:r>
              <a:rPr lang="en-GB" dirty="0"/>
              <a:t>– where we establish which side of the action we are on with the opening shot, and stay on that side throughout.</a:t>
            </a:r>
          </a:p>
          <a:p>
            <a:r>
              <a:rPr lang="en-GB" b="1" dirty="0"/>
              <a:t>Match on action </a:t>
            </a:r>
            <a:r>
              <a:rPr lang="en-GB" dirty="0"/>
              <a:t>– where we cut from one camera shot to another and the action continues smoothly across the two. </a:t>
            </a:r>
          </a:p>
          <a:p>
            <a:endParaRPr lang="en-GB" dirty="0"/>
          </a:p>
        </p:txBody>
      </p:sp>
      <p:sp>
        <p:nvSpPr>
          <p:cNvPr id="9" name="Rectangle 8"/>
          <p:cNvSpPr/>
          <p:nvPr/>
        </p:nvSpPr>
        <p:spPr>
          <a:xfrm>
            <a:off x="11069080" y="5781178"/>
            <a:ext cx="95410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1" y="86041"/>
            <a:ext cx="11137173" cy="338554"/>
          </a:xfrm>
          <a:prstGeom prst="rect">
            <a:avLst/>
          </a:prstGeom>
          <a:noFill/>
        </p:spPr>
        <p:txBody>
          <a:bodyPr wrap="square" rtlCol="0">
            <a:spAutoFit/>
          </a:bodyPr>
          <a:lstStyle/>
          <a:p>
            <a:r>
              <a:rPr lang="en-GB" sz="1600" b="1" dirty="0">
                <a:solidFill>
                  <a:srgbClr val="55A9A7"/>
                </a:solidFill>
              </a:rPr>
              <a:t>Component 1: Learning Aim B: GENRE, NARRATIVE, REPESENTATION &amp; AUDIENCE INTERPRETATION</a:t>
            </a:r>
          </a:p>
        </p:txBody>
      </p:sp>
      <p:sp>
        <p:nvSpPr>
          <p:cNvPr id="8" name="Rectangle 7"/>
          <p:cNvSpPr/>
          <p:nvPr/>
        </p:nvSpPr>
        <p:spPr>
          <a:xfrm>
            <a:off x="2461259" y="2551538"/>
            <a:ext cx="4572000" cy="461665"/>
          </a:xfrm>
          <a:prstGeom prst="rect">
            <a:avLst/>
          </a:prstGeom>
        </p:spPr>
        <p:txBody>
          <a:bodyPr>
            <a:spAutoFit/>
          </a:bodyPr>
          <a:lstStyle/>
          <a:p>
            <a:endParaRPr lang="en-GB" altLang="en-US" sz="1200" dirty="0"/>
          </a:p>
          <a:p>
            <a:endParaRPr lang="en-GB" altLang="en-US" sz="1200" dirty="0"/>
          </a:p>
        </p:txBody>
      </p:sp>
      <p:graphicFrame>
        <p:nvGraphicFramePr>
          <p:cNvPr id="11" name="Table 10"/>
          <p:cNvGraphicFramePr>
            <a:graphicFrameLocks noGrp="1"/>
          </p:cNvGraphicFramePr>
          <p:nvPr>
            <p:extLst>
              <p:ext uri="{D42A27DB-BD31-4B8C-83A1-F6EECF244321}">
                <p14:modId xmlns:p14="http://schemas.microsoft.com/office/powerpoint/2010/main" val="3399413460"/>
              </p:ext>
            </p:extLst>
          </p:nvPr>
        </p:nvGraphicFramePr>
        <p:xfrm>
          <a:off x="419101" y="2870085"/>
          <a:ext cx="5428704" cy="1620520"/>
        </p:xfrm>
        <a:graphic>
          <a:graphicData uri="http://schemas.openxmlformats.org/drawingml/2006/table">
            <a:tbl>
              <a:tblPr firstRow="1" bandRow="1">
                <a:tableStyleId>{21E4AEA4-8DFA-4A89-87EB-49C32662AFE0}</a:tableStyleId>
              </a:tblPr>
              <a:tblGrid>
                <a:gridCol w="5428704">
                  <a:extLst>
                    <a:ext uri="{9D8B030D-6E8A-4147-A177-3AD203B41FA5}">
                      <a16:colId xmlns:a16="http://schemas.microsoft.com/office/drawing/2014/main" val="203770703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SUB and HYBRID genres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A9A7"/>
                    </a:solidFill>
                  </a:tcPr>
                </a:tc>
                <a:extLst>
                  <a:ext uri="{0D108BD9-81ED-4DB2-BD59-A6C34878D82A}">
                    <a16:rowId xmlns:a16="http://schemas.microsoft.com/office/drawing/2014/main" val="250607069"/>
                  </a:ext>
                </a:extLst>
              </a:tr>
              <a:tr h="370840">
                <a:tc>
                  <a:txBody>
                    <a:bodyPr/>
                    <a:lstStyle/>
                    <a:p>
                      <a:r>
                        <a:rPr lang="en-GB" altLang="en-US" sz="1400" dirty="0"/>
                        <a:t>Within most genres we can</a:t>
                      </a:r>
                      <a:r>
                        <a:rPr lang="en-GB" altLang="en-US" sz="1400" baseline="0" dirty="0"/>
                        <a:t> find sub genres, for example within Comedy we can find </a:t>
                      </a:r>
                      <a:r>
                        <a:rPr lang="en-GB" altLang="en-US" sz="1400" baseline="0" dirty="0" err="1"/>
                        <a:t>RomCom</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r h="370840">
                <a:tc>
                  <a:txBody>
                    <a:bodyPr/>
                    <a:lstStyle/>
                    <a:p>
                      <a:pPr algn="l"/>
                      <a:r>
                        <a:rPr lang="en-GB" sz="1400" b="0" dirty="0"/>
                        <a:t>A hybrid genre is a genre which blends themes and elements from two or more different genres, for example </a:t>
                      </a:r>
                      <a:r>
                        <a:rPr lang="en-GB" sz="1400" b="0" i="1" dirty="0"/>
                        <a:t>The Office</a:t>
                      </a:r>
                      <a:r>
                        <a:rPr lang="en-GB" sz="1400" b="0" baseline="0" dirty="0"/>
                        <a:t> is a documentary/comedy</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8230783"/>
                  </a:ext>
                </a:extLst>
              </a:tr>
            </a:tbl>
          </a:graphicData>
        </a:graphic>
      </p:graphicFrame>
      <p:sp>
        <p:nvSpPr>
          <p:cNvPr id="13" name="Rectangle 12"/>
          <p:cNvSpPr/>
          <p:nvPr/>
        </p:nvSpPr>
        <p:spPr>
          <a:xfrm>
            <a:off x="1124494" y="551776"/>
            <a:ext cx="4075611" cy="2093248"/>
          </a:xfrm>
          <a:prstGeom prst="rect">
            <a:avLst/>
          </a:prstGeom>
          <a:noFill/>
          <a:ln>
            <a:solidFill>
              <a:srgbClr val="55A9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Table 15"/>
          <p:cNvGraphicFramePr>
            <a:graphicFrameLocks noGrp="1"/>
          </p:cNvGraphicFramePr>
          <p:nvPr>
            <p:extLst>
              <p:ext uri="{D42A27DB-BD31-4B8C-83A1-F6EECF244321}">
                <p14:modId xmlns:p14="http://schemas.microsoft.com/office/powerpoint/2010/main" val="2742942810"/>
              </p:ext>
            </p:extLst>
          </p:nvPr>
        </p:nvGraphicFramePr>
        <p:xfrm>
          <a:off x="419102" y="4687577"/>
          <a:ext cx="5428704" cy="1981904"/>
        </p:xfrm>
        <a:graphic>
          <a:graphicData uri="http://schemas.openxmlformats.org/drawingml/2006/table">
            <a:tbl>
              <a:tblPr firstRow="1" bandRow="1">
                <a:tableStyleId>{21E4AEA4-8DFA-4A89-87EB-49C32662AFE0}</a:tableStyleId>
              </a:tblPr>
              <a:tblGrid>
                <a:gridCol w="5428704">
                  <a:extLst>
                    <a:ext uri="{9D8B030D-6E8A-4147-A177-3AD203B41FA5}">
                      <a16:colId xmlns:a16="http://schemas.microsoft.com/office/drawing/2014/main" val="2037707036"/>
                    </a:ext>
                  </a:extLst>
                </a:gridCol>
              </a:tblGrid>
              <a:tr h="3389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GENRE:</a:t>
                      </a:r>
                      <a:r>
                        <a:rPr lang="en-GB" sz="1800" b="1" baseline="0" dirty="0">
                          <a:solidFill>
                            <a:schemeClr val="bg1"/>
                          </a:solidFill>
                          <a:latin typeface="Arial" panose="020B0604020202020204" pitchFamily="34" charset="0"/>
                          <a:cs typeface="Arial" panose="020B0604020202020204" pitchFamily="34" charset="0"/>
                        </a:rPr>
                        <a:t> Repetition &amp; Difference</a:t>
                      </a:r>
                      <a:endParaRPr lang="en-GB" sz="18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A9A7"/>
                    </a:solidFill>
                  </a:tcPr>
                </a:tc>
                <a:extLst>
                  <a:ext uri="{0D108BD9-81ED-4DB2-BD59-A6C34878D82A}">
                    <a16:rowId xmlns:a16="http://schemas.microsoft.com/office/drawing/2014/main" val="250607069"/>
                  </a:ext>
                </a:extLst>
              </a:tr>
              <a:tr h="3954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Genres are instances of repetition and difference</a:t>
                      </a:r>
                      <a:r>
                        <a:rPr lang="en-GB" sz="1100" baseline="0" dirty="0"/>
                        <a:t> (Steve Neal). </a:t>
                      </a:r>
                      <a:r>
                        <a:rPr lang="en-GB" sz="1100" dirty="0"/>
                        <a:t>Mere repetition alone would not attract the 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r h="395426">
                <a:tc>
                  <a:txBody>
                    <a:bodyPr/>
                    <a:lstStyle/>
                    <a:p>
                      <a:r>
                        <a:rPr lang="en-GB" sz="1100" dirty="0"/>
                        <a:t>Products must conform to (repeat) enough of the genre’s conventions to be considered a part of that genre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1660739"/>
                  </a:ext>
                </a:extLst>
              </a:tr>
              <a:tr h="395426">
                <a:tc>
                  <a:txBody>
                    <a:bodyPr/>
                    <a:lstStyle/>
                    <a:p>
                      <a:r>
                        <a:rPr lang="en-GB" sz="1100" dirty="0"/>
                        <a:t>Products must also subvert these conventions (difference) to be considered a unique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6510949"/>
                  </a:ext>
                </a:extLst>
              </a:tr>
              <a:tr h="335984">
                <a:tc>
                  <a:txBody>
                    <a:bodyPr/>
                    <a:lstStyle/>
                    <a:p>
                      <a:r>
                        <a:rPr lang="en-GB" sz="1100" dirty="0"/>
                        <a:t>This leads to genres changing over time – genres are therefore not 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781651"/>
                  </a:ext>
                </a:extLst>
              </a:tr>
            </a:tbl>
          </a:graphicData>
        </a:graphic>
      </p:graphicFrame>
      <p:sp>
        <p:nvSpPr>
          <p:cNvPr id="19" name="TextBox 18"/>
          <p:cNvSpPr txBox="1"/>
          <p:nvPr/>
        </p:nvSpPr>
        <p:spPr>
          <a:xfrm>
            <a:off x="1163919" y="659992"/>
            <a:ext cx="1969144" cy="1969770"/>
          </a:xfrm>
          <a:prstGeom prst="rect">
            <a:avLst/>
          </a:prstGeom>
          <a:noFill/>
        </p:spPr>
        <p:txBody>
          <a:bodyPr wrap="square" rtlCol="0">
            <a:spAutoFit/>
          </a:bodyPr>
          <a:lstStyle/>
          <a:p>
            <a:pPr algn="ctr"/>
            <a:r>
              <a:rPr lang="en-GB" sz="2400" b="1" dirty="0">
                <a:solidFill>
                  <a:srgbClr val="55A9A7"/>
                </a:solidFill>
              </a:rPr>
              <a:t>GENRE IS…</a:t>
            </a:r>
          </a:p>
          <a:p>
            <a:pPr algn="ctr"/>
            <a:r>
              <a:rPr lang="en-GB" sz="1400" dirty="0">
                <a:solidFill>
                  <a:srgbClr val="55A9A7"/>
                </a:solidFill>
              </a:rPr>
              <a:t>the word is used to describe a particular style which has certain characteristics or ‘Ingredients’, which we call genre CONVENTIONS</a:t>
            </a:r>
            <a:endParaRPr lang="en-GB" sz="1100" dirty="0">
              <a:solidFill>
                <a:srgbClr val="55A9A7"/>
              </a:solidFill>
            </a:endParaRP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7627" r="17870"/>
          <a:stretch/>
        </p:blipFill>
        <p:spPr>
          <a:xfrm>
            <a:off x="3133064" y="644730"/>
            <a:ext cx="1938719" cy="2000294"/>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2703387102"/>
              </p:ext>
            </p:extLst>
          </p:nvPr>
        </p:nvGraphicFramePr>
        <p:xfrm>
          <a:off x="5945695" y="551776"/>
          <a:ext cx="6112955" cy="6111607"/>
        </p:xfrm>
        <a:graphic>
          <a:graphicData uri="http://schemas.openxmlformats.org/drawingml/2006/table">
            <a:tbl>
              <a:tblPr firstRow="1" bandRow="1">
                <a:tableStyleId>{073A0DAA-6AF3-43AB-8588-CEC1D06C72B9}</a:tableStyleId>
              </a:tblPr>
              <a:tblGrid>
                <a:gridCol w="1188963">
                  <a:extLst>
                    <a:ext uri="{9D8B030D-6E8A-4147-A177-3AD203B41FA5}">
                      <a16:colId xmlns:a16="http://schemas.microsoft.com/office/drawing/2014/main" val="1277984910"/>
                    </a:ext>
                  </a:extLst>
                </a:gridCol>
                <a:gridCol w="4923992">
                  <a:extLst>
                    <a:ext uri="{9D8B030D-6E8A-4147-A177-3AD203B41FA5}">
                      <a16:colId xmlns:a16="http://schemas.microsoft.com/office/drawing/2014/main" val="3798254588"/>
                    </a:ext>
                  </a:extLst>
                </a:gridCol>
              </a:tblGrid>
              <a:tr h="1052330">
                <a:tc>
                  <a:txBody>
                    <a:bodyPr/>
                    <a:lstStyle/>
                    <a:p>
                      <a:pPr algn="ctr"/>
                      <a:r>
                        <a:rPr lang="en-GB" sz="1100" b="1" dirty="0">
                          <a:solidFill>
                            <a:schemeClr val="bg1"/>
                          </a:solidFill>
                        </a:rPr>
                        <a:t>Conventions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A9A7"/>
                    </a:solidFill>
                  </a:tcPr>
                </a:tc>
                <a:tc>
                  <a:txBody>
                    <a:bodyPr/>
                    <a:lstStyle/>
                    <a:p>
                      <a:r>
                        <a:rPr lang="en-GB" sz="1300" kern="1200" dirty="0">
                          <a:solidFill>
                            <a:schemeClr val="dk1"/>
                          </a:solidFill>
                          <a:effectLst/>
                          <a:latin typeface="+mn-lt"/>
                          <a:ea typeface="+mn-ea"/>
                          <a:cs typeface="+mn-cs"/>
                        </a:rPr>
                        <a:t>Genre conventions are all the parts of the genre such as character similarities and repeated plots that allow us to distinguish between genres. Genres have elements that the audience expects as they have been used many times in previous films.</a:t>
                      </a:r>
                      <a:endParaRPr lang="en-GB" sz="13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A9A7"/>
                    </a:solidFill>
                  </a:tcPr>
                </a:tc>
                <a:extLst>
                  <a:ext uri="{0D108BD9-81ED-4DB2-BD59-A6C34878D82A}">
                    <a16:rowId xmlns:a16="http://schemas.microsoft.com/office/drawing/2014/main" val="4115690706"/>
                  </a:ext>
                </a:extLst>
              </a:tr>
              <a:tr h="1005552">
                <a:tc>
                  <a:txBody>
                    <a:bodyPr/>
                    <a:lstStyle/>
                    <a:p>
                      <a:pPr algn="ctr"/>
                      <a:r>
                        <a:rPr lang="en-GB" sz="1100" b="1" dirty="0">
                          <a:solidFill>
                            <a:srgbClr val="55A9A7"/>
                          </a:solidFill>
                        </a:rPr>
                        <a:t>Actors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300" dirty="0"/>
                        <a:t>Certain types</a:t>
                      </a:r>
                      <a:r>
                        <a:rPr lang="en-GB" sz="1300" baseline="0" dirty="0"/>
                        <a:t> of characters stereotypically only act in the same genre of film for example Jenifer Aniston is usually only found in </a:t>
                      </a:r>
                      <a:r>
                        <a:rPr lang="en-GB" sz="1300" baseline="0" dirty="0" err="1"/>
                        <a:t>Romcoms</a:t>
                      </a:r>
                      <a:r>
                        <a:rPr lang="en-GB" sz="1300" baseline="0" dirty="0"/>
                        <a:t>, Jason Statham as a star would usually indicate an action film</a:t>
                      </a:r>
                      <a:endParaRPr lang="en-GB" sz="13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3313133"/>
                  </a:ext>
                </a:extLst>
              </a:tr>
              <a:tr h="658652">
                <a:tc>
                  <a:txBody>
                    <a:bodyPr/>
                    <a:lstStyle/>
                    <a:p>
                      <a:pPr algn="ctr"/>
                      <a:r>
                        <a:rPr lang="en-GB" sz="1100" b="1" dirty="0">
                          <a:solidFill>
                            <a:srgbClr val="55A9A7"/>
                          </a:solidFill>
                        </a:rPr>
                        <a:t>Narrative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300" dirty="0"/>
                        <a:t>A films ‘story, or plot’ </a:t>
                      </a:r>
                      <a:r>
                        <a:rPr lang="en-GB" sz="1300" baseline="0" dirty="0"/>
                        <a:t>, for example boy meets girl would indicate romance, Heroes or Heroines vs Villains indicates Action</a:t>
                      </a:r>
                      <a:endParaRPr lang="en-GB" sz="13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7183033"/>
                  </a:ext>
                </a:extLst>
              </a:tr>
              <a:tr h="817463">
                <a:tc>
                  <a:txBody>
                    <a:bodyPr/>
                    <a:lstStyle/>
                    <a:p>
                      <a:pPr algn="ctr"/>
                      <a:r>
                        <a:rPr lang="en-GB" sz="1100" b="1" dirty="0">
                          <a:solidFill>
                            <a:srgbClr val="55A9A7"/>
                          </a:solidFill>
                        </a:rPr>
                        <a:t>Setting</a:t>
                      </a:r>
                      <a:r>
                        <a:rPr lang="en-GB" sz="1100" b="1" baseline="0" dirty="0">
                          <a:solidFill>
                            <a:srgbClr val="55A9A7"/>
                          </a:solidFill>
                        </a:rPr>
                        <a:t> or</a:t>
                      </a:r>
                    </a:p>
                    <a:p>
                      <a:pPr algn="ctr"/>
                      <a:r>
                        <a:rPr lang="en-GB" sz="1100" b="1" dirty="0">
                          <a:solidFill>
                            <a:srgbClr val="55A9A7"/>
                          </a:solidFill>
                        </a:rPr>
                        <a:t>Location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300" dirty="0"/>
                        <a:t>A films setting can</a:t>
                      </a:r>
                      <a:r>
                        <a:rPr lang="en-GB" sz="1300" baseline="0" dirty="0"/>
                        <a:t> help us to tell a films genre, for example ‘western’ films are usually set in the America outback, a </a:t>
                      </a:r>
                      <a:r>
                        <a:rPr lang="en-GB" sz="1300" baseline="0" dirty="0" err="1"/>
                        <a:t>Scifi</a:t>
                      </a:r>
                      <a:r>
                        <a:rPr lang="en-GB" sz="1300" baseline="0" dirty="0"/>
                        <a:t> film will usually be set in space</a:t>
                      </a:r>
                      <a:endParaRPr lang="en-GB" sz="13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89750"/>
                  </a:ext>
                </a:extLst>
              </a:tr>
              <a:tr h="658652">
                <a:tc>
                  <a:txBody>
                    <a:bodyPr/>
                    <a:lstStyle/>
                    <a:p>
                      <a:pPr algn="ctr"/>
                      <a:r>
                        <a:rPr lang="en-GB" sz="1100" b="1" dirty="0" err="1">
                          <a:solidFill>
                            <a:srgbClr val="55A9A7"/>
                          </a:solidFill>
                        </a:rPr>
                        <a:t>Mise</a:t>
                      </a:r>
                      <a:r>
                        <a:rPr lang="en-GB" sz="1100" b="1" dirty="0">
                          <a:solidFill>
                            <a:srgbClr val="55A9A7"/>
                          </a:solidFill>
                        </a:rPr>
                        <a:t>-</a:t>
                      </a:r>
                      <a:r>
                        <a:rPr lang="en-GB" sz="1100" b="1" dirty="0" err="1">
                          <a:solidFill>
                            <a:srgbClr val="55A9A7"/>
                          </a:solidFill>
                        </a:rPr>
                        <a:t>en</a:t>
                      </a:r>
                      <a:r>
                        <a:rPr lang="en-GB" sz="1100" b="1" dirty="0">
                          <a:solidFill>
                            <a:srgbClr val="55A9A7"/>
                          </a:solidFill>
                        </a:rPr>
                        <a:t>-scene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300" dirty="0"/>
                        <a:t>A French term meaning “put into the scene”, this includes </a:t>
                      </a:r>
                      <a:r>
                        <a:rPr lang="en-GB" sz="1300" dirty="0">
                          <a:effectLst/>
                        </a:rPr>
                        <a:t>costumes,</a:t>
                      </a:r>
                      <a:r>
                        <a:rPr lang="en-GB" sz="1300" baseline="0" dirty="0">
                          <a:effectLst/>
                        </a:rPr>
                        <a:t> hair, </a:t>
                      </a:r>
                      <a:r>
                        <a:rPr lang="en-GB" sz="1300" dirty="0">
                          <a:effectLst/>
                        </a:rPr>
                        <a:t>make-up, and props</a:t>
                      </a:r>
                      <a:r>
                        <a:rPr lang="en-GB" sz="1300" baseline="0" dirty="0">
                          <a:effectLst/>
                        </a:rPr>
                        <a:t> and can help us identify the genre.</a:t>
                      </a:r>
                      <a:endParaRPr lang="en-GB" sz="13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2693790"/>
                  </a:ext>
                </a:extLst>
              </a:tr>
              <a:tr h="855490">
                <a:tc>
                  <a:txBody>
                    <a:bodyPr/>
                    <a:lstStyle/>
                    <a:p>
                      <a:pPr algn="ctr"/>
                      <a:r>
                        <a:rPr lang="en-GB" sz="1100" b="1" dirty="0">
                          <a:solidFill>
                            <a:srgbClr val="55A9A7"/>
                          </a:solidFill>
                        </a:rPr>
                        <a:t>Iconography</a:t>
                      </a:r>
                      <a:r>
                        <a:rPr lang="en-GB" sz="1100" b="1" baseline="0" dirty="0">
                          <a:solidFill>
                            <a:srgbClr val="55A9A7"/>
                          </a:solidFill>
                        </a:rPr>
                        <a:t> </a:t>
                      </a:r>
                      <a:endParaRPr lang="en-GB" sz="1100" b="1" dirty="0">
                        <a:solidFill>
                          <a:srgbClr val="55A9A7"/>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300" dirty="0"/>
                        <a:t>Icons that help us to identify the genre, for example</a:t>
                      </a:r>
                      <a:r>
                        <a:rPr lang="en-GB" sz="1300" baseline="0" dirty="0"/>
                        <a:t> icons of the Western genre includes ten gallon hats, spurs and horses, the action genre would include guns.</a:t>
                      </a:r>
                      <a:endParaRPr lang="en-GB" sz="13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4463778"/>
                  </a:ext>
                </a:extLst>
              </a:tr>
              <a:tr h="1052330">
                <a:tc>
                  <a:txBody>
                    <a:bodyPr/>
                    <a:lstStyle/>
                    <a:p>
                      <a:pPr algn="ctr"/>
                      <a:r>
                        <a:rPr lang="en-GB" sz="1100" b="1" dirty="0">
                          <a:solidFill>
                            <a:srgbClr val="55A9A7"/>
                          </a:solidFill>
                        </a:rPr>
                        <a:t>Technical Codes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300" dirty="0"/>
                        <a:t>Technical codes are aspects like camerawork, sound and lighting</a:t>
                      </a:r>
                      <a:r>
                        <a:rPr lang="en-GB" sz="1300" baseline="0" dirty="0"/>
                        <a:t> and these can indicate genre. For example the </a:t>
                      </a:r>
                      <a:r>
                        <a:rPr lang="en-GB" sz="1300" dirty="0"/>
                        <a:t>technical code of lighting is used in all genres but</a:t>
                      </a:r>
                      <a:r>
                        <a:rPr lang="en-GB" sz="1300" baseline="0" dirty="0"/>
                        <a:t> in horror, </a:t>
                      </a:r>
                      <a:r>
                        <a:rPr lang="en-GB" sz="1300" dirty="0"/>
                        <a:t>side and back lighting is used to create mystery and suspense.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006528"/>
                  </a:ext>
                </a:extLst>
              </a:tr>
            </a:tbl>
          </a:graphicData>
        </a:graphic>
      </p:graphicFrame>
      <p:sp>
        <p:nvSpPr>
          <p:cNvPr id="10" name="Rectangle 9"/>
          <p:cNvSpPr/>
          <p:nvPr/>
        </p:nvSpPr>
        <p:spPr>
          <a:xfrm>
            <a:off x="134407" y="551776"/>
            <a:ext cx="56938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a:t>
            </a:r>
          </a:p>
        </p:txBody>
      </p:sp>
    </p:spTree>
    <p:extLst>
      <p:ext uri="{BB962C8B-B14F-4D97-AF65-F5344CB8AC3E}">
        <p14:creationId xmlns:p14="http://schemas.microsoft.com/office/powerpoint/2010/main" val="156050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18766974"/>
              </p:ext>
            </p:extLst>
          </p:nvPr>
        </p:nvGraphicFramePr>
        <p:xfrm>
          <a:off x="285751" y="225842"/>
          <a:ext cx="5441030" cy="1952128"/>
        </p:xfrm>
        <a:graphic>
          <a:graphicData uri="http://schemas.openxmlformats.org/drawingml/2006/table">
            <a:tbl>
              <a:tblPr firstRow="1" bandRow="1">
                <a:tableStyleId>{21E4AEA4-8DFA-4A89-87EB-49C32662AFE0}</a:tableStyleId>
              </a:tblPr>
              <a:tblGrid>
                <a:gridCol w="5441030">
                  <a:extLst>
                    <a:ext uri="{9D8B030D-6E8A-4147-A177-3AD203B41FA5}">
                      <a16:colId xmlns:a16="http://schemas.microsoft.com/office/drawing/2014/main" val="2037707036"/>
                    </a:ext>
                  </a:extLst>
                </a:gridCol>
              </a:tblGrid>
              <a:tr h="3389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NARRATIVE:</a:t>
                      </a:r>
                      <a:r>
                        <a:rPr lang="en-GB" sz="1800" b="1" baseline="0" dirty="0">
                          <a:solidFill>
                            <a:schemeClr val="bg1"/>
                          </a:solidFill>
                          <a:latin typeface="Arial" panose="020B0604020202020204" pitchFamily="34" charset="0"/>
                          <a:cs typeface="Arial" panose="020B0604020202020204" pitchFamily="34" charset="0"/>
                        </a:rPr>
                        <a:t> </a:t>
                      </a:r>
                      <a:r>
                        <a:rPr lang="en-GB" sz="1800" b="1" baseline="0" dirty="0" err="1">
                          <a:solidFill>
                            <a:schemeClr val="bg1"/>
                          </a:solidFill>
                          <a:latin typeface="Arial" panose="020B0604020202020204" pitchFamily="34" charset="0"/>
                          <a:cs typeface="Arial" panose="020B0604020202020204" pitchFamily="34" charset="0"/>
                        </a:rPr>
                        <a:t>Todorov’s</a:t>
                      </a:r>
                      <a:r>
                        <a:rPr lang="en-GB" sz="1800" b="1" baseline="0" dirty="0">
                          <a:solidFill>
                            <a:schemeClr val="bg1"/>
                          </a:solidFill>
                          <a:latin typeface="Arial" panose="020B0604020202020204" pitchFamily="34" charset="0"/>
                          <a:cs typeface="Arial" panose="020B0604020202020204" pitchFamily="34" charset="0"/>
                        </a:rPr>
                        <a:t> Theory</a:t>
                      </a:r>
                      <a:endParaRPr lang="en-GB" sz="18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A9A7"/>
                    </a:solidFill>
                  </a:tcPr>
                </a:tc>
                <a:extLst>
                  <a:ext uri="{0D108BD9-81ED-4DB2-BD59-A6C34878D82A}">
                    <a16:rowId xmlns:a16="http://schemas.microsoft.com/office/drawing/2014/main" val="250607069"/>
                  </a:ext>
                </a:extLst>
              </a:tr>
              <a:tr h="298593">
                <a:tc>
                  <a:txBody>
                    <a:bodyPr/>
                    <a:lstStyle/>
                    <a:p>
                      <a:pPr marL="0" indent="0">
                        <a:buNone/>
                      </a:pPr>
                      <a:r>
                        <a:rPr lang="en-GB" sz="1400" dirty="0"/>
                        <a:t>1. A state of equilibrium (all is as it should 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r h="293132">
                <a:tc>
                  <a:txBody>
                    <a:bodyPr/>
                    <a:lstStyle/>
                    <a:p>
                      <a:pPr marL="0" indent="0">
                        <a:buNone/>
                      </a:pPr>
                      <a:r>
                        <a:rPr lang="en-GB" sz="1400" dirty="0"/>
                        <a:t>2. A disruption of that order by an 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1660739"/>
                  </a:ext>
                </a:extLst>
              </a:tr>
              <a:tr h="301117">
                <a:tc>
                  <a:txBody>
                    <a:bodyPr/>
                    <a:lstStyle/>
                    <a:p>
                      <a:pPr marL="0" indent="0">
                        <a:buNone/>
                      </a:pPr>
                      <a:r>
                        <a:rPr lang="en-GB" sz="1400" dirty="0"/>
                        <a:t>3. A recognition that the disorder has occurred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6510949"/>
                  </a:ext>
                </a:extLst>
              </a:tr>
              <a:tr h="335984">
                <a:tc>
                  <a:txBody>
                    <a:bodyPr/>
                    <a:lstStyle/>
                    <a:p>
                      <a:pPr marL="0" indent="0">
                        <a:buNone/>
                      </a:pPr>
                      <a:r>
                        <a:rPr lang="en-GB" sz="1400" dirty="0"/>
                        <a:t>4. An attempt to repair the damage of the disruption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781651"/>
                  </a:ext>
                </a:extLst>
              </a:tr>
              <a:tr h="335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5. A return or restoration of a NEW equilibrium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0367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87199611"/>
              </p:ext>
            </p:extLst>
          </p:nvPr>
        </p:nvGraphicFramePr>
        <p:xfrm>
          <a:off x="5862968" y="225842"/>
          <a:ext cx="6043281" cy="3512440"/>
        </p:xfrm>
        <a:graphic>
          <a:graphicData uri="http://schemas.openxmlformats.org/drawingml/2006/table">
            <a:tbl>
              <a:tblPr firstRow="1" bandRow="1">
                <a:tableStyleId>{21E4AEA4-8DFA-4A89-87EB-49C32662AFE0}</a:tableStyleId>
              </a:tblPr>
              <a:tblGrid>
                <a:gridCol w="6043281">
                  <a:extLst>
                    <a:ext uri="{9D8B030D-6E8A-4147-A177-3AD203B41FA5}">
                      <a16:colId xmlns:a16="http://schemas.microsoft.com/office/drawing/2014/main" val="2037707036"/>
                    </a:ext>
                  </a:extLst>
                </a:gridCol>
              </a:tblGrid>
              <a:tr h="379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Types</a:t>
                      </a:r>
                      <a:r>
                        <a:rPr lang="en-GB" sz="1800" b="1" baseline="0" dirty="0">
                          <a:solidFill>
                            <a:schemeClr val="bg1"/>
                          </a:solidFill>
                          <a:latin typeface="Arial" panose="020B0604020202020204" pitchFamily="34" charset="0"/>
                          <a:cs typeface="Arial" panose="020B0604020202020204" pitchFamily="34" charset="0"/>
                        </a:rPr>
                        <a:t> of NARRATIVE Structure</a:t>
                      </a:r>
                      <a:endParaRPr lang="en-GB" sz="18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A9A7"/>
                    </a:solidFill>
                  </a:tcPr>
                </a:tc>
                <a:extLst>
                  <a:ext uri="{0D108BD9-81ED-4DB2-BD59-A6C34878D82A}">
                    <a16:rowId xmlns:a16="http://schemas.microsoft.com/office/drawing/2014/main" val="250607069"/>
                  </a:ext>
                </a:extLst>
              </a:tr>
              <a:tr h="537382">
                <a:tc>
                  <a:txBody>
                    <a:bodyPr/>
                    <a:lstStyle/>
                    <a:p>
                      <a:r>
                        <a:rPr lang="en-GB" sz="1400" b="1" dirty="0"/>
                        <a:t>linear</a:t>
                      </a:r>
                      <a:r>
                        <a:rPr lang="en-GB" sz="1400" dirty="0"/>
                        <a:t>, where the story is told in order and a new equilibrium arrived on at the end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r h="316107">
                <a:tc>
                  <a:txBody>
                    <a:bodyPr/>
                    <a:lstStyle/>
                    <a:p>
                      <a:r>
                        <a:rPr lang="en-GB" sz="1400" b="1" dirty="0"/>
                        <a:t>non-linear</a:t>
                      </a:r>
                      <a:r>
                        <a:rPr lang="en-GB" sz="1400" dirty="0"/>
                        <a:t>, where events are told out of sequence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1660739"/>
                  </a:ext>
                </a:extLst>
              </a:tr>
              <a:tr h="537382">
                <a:tc>
                  <a:txBody>
                    <a:bodyPr/>
                    <a:lstStyle/>
                    <a:p>
                      <a:r>
                        <a:rPr lang="en-GB" sz="1400" b="1" dirty="0"/>
                        <a:t>circular</a:t>
                      </a:r>
                      <a:r>
                        <a:rPr lang="en-GB" sz="1400" dirty="0"/>
                        <a:t>, where the story ends where it began – </a:t>
                      </a:r>
                      <a:r>
                        <a:rPr lang="en-GB" sz="1400" dirty="0" err="1"/>
                        <a:t>ie</a:t>
                      </a:r>
                      <a:r>
                        <a:rPr lang="en-GB" sz="1400" dirty="0"/>
                        <a:t> there has been no change to the equilibrium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6510949"/>
                  </a:ext>
                </a:extLst>
              </a:tr>
              <a:tr h="348448">
                <a:tc>
                  <a:txBody>
                    <a:bodyPr/>
                    <a:lstStyle/>
                    <a:p>
                      <a:r>
                        <a:rPr lang="en-GB" sz="1400" b="1" dirty="0"/>
                        <a:t>interactive</a:t>
                      </a:r>
                      <a:r>
                        <a:rPr lang="en-GB" sz="1400" dirty="0"/>
                        <a:t>, where the audience can influence the narrative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781651"/>
                  </a:ext>
                </a:extLst>
              </a:tr>
              <a:tr h="348448">
                <a:tc>
                  <a:txBody>
                    <a:bodyPr/>
                    <a:lstStyle/>
                    <a:p>
                      <a:r>
                        <a:rPr lang="en-GB" sz="1400" b="1" dirty="0"/>
                        <a:t>open</a:t>
                      </a:r>
                      <a:r>
                        <a:rPr lang="en-GB" sz="1400" dirty="0"/>
                        <a:t> narratives, where there is no resolution by the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036754"/>
                  </a:ext>
                </a:extLst>
              </a:tr>
              <a:tr h="348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closed</a:t>
                      </a:r>
                      <a:r>
                        <a:rPr lang="en-GB" sz="1400" dirty="0"/>
                        <a:t> narratives, where the story is resolved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5903509"/>
                  </a:ext>
                </a:extLst>
              </a:tr>
              <a:tr h="348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single-strand</a:t>
                      </a:r>
                      <a:r>
                        <a:rPr lang="en-GB" sz="1400" dirty="0"/>
                        <a:t>, where the narrative follows just one storyline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946159"/>
                  </a:ext>
                </a:extLst>
              </a:tr>
              <a:tr h="348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multi-strand</a:t>
                      </a:r>
                      <a:r>
                        <a:rPr lang="en-GB" sz="1400" dirty="0"/>
                        <a:t>, where there are different interwoven stories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401403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13719216"/>
              </p:ext>
            </p:extLst>
          </p:nvPr>
        </p:nvGraphicFramePr>
        <p:xfrm>
          <a:off x="5862969" y="3888382"/>
          <a:ext cx="6043280" cy="2624096"/>
        </p:xfrm>
        <a:graphic>
          <a:graphicData uri="http://schemas.openxmlformats.org/drawingml/2006/table">
            <a:tbl>
              <a:tblPr firstRow="1" bandRow="1">
                <a:tableStyleId>{21E4AEA4-8DFA-4A89-87EB-49C32662AFE0}</a:tableStyleId>
              </a:tblPr>
              <a:tblGrid>
                <a:gridCol w="6043280">
                  <a:extLst>
                    <a:ext uri="{9D8B030D-6E8A-4147-A177-3AD203B41FA5}">
                      <a16:colId xmlns:a16="http://schemas.microsoft.com/office/drawing/2014/main" val="203770703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err="1">
                          <a:solidFill>
                            <a:schemeClr val="bg1"/>
                          </a:solidFill>
                          <a:latin typeface="Arial" panose="020B0604020202020204" pitchFamily="34" charset="0"/>
                          <a:cs typeface="Arial" panose="020B0604020202020204" pitchFamily="34" charset="0"/>
                        </a:rPr>
                        <a:t>Propp’s</a:t>
                      </a:r>
                      <a:r>
                        <a:rPr lang="en-GB" sz="1800" b="1" dirty="0">
                          <a:solidFill>
                            <a:schemeClr val="bg1"/>
                          </a:solidFill>
                          <a:latin typeface="Arial" panose="020B0604020202020204" pitchFamily="34" charset="0"/>
                          <a:cs typeface="Arial" panose="020B0604020202020204" pitchFamily="34" charset="0"/>
                        </a:rPr>
                        <a:t> CHARACTER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A9A7"/>
                    </a:solidFill>
                  </a:tcPr>
                </a:tc>
                <a:extLst>
                  <a:ext uri="{0D108BD9-81ED-4DB2-BD59-A6C34878D82A}">
                    <a16:rowId xmlns:a16="http://schemas.microsoft.com/office/drawing/2014/main" val="250607069"/>
                  </a:ext>
                </a:extLst>
              </a:tr>
              <a:tr h="298593">
                <a:tc>
                  <a:txBody>
                    <a:bodyPr/>
                    <a:lstStyle/>
                    <a:p>
                      <a:r>
                        <a:rPr lang="en-GB" sz="1400" b="1" dirty="0"/>
                        <a:t>Hero </a:t>
                      </a:r>
                      <a:r>
                        <a:rPr lang="en-GB" sz="1400" dirty="0"/>
                        <a:t>– undertakes a journey or a quest</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r h="293132">
                <a:tc>
                  <a:txBody>
                    <a:bodyPr/>
                    <a:lstStyle/>
                    <a:p>
                      <a:r>
                        <a:rPr lang="en-GB" sz="1400" b="1" dirty="0"/>
                        <a:t>Villain</a:t>
                      </a:r>
                      <a:r>
                        <a:rPr lang="en-GB" sz="1400" dirty="0"/>
                        <a:t> – attempts to thwart or kill the hero</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1660739"/>
                  </a:ext>
                </a:extLst>
              </a:tr>
              <a:tr h="301117">
                <a:tc>
                  <a:txBody>
                    <a:bodyPr/>
                    <a:lstStyle/>
                    <a:p>
                      <a:r>
                        <a:rPr lang="en-GB" sz="1400" b="1" dirty="0"/>
                        <a:t>Donor</a:t>
                      </a:r>
                      <a:r>
                        <a:rPr lang="en-GB" sz="1400" dirty="0"/>
                        <a:t> – gives the hero advice or a useful object</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6510949"/>
                  </a:ext>
                </a:extLst>
              </a:tr>
              <a:tr h="335984">
                <a:tc>
                  <a:txBody>
                    <a:bodyPr/>
                    <a:lstStyle/>
                    <a:p>
                      <a:r>
                        <a:rPr lang="en-GB" sz="1400" b="1" dirty="0"/>
                        <a:t>Helper</a:t>
                      </a:r>
                      <a:r>
                        <a:rPr lang="en-GB" sz="1400" dirty="0"/>
                        <a:t> – a friend who helps the hero in their quest</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781651"/>
                  </a:ext>
                </a:extLst>
              </a:tr>
              <a:tr h="335984">
                <a:tc>
                  <a:txBody>
                    <a:bodyPr/>
                    <a:lstStyle/>
                    <a:p>
                      <a:r>
                        <a:rPr lang="en-GB" sz="1400" b="1" dirty="0"/>
                        <a:t>Princess </a:t>
                      </a:r>
                      <a:r>
                        <a:rPr lang="en-GB" sz="1400" dirty="0"/>
                        <a:t>–</a:t>
                      </a:r>
                      <a:r>
                        <a:rPr lang="en-GB" sz="1400" b="1" dirty="0"/>
                        <a:t> </a:t>
                      </a:r>
                      <a:r>
                        <a:rPr lang="en-GB" sz="1400" dirty="0"/>
                        <a:t>motivation and reward for the quest</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036754"/>
                  </a:ext>
                </a:extLst>
              </a:tr>
              <a:tr h="335984">
                <a:tc>
                  <a:txBody>
                    <a:bodyPr/>
                    <a:lstStyle/>
                    <a:p>
                      <a:r>
                        <a:rPr lang="en-GB" sz="1400" b="1" dirty="0"/>
                        <a:t>Dispatcher</a:t>
                      </a:r>
                      <a:r>
                        <a:rPr lang="en-GB" sz="1400" dirty="0"/>
                        <a:t> –sends the hero on their quest</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5903509"/>
                  </a:ext>
                </a:extLst>
              </a:tr>
              <a:tr h="335984">
                <a:tc>
                  <a:txBody>
                    <a:bodyPr/>
                    <a:lstStyle/>
                    <a:p>
                      <a:r>
                        <a:rPr lang="en-GB" sz="1400" b="1" dirty="0"/>
                        <a:t>False Hero </a:t>
                      </a:r>
                      <a:r>
                        <a:rPr lang="en-GB" sz="1400" dirty="0"/>
                        <a:t>– one who turns on the hero and is punished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946159"/>
                  </a:ext>
                </a:extLst>
              </a:tr>
            </a:tbl>
          </a:graphicData>
        </a:graphic>
      </p:graphicFrame>
      <p:sp>
        <p:nvSpPr>
          <p:cNvPr id="13" name="Rectangle 12"/>
          <p:cNvSpPr/>
          <p:nvPr/>
        </p:nvSpPr>
        <p:spPr>
          <a:xfrm>
            <a:off x="476251" y="5128459"/>
            <a:ext cx="5250528" cy="1200329"/>
          </a:xfrm>
          <a:prstGeom prst="rect">
            <a:avLst/>
          </a:prstGeom>
        </p:spPr>
        <p:txBody>
          <a:bodyPr wrap="square">
            <a:spAutoFit/>
          </a:bodyPr>
          <a:lstStyle/>
          <a:p>
            <a:r>
              <a:rPr lang="en-GB" sz="1200" b="1" dirty="0">
                <a:solidFill>
                  <a:srgbClr val="55A9A7"/>
                </a:solidFill>
              </a:rPr>
              <a:t>Everything we see in the media is constructed – the people, places, issues and events we see are a </a:t>
            </a:r>
            <a:r>
              <a:rPr lang="en-GB" sz="1200" b="1" i="1" dirty="0">
                <a:solidFill>
                  <a:srgbClr val="55A9A7"/>
                </a:solidFill>
              </a:rPr>
              <a:t>re-presentation</a:t>
            </a:r>
            <a:r>
              <a:rPr lang="en-GB" sz="1200" b="1" dirty="0">
                <a:solidFill>
                  <a:srgbClr val="55A9A7"/>
                </a:solidFill>
              </a:rPr>
              <a:t> of reality. When analysing a media text you should consider:</a:t>
            </a:r>
          </a:p>
          <a:p>
            <a:pPr marL="285750" indent="-285750">
              <a:buFont typeface="Arial" panose="020B0604020202020204" pitchFamily="34" charset="0"/>
              <a:buChar char="•"/>
            </a:pPr>
            <a:r>
              <a:rPr lang="en-GB" sz="1200" b="1" dirty="0">
                <a:solidFill>
                  <a:srgbClr val="55A9A7"/>
                </a:solidFill>
              </a:rPr>
              <a:t>What is being represented? To whom?</a:t>
            </a:r>
          </a:p>
          <a:p>
            <a:pPr marL="285750" indent="-285750">
              <a:buFont typeface="Arial" panose="020B0604020202020204" pitchFamily="34" charset="0"/>
              <a:buChar char="•"/>
            </a:pPr>
            <a:r>
              <a:rPr lang="en-GB" sz="1200" b="1" dirty="0">
                <a:solidFill>
                  <a:srgbClr val="55A9A7"/>
                </a:solidFill>
              </a:rPr>
              <a:t>Is the representation positive or negative?</a:t>
            </a:r>
          </a:p>
          <a:p>
            <a:pPr marL="285750" indent="-285750">
              <a:buFont typeface="Arial" panose="020B0604020202020204" pitchFamily="34" charset="0"/>
              <a:buChar char="•"/>
            </a:pPr>
            <a:r>
              <a:rPr lang="en-GB" sz="1200" b="1" dirty="0">
                <a:solidFill>
                  <a:srgbClr val="55A9A7"/>
                </a:solidFill>
              </a:rPr>
              <a:t>How might different audiences ‘read’ this representation?</a:t>
            </a:r>
          </a:p>
        </p:txBody>
      </p:sp>
      <p:graphicFrame>
        <p:nvGraphicFramePr>
          <p:cNvPr id="15" name="Table 14"/>
          <p:cNvGraphicFramePr>
            <a:graphicFrameLocks noGrp="1"/>
          </p:cNvGraphicFramePr>
          <p:nvPr>
            <p:extLst>
              <p:ext uri="{D42A27DB-BD31-4B8C-83A1-F6EECF244321}">
                <p14:modId xmlns:p14="http://schemas.microsoft.com/office/powerpoint/2010/main" val="2465429225"/>
              </p:ext>
            </p:extLst>
          </p:nvPr>
        </p:nvGraphicFramePr>
        <p:xfrm>
          <a:off x="285752" y="2299961"/>
          <a:ext cx="5441026" cy="2560320"/>
        </p:xfrm>
        <a:graphic>
          <a:graphicData uri="http://schemas.openxmlformats.org/drawingml/2006/table">
            <a:tbl>
              <a:tblPr firstRow="1" bandRow="1">
                <a:tableStyleId>{21E4AEA4-8DFA-4A89-87EB-49C32662AFE0}</a:tableStyleId>
              </a:tblPr>
              <a:tblGrid>
                <a:gridCol w="5441026">
                  <a:extLst>
                    <a:ext uri="{9D8B030D-6E8A-4147-A177-3AD203B41FA5}">
                      <a16:colId xmlns:a16="http://schemas.microsoft.com/office/drawing/2014/main" val="2037707036"/>
                    </a:ext>
                  </a:extLst>
                </a:gridCol>
              </a:tblGrid>
              <a:tr h="3389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Audience</a:t>
                      </a:r>
                      <a:r>
                        <a:rPr lang="en-GB" sz="1800" b="1" baseline="0" dirty="0">
                          <a:solidFill>
                            <a:schemeClr val="bg1"/>
                          </a:solidFill>
                          <a:latin typeface="Arial" panose="020B0604020202020204" pitchFamily="34" charset="0"/>
                          <a:cs typeface="Arial" panose="020B0604020202020204" pitchFamily="34" charset="0"/>
                        </a:rPr>
                        <a:t> RESPONSE</a:t>
                      </a:r>
                      <a:endParaRPr lang="en-GB" sz="18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A9A7"/>
                    </a:solidFill>
                  </a:tcPr>
                </a:tc>
                <a:extLst>
                  <a:ext uri="{0D108BD9-81ED-4DB2-BD59-A6C34878D82A}">
                    <a16:rowId xmlns:a16="http://schemas.microsoft.com/office/drawing/2014/main" val="250607069"/>
                  </a:ext>
                </a:extLst>
              </a:tr>
              <a:tr h="298593">
                <a:tc>
                  <a:txBody>
                    <a:bodyPr/>
                    <a:lstStyle/>
                    <a:p>
                      <a:r>
                        <a:rPr lang="en-GB" sz="1400" b="1" dirty="0"/>
                        <a:t>Preferred Reading</a:t>
                      </a:r>
                      <a:r>
                        <a:rPr lang="en-GB" sz="1400" dirty="0"/>
                        <a:t> – the audience respond to the product the way media producers want/expect them to without questioning – these are </a:t>
                      </a:r>
                      <a:r>
                        <a:rPr lang="en-GB" sz="1400" b="1" u="sng" dirty="0"/>
                        <a:t>passive audiences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r h="293132">
                <a:tc>
                  <a:txBody>
                    <a:bodyPr/>
                    <a:lstStyle/>
                    <a:p>
                      <a:r>
                        <a:rPr lang="en-GB" sz="1400" b="1" dirty="0"/>
                        <a:t>Negotiated Reading</a:t>
                      </a:r>
                      <a:r>
                        <a:rPr lang="en-GB" sz="1400" dirty="0"/>
                        <a:t> – the audience knows what the producer wants us to think, knows why that might be an untruthful representation, but forms an opinion which is a combination of both – these are </a:t>
                      </a:r>
                      <a:r>
                        <a:rPr lang="en-GB" sz="1400" b="1" u="sng" dirty="0"/>
                        <a:t>active audiences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1660739"/>
                  </a:ext>
                </a:extLst>
              </a:tr>
              <a:tr h="301117">
                <a:tc>
                  <a:txBody>
                    <a:bodyPr/>
                    <a:lstStyle/>
                    <a:p>
                      <a:r>
                        <a:rPr lang="en-GB" sz="1400" b="1" dirty="0"/>
                        <a:t>Oppositional Reading</a:t>
                      </a:r>
                      <a:r>
                        <a:rPr lang="en-GB" sz="1400" dirty="0"/>
                        <a:t> – the audience completely reject the product’s message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6510949"/>
                  </a:ext>
                </a:extLst>
              </a:tr>
            </a:tbl>
          </a:graphicData>
        </a:graphic>
      </p:graphicFrame>
      <p:sp>
        <p:nvSpPr>
          <p:cNvPr id="16" name="Rectangle 15"/>
          <p:cNvSpPr/>
          <p:nvPr/>
        </p:nvSpPr>
        <p:spPr>
          <a:xfrm>
            <a:off x="285751" y="5132498"/>
            <a:ext cx="5441025" cy="1379981"/>
          </a:xfrm>
          <a:prstGeom prst="rect">
            <a:avLst/>
          </a:prstGeom>
          <a:noFill/>
          <a:ln>
            <a:solidFill>
              <a:srgbClr val="55A9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1251919" y="5595243"/>
            <a:ext cx="56938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21829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0473" y="290276"/>
            <a:ext cx="7811527" cy="456383"/>
          </a:xfrm>
        </p:spPr>
        <p:txBody>
          <a:bodyPr/>
          <a:lstStyle/>
          <a:p>
            <a:r>
              <a:rPr lang="en-GB" dirty="0"/>
              <a:t>Genre</a:t>
            </a:r>
          </a:p>
        </p:txBody>
      </p:sp>
      <p:pic>
        <p:nvPicPr>
          <p:cNvPr id="14" name="Picture 13"/>
          <p:cNvPicPr>
            <a:picLocks noChangeAspect="1"/>
          </p:cNvPicPr>
          <p:nvPr/>
        </p:nvPicPr>
        <p:blipFill>
          <a:blip r:embed="rId2"/>
          <a:stretch>
            <a:fillRect/>
          </a:stretch>
        </p:blipFill>
        <p:spPr>
          <a:xfrm>
            <a:off x="1462079" y="2575950"/>
            <a:ext cx="1257216" cy="1196260"/>
          </a:xfrm>
          <a:prstGeom prst="rect">
            <a:avLst/>
          </a:prstGeom>
        </p:spPr>
      </p:pic>
      <p:pic>
        <p:nvPicPr>
          <p:cNvPr id="15" name="Picture 14"/>
          <p:cNvPicPr>
            <a:picLocks noChangeAspect="1"/>
          </p:cNvPicPr>
          <p:nvPr/>
        </p:nvPicPr>
        <p:blipFill>
          <a:blip r:embed="rId3"/>
          <a:stretch>
            <a:fillRect/>
          </a:stretch>
        </p:blipFill>
        <p:spPr>
          <a:xfrm>
            <a:off x="2590110" y="1331326"/>
            <a:ext cx="1194312" cy="1252929"/>
          </a:xfrm>
          <a:prstGeom prst="rect">
            <a:avLst/>
          </a:prstGeom>
        </p:spPr>
      </p:pic>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sp>
        <p:nvSpPr>
          <p:cNvPr id="5" name="Google Shape;410;p37"/>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 name="Rectangle 5"/>
          <p:cNvSpPr/>
          <p:nvPr/>
        </p:nvSpPr>
        <p:spPr>
          <a:xfrm>
            <a:off x="341306" y="277094"/>
            <a:ext cx="4788008" cy="1200329"/>
          </a:xfrm>
          <a:prstGeom prst="rect">
            <a:avLst/>
          </a:prstGeom>
        </p:spPr>
        <p:txBody>
          <a:bodyPr wrap="square">
            <a:spAutoFit/>
          </a:bodyPr>
          <a:lstStyle/>
          <a:p>
            <a:r>
              <a:rPr lang="en-GB" sz="1800" b="1" dirty="0"/>
              <a:t>Main Film Genres: </a:t>
            </a:r>
            <a:r>
              <a:rPr lang="en-GB" sz="1800" dirty="0"/>
              <a:t>Listed below are some of the most common and identifiable film genre categories, with descriptions of each type or category. </a:t>
            </a:r>
          </a:p>
        </p:txBody>
      </p:sp>
      <p:pic>
        <p:nvPicPr>
          <p:cNvPr id="9" name="Picture 8"/>
          <p:cNvPicPr>
            <a:picLocks noChangeAspect="1"/>
          </p:cNvPicPr>
          <p:nvPr/>
        </p:nvPicPr>
        <p:blipFill>
          <a:blip r:embed="rId4"/>
          <a:stretch>
            <a:fillRect/>
          </a:stretch>
        </p:blipFill>
        <p:spPr>
          <a:xfrm>
            <a:off x="349460" y="1513057"/>
            <a:ext cx="1120115" cy="1078884"/>
          </a:xfrm>
          <a:prstGeom prst="rect">
            <a:avLst/>
          </a:prstGeom>
        </p:spPr>
      </p:pic>
      <p:pic>
        <p:nvPicPr>
          <p:cNvPr id="10" name="Picture 9"/>
          <p:cNvPicPr>
            <a:picLocks noChangeAspect="1"/>
          </p:cNvPicPr>
          <p:nvPr/>
        </p:nvPicPr>
        <p:blipFill>
          <a:blip r:embed="rId5"/>
          <a:stretch>
            <a:fillRect/>
          </a:stretch>
        </p:blipFill>
        <p:spPr>
          <a:xfrm>
            <a:off x="345829" y="2637540"/>
            <a:ext cx="1098101" cy="1180922"/>
          </a:xfrm>
          <a:prstGeom prst="rect">
            <a:avLst/>
          </a:prstGeom>
        </p:spPr>
      </p:pic>
      <p:pic>
        <p:nvPicPr>
          <p:cNvPr id="11" name="Picture 10"/>
          <p:cNvPicPr>
            <a:picLocks noChangeAspect="1"/>
          </p:cNvPicPr>
          <p:nvPr/>
        </p:nvPicPr>
        <p:blipFill>
          <a:blip r:embed="rId6"/>
          <a:stretch>
            <a:fillRect/>
          </a:stretch>
        </p:blipFill>
        <p:spPr>
          <a:xfrm>
            <a:off x="341306" y="3755137"/>
            <a:ext cx="1202761" cy="1064513"/>
          </a:xfrm>
          <a:prstGeom prst="rect">
            <a:avLst/>
          </a:prstGeom>
        </p:spPr>
      </p:pic>
      <p:pic>
        <p:nvPicPr>
          <p:cNvPr id="12" name="Picture 11"/>
          <p:cNvPicPr>
            <a:picLocks noChangeAspect="1"/>
          </p:cNvPicPr>
          <p:nvPr/>
        </p:nvPicPr>
        <p:blipFill>
          <a:blip r:embed="rId7"/>
          <a:stretch>
            <a:fillRect/>
          </a:stretch>
        </p:blipFill>
        <p:spPr>
          <a:xfrm>
            <a:off x="1430110" y="1429026"/>
            <a:ext cx="1265017" cy="1178273"/>
          </a:xfrm>
          <a:prstGeom prst="rect">
            <a:avLst/>
          </a:prstGeom>
        </p:spPr>
      </p:pic>
      <p:pic>
        <p:nvPicPr>
          <p:cNvPr id="13" name="Picture 12"/>
          <p:cNvPicPr>
            <a:picLocks noChangeAspect="1"/>
          </p:cNvPicPr>
          <p:nvPr/>
        </p:nvPicPr>
        <p:blipFill>
          <a:blip r:embed="rId8"/>
          <a:stretch>
            <a:fillRect/>
          </a:stretch>
        </p:blipFill>
        <p:spPr>
          <a:xfrm>
            <a:off x="432992" y="4959885"/>
            <a:ext cx="1111075" cy="1158022"/>
          </a:xfrm>
          <a:prstGeom prst="rect">
            <a:avLst/>
          </a:prstGeom>
        </p:spPr>
      </p:pic>
      <p:pic>
        <p:nvPicPr>
          <p:cNvPr id="16" name="Picture 15"/>
          <p:cNvPicPr>
            <a:picLocks noChangeAspect="1"/>
          </p:cNvPicPr>
          <p:nvPr/>
        </p:nvPicPr>
        <p:blipFill>
          <a:blip r:embed="rId9"/>
          <a:stretch>
            <a:fillRect/>
          </a:stretch>
        </p:blipFill>
        <p:spPr>
          <a:xfrm>
            <a:off x="1462079" y="3806607"/>
            <a:ext cx="1233048" cy="1131503"/>
          </a:xfrm>
          <a:prstGeom prst="rect">
            <a:avLst/>
          </a:prstGeom>
        </p:spPr>
      </p:pic>
      <p:pic>
        <p:nvPicPr>
          <p:cNvPr id="17" name="Picture 16"/>
          <p:cNvPicPr>
            <a:picLocks noChangeAspect="1"/>
          </p:cNvPicPr>
          <p:nvPr/>
        </p:nvPicPr>
        <p:blipFill>
          <a:blip r:embed="rId10"/>
          <a:stretch>
            <a:fillRect/>
          </a:stretch>
        </p:blipFill>
        <p:spPr>
          <a:xfrm>
            <a:off x="1585972" y="4995260"/>
            <a:ext cx="1009429" cy="1263457"/>
          </a:xfrm>
          <a:prstGeom prst="rect">
            <a:avLst/>
          </a:prstGeom>
        </p:spPr>
      </p:pic>
      <p:pic>
        <p:nvPicPr>
          <p:cNvPr id="18" name="Picture 17"/>
          <p:cNvPicPr>
            <a:picLocks noChangeAspect="1"/>
          </p:cNvPicPr>
          <p:nvPr/>
        </p:nvPicPr>
        <p:blipFill>
          <a:blip r:embed="rId11"/>
          <a:stretch>
            <a:fillRect/>
          </a:stretch>
        </p:blipFill>
        <p:spPr>
          <a:xfrm>
            <a:off x="2698180" y="2660624"/>
            <a:ext cx="995092" cy="1088833"/>
          </a:xfrm>
          <a:prstGeom prst="rect">
            <a:avLst/>
          </a:prstGeom>
        </p:spPr>
      </p:pic>
      <p:pic>
        <p:nvPicPr>
          <p:cNvPr id="19" name="Picture 18"/>
          <p:cNvPicPr>
            <a:picLocks noChangeAspect="1"/>
          </p:cNvPicPr>
          <p:nvPr/>
        </p:nvPicPr>
        <p:blipFill>
          <a:blip r:embed="rId12"/>
          <a:stretch>
            <a:fillRect/>
          </a:stretch>
        </p:blipFill>
        <p:spPr>
          <a:xfrm>
            <a:off x="2713276" y="3706924"/>
            <a:ext cx="1149571" cy="1112726"/>
          </a:xfrm>
          <a:prstGeom prst="rect">
            <a:avLst/>
          </a:prstGeom>
        </p:spPr>
      </p:pic>
      <p:sp>
        <p:nvSpPr>
          <p:cNvPr id="20" name="Google Shape;408;p37"/>
          <p:cNvSpPr txBox="1">
            <a:spLocks/>
          </p:cNvSpPr>
          <p:nvPr/>
        </p:nvSpPr>
        <p:spPr>
          <a:xfrm>
            <a:off x="5147519" y="496422"/>
            <a:ext cx="6526112" cy="121664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80"/>
            </a:pPr>
            <a:r>
              <a:rPr lang="en-GB" sz="2000" dirty="0"/>
              <a:t>Genre Iconography – What do you expect to see/hear? </a:t>
            </a:r>
          </a:p>
        </p:txBody>
      </p:sp>
      <p:pic>
        <p:nvPicPr>
          <p:cNvPr id="21" name="Google Shape;412;p37"/>
          <p:cNvPicPr preferRelativeResize="0"/>
          <p:nvPr/>
        </p:nvPicPr>
        <p:blipFill rotWithShape="1">
          <a:blip r:embed="rId13">
            <a:alphaModFix/>
          </a:blip>
          <a:srcRect l="683" t="24819" r="6437" b="57403"/>
          <a:stretch/>
        </p:blipFill>
        <p:spPr>
          <a:xfrm>
            <a:off x="5850940" y="1297883"/>
            <a:ext cx="5119269" cy="850559"/>
          </a:xfrm>
          <a:prstGeom prst="rect">
            <a:avLst/>
          </a:prstGeom>
          <a:noFill/>
          <a:ln>
            <a:noFill/>
          </a:ln>
        </p:spPr>
      </p:pic>
      <p:sp>
        <p:nvSpPr>
          <p:cNvPr id="22" name="Google Shape;434;p39"/>
          <p:cNvSpPr/>
          <p:nvPr/>
        </p:nvSpPr>
        <p:spPr>
          <a:xfrm>
            <a:off x="3931228" y="2377261"/>
            <a:ext cx="7935415" cy="37720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dirty="0">
                <a:solidFill>
                  <a:schemeClr val="dk1"/>
                </a:solidFill>
                <a:latin typeface="Calibri"/>
                <a:ea typeface="Calibri"/>
                <a:cs typeface="Calibri"/>
                <a:sym typeface="Calibri"/>
              </a:rPr>
              <a:t>What are codes?</a:t>
            </a:r>
            <a:br>
              <a:rPr lang="en-GB" sz="1600" dirty="0">
                <a:solidFill>
                  <a:schemeClr val="dk1"/>
                </a:solidFill>
                <a:latin typeface="Calibri"/>
                <a:ea typeface="Calibri"/>
                <a:cs typeface="Calibri"/>
                <a:sym typeface="Calibri"/>
              </a:rPr>
            </a:br>
            <a:r>
              <a:rPr lang="en-GB" sz="1600" dirty="0">
                <a:solidFill>
                  <a:schemeClr val="dk1"/>
                </a:solidFill>
                <a:latin typeface="Calibri"/>
                <a:ea typeface="Calibri"/>
                <a:cs typeface="Calibri"/>
                <a:sym typeface="Calibri"/>
              </a:rPr>
              <a:t>Codes are systems of signs, which create meaning. Codes can be divided into two categories – technical and symbolic. Technical codes are all the ways in which equipment is used to tell the story in a media text, for example the camera work in a film. Symbolic codes show what is beneath the surface of what we see. For example, a character's actions show you how the character is feeling. </a:t>
            </a:r>
          </a:p>
          <a:p>
            <a:pPr marL="0" marR="0" lvl="0" indent="0" algn="l" rtl="0">
              <a:spcBef>
                <a:spcPts val="0"/>
              </a:spcBef>
              <a:spcAft>
                <a:spcPts val="0"/>
              </a:spcAft>
              <a:buNone/>
            </a:pPr>
            <a:endParaRPr dirty="0"/>
          </a:p>
          <a:p>
            <a:pPr marL="0" marR="0" lvl="0" indent="0" algn="l" rtl="0">
              <a:spcBef>
                <a:spcPts val="0"/>
              </a:spcBef>
              <a:spcAft>
                <a:spcPts val="0"/>
              </a:spcAft>
              <a:buNone/>
            </a:pPr>
            <a:r>
              <a:rPr lang="en-GB" sz="1600" b="1" dirty="0">
                <a:solidFill>
                  <a:schemeClr val="dk1"/>
                </a:solidFill>
                <a:latin typeface="Calibri"/>
                <a:ea typeface="Calibri"/>
                <a:cs typeface="Calibri"/>
                <a:sym typeface="Calibri"/>
              </a:rPr>
              <a:t>What are conventions?</a:t>
            </a:r>
            <a:br>
              <a:rPr lang="en-GB" sz="1600" dirty="0">
                <a:solidFill>
                  <a:schemeClr val="dk1"/>
                </a:solidFill>
                <a:latin typeface="Calibri"/>
                <a:ea typeface="Calibri"/>
                <a:cs typeface="Calibri"/>
                <a:sym typeface="Calibri"/>
              </a:rPr>
            </a:br>
            <a:r>
              <a:rPr lang="en-GB" sz="1600" dirty="0">
                <a:solidFill>
                  <a:schemeClr val="dk1"/>
                </a:solidFill>
                <a:latin typeface="Calibri"/>
                <a:ea typeface="Calibri"/>
                <a:cs typeface="Calibri"/>
                <a:sym typeface="Calibri"/>
              </a:rPr>
              <a:t>Conventions are the generally accepted ways of doing something. There are general conventions in any medium, such as the use of interviewee quotes in a print article, but conventions are also genre specific.</a:t>
            </a:r>
          </a:p>
          <a:p>
            <a:pPr marL="0" marR="0" lvl="0" indent="0" algn="l" rtl="0">
              <a:spcBef>
                <a:spcPts val="0"/>
              </a:spcBef>
              <a:spcAft>
                <a:spcPts val="0"/>
              </a:spcAft>
              <a:buNone/>
            </a:pPr>
            <a:endParaRPr dirty="0"/>
          </a:p>
          <a:p>
            <a:pPr marL="0" marR="0" lvl="0" indent="0" algn="l" rtl="0">
              <a:spcBef>
                <a:spcPts val="0"/>
              </a:spcBef>
              <a:spcAft>
                <a:spcPts val="0"/>
              </a:spcAft>
              <a:buNone/>
            </a:pPr>
            <a:r>
              <a:rPr lang="en-GB" sz="1600" b="1" dirty="0">
                <a:solidFill>
                  <a:schemeClr val="dk1"/>
                </a:solidFill>
                <a:latin typeface="Calibri"/>
                <a:ea typeface="Calibri"/>
                <a:cs typeface="Calibri"/>
                <a:sym typeface="Calibri"/>
              </a:rPr>
              <a:t>How codes and conventions apply in media studies</a:t>
            </a:r>
            <a:br>
              <a:rPr lang="en-GB" sz="1600" dirty="0">
                <a:solidFill>
                  <a:schemeClr val="dk1"/>
                </a:solidFill>
                <a:latin typeface="Calibri"/>
                <a:ea typeface="Calibri"/>
                <a:cs typeface="Calibri"/>
                <a:sym typeface="Calibri"/>
              </a:rPr>
            </a:br>
            <a:r>
              <a:rPr lang="en-GB" sz="1600" dirty="0">
                <a:solidFill>
                  <a:schemeClr val="dk1"/>
                </a:solidFill>
                <a:latin typeface="Calibri"/>
                <a:ea typeface="Calibri"/>
                <a:cs typeface="Calibri"/>
                <a:sym typeface="Calibri"/>
              </a:rPr>
              <a:t>Codes and conventions are used together in any study of genre. It is a convention of the horror genre that side and back lighting is used to create mystery and suspense – an integral part of any horror movie.</a:t>
            </a:r>
            <a:endParaRPr dirty="0"/>
          </a:p>
        </p:txBody>
      </p:sp>
      <p:sp>
        <p:nvSpPr>
          <p:cNvPr id="23" name="Rectangle 22"/>
          <p:cNvSpPr/>
          <p:nvPr/>
        </p:nvSpPr>
        <p:spPr>
          <a:xfrm>
            <a:off x="5429249" y="801661"/>
            <a:ext cx="5962650" cy="14227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1309973" y="298176"/>
            <a:ext cx="56938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5</a:t>
            </a:r>
          </a:p>
        </p:txBody>
      </p:sp>
    </p:spTree>
    <p:extLst>
      <p:ext uri="{BB962C8B-B14F-4D97-AF65-F5344CB8AC3E}">
        <p14:creationId xmlns:p14="http://schemas.microsoft.com/office/powerpoint/2010/main" val="274304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1"/>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Storytelling Devices </a:t>
            </a:r>
            <a:endParaRPr sz="2880"/>
          </a:p>
        </p:txBody>
      </p:sp>
      <p:sp>
        <p:nvSpPr>
          <p:cNvPr id="451" name="Google Shape;451;p41"/>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41"/>
          <p:cNvSpPr txBox="1">
            <a:spLocks noGrp="1"/>
          </p:cNvSpPr>
          <p:nvPr>
            <p:ph type="body" idx="1"/>
          </p:nvPr>
        </p:nvSpPr>
        <p:spPr>
          <a:xfrm>
            <a:off x="345830" y="995630"/>
            <a:ext cx="3749920" cy="5503644"/>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1250"/>
              <a:buChar char="•"/>
            </a:pPr>
            <a:r>
              <a:rPr lang="en-GB" sz="1250"/>
              <a:t>Anagnorisis: See</a:t>
            </a:r>
            <a:r>
              <a:rPr lang="en-GB" sz="1250" i="1"/>
              <a:t> </a:t>
            </a:r>
            <a:r>
              <a:rPr lang="en-GB" sz="1250" u="sng">
                <a:solidFill>
                  <a:schemeClr val="hlink"/>
                </a:solidFill>
                <a:hlinkClick r:id="rId3"/>
              </a:rPr>
              <a:t>Discovery</a:t>
            </a:r>
            <a:r>
              <a:rPr lang="en-GB" sz="1250"/>
              <a:t>.</a:t>
            </a:r>
            <a:endParaRPr/>
          </a:p>
          <a:p>
            <a:pPr marL="228600" lvl="0" indent="-228600" algn="l" rtl="0">
              <a:lnSpc>
                <a:spcPct val="70000"/>
              </a:lnSpc>
              <a:spcBef>
                <a:spcPts val="1000"/>
              </a:spcBef>
              <a:spcAft>
                <a:spcPts val="0"/>
              </a:spcAft>
              <a:buClr>
                <a:schemeClr val="dk1"/>
              </a:buClr>
              <a:buSzPts val="1250"/>
              <a:buChar char="•"/>
            </a:pPr>
            <a:r>
              <a:rPr lang="en-GB" sz="1250" u="sng">
                <a:solidFill>
                  <a:schemeClr val="hlink"/>
                </a:solidFill>
                <a:hlinkClick r:id="rId4"/>
              </a:rPr>
              <a:t>Narrator</a:t>
            </a:r>
            <a:r>
              <a:rPr lang="en-GB" sz="1250"/>
              <a:t>: Absent telling what is happening.</a:t>
            </a:r>
            <a:endParaRPr/>
          </a:p>
          <a:p>
            <a:pPr marL="228600" lvl="0" indent="-228600" algn="l" rtl="0">
              <a:lnSpc>
                <a:spcPct val="70000"/>
              </a:lnSpc>
              <a:spcBef>
                <a:spcPts val="1000"/>
              </a:spcBef>
              <a:spcAft>
                <a:spcPts val="0"/>
              </a:spcAft>
              <a:buClr>
                <a:schemeClr val="dk1"/>
              </a:buClr>
              <a:buSzPts val="1250"/>
              <a:buChar char="•"/>
            </a:pPr>
            <a:r>
              <a:rPr lang="en-GB" sz="1250" u="sng">
                <a:solidFill>
                  <a:schemeClr val="hlink"/>
                </a:solidFill>
                <a:hlinkClick r:id="rId5"/>
              </a:rPr>
              <a:t>Nested Stories</a:t>
            </a:r>
            <a:r>
              <a:rPr lang="en-GB" sz="1250"/>
              <a:t>: Stories within stories.</a:t>
            </a:r>
            <a:endParaRPr/>
          </a:p>
          <a:p>
            <a:pPr marL="228600" lvl="0" indent="-228600" algn="l" rtl="0">
              <a:lnSpc>
                <a:spcPct val="70000"/>
              </a:lnSpc>
              <a:spcBef>
                <a:spcPts val="1000"/>
              </a:spcBef>
              <a:spcAft>
                <a:spcPts val="0"/>
              </a:spcAft>
              <a:buClr>
                <a:schemeClr val="dk1"/>
              </a:buClr>
              <a:buSzPts val="1250"/>
              <a:buChar char="•"/>
            </a:pPr>
            <a:r>
              <a:rPr lang="en-GB" sz="1250" u="sng">
                <a:solidFill>
                  <a:schemeClr val="hlink"/>
                </a:solidFill>
                <a:hlinkClick r:id="rId6"/>
              </a:rPr>
              <a:t>Parable</a:t>
            </a:r>
            <a:r>
              <a:rPr lang="en-GB" sz="1250"/>
              <a:t>: Teaching story.</a:t>
            </a:r>
            <a:endParaRPr/>
          </a:p>
          <a:p>
            <a:pPr marL="228600" lvl="0" indent="-228600" algn="l" rtl="0">
              <a:lnSpc>
                <a:spcPct val="70000"/>
              </a:lnSpc>
              <a:spcBef>
                <a:spcPts val="1000"/>
              </a:spcBef>
              <a:spcAft>
                <a:spcPts val="0"/>
              </a:spcAft>
              <a:buClr>
                <a:schemeClr val="dk1"/>
              </a:buClr>
              <a:buSzPts val="1250"/>
              <a:buChar char="•"/>
            </a:pPr>
            <a:r>
              <a:rPr lang="en-GB" sz="1250"/>
              <a:t>Peripeteia: See </a:t>
            </a:r>
            <a:r>
              <a:rPr lang="en-GB" sz="1250" u="sng">
                <a:solidFill>
                  <a:schemeClr val="hlink"/>
                </a:solidFill>
                <a:hlinkClick r:id="rId7"/>
              </a:rPr>
              <a:t>Reversal</a:t>
            </a:r>
            <a:r>
              <a:rPr lang="en-GB" sz="1250"/>
              <a:t>.</a:t>
            </a:r>
            <a:endParaRPr/>
          </a:p>
          <a:p>
            <a:pPr marL="228600" lvl="0" indent="-228600" algn="l" rtl="0">
              <a:lnSpc>
                <a:spcPct val="70000"/>
              </a:lnSpc>
              <a:spcBef>
                <a:spcPts val="1000"/>
              </a:spcBef>
              <a:spcAft>
                <a:spcPts val="0"/>
              </a:spcAft>
              <a:buClr>
                <a:schemeClr val="dk1"/>
              </a:buClr>
              <a:buSzPts val="1250"/>
              <a:buChar char="•"/>
            </a:pPr>
            <a:r>
              <a:rPr lang="en-GB" sz="1250" u="sng">
                <a:solidFill>
                  <a:schemeClr val="hlink"/>
                </a:solidFill>
                <a:hlinkClick r:id="rId8"/>
              </a:rPr>
              <a:t>Plot Coupon</a:t>
            </a:r>
            <a:r>
              <a:rPr lang="en-GB" sz="1250"/>
              <a:t>: Item that is a plot substitute.</a:t>
            </a:r>
            <a:endParaRPr/>
          </a:p>
          <a:p>
            <a:pPr marL="228600" lvl="0" indent="-228600" algn="l" rtl="0">
              <a:lnSpc>
                <a:spcPct val="70000"/>
              </a:lnSpc>
              <a:spcBef>
                <a:spcPts val="1000"/>
              </a:spcBef>
              <a:spcAft>
                <a:spcPts val="0"/>
              </a:spcAft>
              <a:buClr>
                <a:schemeClr val="dk1"/>
              </a:buClr>
              <a:buSzPts val="1250"/>
              <a:buChar char="•"/>
            </a:pPr>
            <a:r>
              <a:rPr lang="en-GB" sz="1250"/>
              <a:t>Plot Dump: See </a:t>
            </a:r>
            <a:r>
              <a:rPr lang="en-GB" sz="1250" u="sng">
                <a:solidFill>
                  <a:schemeClr val="hlink"/>
                </a:solidFill>
                <a:hlinkClick r:id="rId9"/>
              </a:rPr>
              <a:t>Exposition</a:t>
            </a:r>
            <a:r>
              <a:rPr lang="en-GB" sz="1250"/>
              <a:t>.</a:t>
            </a:r>
            <a:endParaRPr/>
          </a:p>
          <a:p>
            <a:pPr marL="228600" lvl="0" indent="-228600" algn="l" rtl="0">
              <a:lnSpc>
                <a:spcPct val="70000"/>
              </a:lnSpc>
              <a:spcBef>
                <a:spcPts val="1000"/>
              </a:spcBef>
              <a:spcAft>
                <a:spcPts val="0"/>
              </a:spcAft>
              <a:buClr>
                <a:schemeClr val="dk1"/>
              </a:buClr>
              <a:buSzPts val="1250"/>
              <a:buChar char="•"/>
            </a:pPr>
            <a:r>
              <a:rPr lang="en-GB" sz="1250" u="sng">
                <a:solidFill>
                  <a:schemeClr val="hlink"/>
                </a:solidFill>
                <a:hlinkClick r:id="rId10"/>
              </a:rPr>
              <a:t>Point of View</a:t>
            </a:r>
            <a:r>
              <a:rPr lang="en-GB" sz="1250"/>
              <a:t>: First person, second and narrator.</a:t>
            </a:r>
            <a:endParaRPr/>
          </a:p>
          <a:p>
            <a:pPr marL="228600" lvl="0" indent="-228600" algn="l" rtl="0">
              <a:lnSpc>
                <a:spcPct val="70000"/>
              </a:lnSpc>
              <a:spcBef>
                <a:spcPts val="1000"/>
              </a:spcBef>
              <a:spcAft>
                <a:spcPts val="0"/>
              </a:spcAft>
              <a:buClr>
                <a:schemeClr val="dk1"/>
              </a:buClr>
              <a:buSzPts val="1250"/>
              <a:buChar char="•"/>
            </a:pPr>
            <a:r>
              <a:rPr lang="en-GB" sz="1250" u="sng">
                <a:solidFill>
                  <a:schemeClr val="hlink"/>
                </a:solidFill>
                <a:hlinkClick r:id="rId11"/>
              </a:rPr>
              <a:t>Proairetic Code</a:t>
            </a:r>
            <a:r>
              <a:rPr lang="en-GB" sz="1250"/>
              <a:t>: Sequential events.</a:t>
            </a:r>
            <a:endParaRPr/>
          </a:p>
          <a:p>
            <a:pPr marL="228600" lvl="0" indent="-228600" algn="l" rtl="0">
              <a:lnSpc>
                <a:spcPct val="70000"/>
              </a:lnSpc>
              <a:spcBef>
                <a:spcPts val="1000"/>
              </a:spcBef>
              <a:spcAft>
                <a:spcPts val="0"/>
              </a:spcAft>
              <a:buClr>
                <a:schemeClr val="dk1"/>
              </a:buClr>
              <a:buSzPts val="1250"/>
              <a:buChar char="•"/>
            </a:pPr>
            <a:r>
              <a:rPr lang="en-GB" sz="1250"/>
              <a:t>Prolepsis: See </a:t>
            </a:r>
            <a:r>
              <a:rPr lang="en-GB" sz="1250" u="sng">
                <a:solidFill>
                  <a:schemeClr val="hlink"/>
                </a:solidFill>
                <a:hlinkClick r:id="rId12"/>
              </a:rPr>
              <a:t>Flashforward</a:t>
            </a:r>
            <a:r>
              <a:rPr lang="en-GB" sz="1250"/>
              <a:t>.</a:t>
            </a:r>
            <a:endParaRPr/>
          </a:p>
          <a:p>
            <a:pPr marL="228600" lvl="0" indent="-228600" algn="l" rtl="0">
              <a:lnSpc>
                <a:spcPct val="70000"/>
              </a:lnSpc>
              <a:spcBef>
                <a:spcPts val="1000"/>
              </a:spcBef>
              <a:spcAft>
                <a:spcPts val="0"/>
              </a:spcAft>
              <a:buClr>
                <a:schemeClr val="dk1"/>
              </a:buClr>
              <a:buSzPts val="1250"/>
              <a:buChar char="•"/>
            </a:pPr>
            <a:r>
              <a:rPr lang="en-GB" sz="1250"/>
              <a:t>Prologue: See </a:t>
            </a:r>
            <a:r>
              <a:rPr lang="en-GB" sz="1250" u="sng">
                <a:solidFill>
                  <a:schemeClr val="hlink"/>
                </a:solidFill>
                <a:hlinkClick r:id="rId9"/>
              </a:rPr>
              <a:t>Exposition</a:t>
            </a:r>
            <a:r>
              <a:rPr lang="en-GB" sz="1250"/>
              <a:t>.</a:t>
            </a:r>
            <a:endParaRPr/>
          </a:p>
          <a:p>
            <a:pPr marL="228600" lvl="0" indent="-228600" algn="l" rtl="0">
              <a:lnSpc>
                <a:spcPct val="70000"/>
              </a:lnSpc>
              <a:spcBef>
                <a:spcPts val="1000"/>
              </a:spcBef>
              <a:spcAft>
                <a:spcPts val="0"/>
              </a:spcAft>
              <a:buClr>
                <a:schemeClr val="dk1"/>
              </a:buClr>
              <a:buSzPts val="1250"/>
              <a:buChar char="•"/>
            </a:pPr>
            <a:r>
              <a:rPr lang="en-GB" sz="1250" u="sng">
                <a:solidFill>
                  <a:schemeClr val="hlink"/>
                </a:solidFill>
                <a:hlinkClick r:id="rId13"/>
              </a:rPr>
              <a:t>Quibble</a:t>
            </a:r>
            <a:r>
              <a:rPr lang="en-GB" sz="1250"/>
              <a:t>: Wriggling out of an agreement.</a:t>
            </a:r>
            <a:endParaRPr/>
          </a:p>
          <a:p>
            <a:pPr marL="228600" lvl="0" indent="-228600" algn="l" rtl="0">
              <a:lnSpc>
                <a:spcPct val="70000"/>
              </a:lnSpc>
              <a:spcBef>
                <a:spcPts val="1000"/>
              </a:spcBef>
              <a:spcAft>
                <a:spcPts val="0"/>
              </a:spcAft>
              <a:buClr>
                <a:schemeClr val="dk1"/>
              </a:buClr>
              <a:buSzPts val="1250"/>
              <a:buChar char="•"/>
            </a:pPr>
            <a:r>
              <a:rPr lang="en-GB" sz="1250"/>
              <a:t>Racconto: See </a:t>
            </a:r>
            <a:r>
              <a:rPr lang="en-GB" sz="1250" u="sng">
                <a:solidFill>
                  <a:schemeClr val="hlink"/>
                </a:solidFill>
                <a:hlinkClick r:id="rId14"/>
              </a:rPr>
              <a:t>Flashback</a:t>
            </a:r>
            <a:r>
              <a:rPr lang="en-GB" sz="1250"/>
              <a:t>.</a:t>
            </a:r>
            <a:endParaRPr/>
          </a:p>
          <a:p>
            <a:pPr marL="228600" lvl="0" indent="-228600" algn="l" rtl="0">
              <a:lnSpc>
                <a:spcPct val="70000"/>
              </a:lnSpc>
              <a:spcBef>
                <a:spcPts val="1000"/>
              </a:spcBef>
              <a:spcAft>
                <a:spcPts val="0"/>
              </a:spcAft>
              <a:buClr>
                <a:schemeClr val="dk1"/>
              </a:buClr>
              <a:buSzPts val="1250"/>
              <a:buChar char="•"/>
            </a:pPr>
            <a:r>
              <a:rPr lang="en-GB" sz="1250" u="sng">
                <a:solidFill>
                  <a:schemeClr val="hlink"/>
                </a:solidFill>
                <a:hlinkClick r:id="rId15"/>
              </a:rPr>
              <a:t>Realization</a:t>
            </a:r>
            <a:r>
              <a:rPr lang="en-GB" sz="1250"/>
              <a:t>: The 'aha' moment.</a:t>
            </a:r>
            <a:endParaRPr/>
          </a:p>
          <a:p>
            <a:pPr marL="228600" lvl="0" indent="-228600" algn="l" rtl="0">
              <a:lnSpc>
                <a:spcPct val="70000"/>
              </a:lnSpc>
              <a:spcBef>
                <a:spcPts val="1000"/>
              </a:spcBef>
              <a:spcAft>
                <a:spcPts val="0"/>
              </a:spcAft>
              <a:buClr>
                <a:schemeClr val="dk1"/>
              </a:buClr>
              <a:buSzPts val="1250"/>
              <a:buChar char="•"/>
            </a:pPr>
            <a:r>
              <a:rPr lang="en-GB" sz="1250" u="sng">
                <a:solidFill>
                  <a:schemeClr val="hlink"/>
                </a:solidFill>
                <a:hlinkClick r:id="rId16"/>
              </a:rPr>
              <a:t>Red Herring</a:t>
            </a:r>
            <a:r>
              <a:rPr lang="en-GB" sz="1250"/>
              <a:t>: Something that distracts from the final truth.</a:t>
            </a:r>
            <a:endParaRPr/>
          </a:p>
          <a:p>
            <a:pPr marL="228600" lvl="0" indent="-228600" algn="l" rtl="0">
              <a:lnSpc>
                <a:spcPct val="70000"/>
              </a:lnSpc>
              <a:spcBef>
                <a:spcPts val="1000"/>
              </a:spcBef>
              <a:spcAft>
                <a:spcPts val="0"/>
              </a:spcAft>
              <a:buClr>
                <a:schemeClr val="dk1"/>
              </a:buClr>
              <a:buSzPts val="1250"/>
              <a:buChar char="•"/>
            </a:pPr>
            <a:r>
              <a:rPr lang="en-GB" sz="1250" u="sng">
                <a:solidFill>
                  <a:schemeClr val="hlink"/>
                </a:solidFill>
                <a:hlinkClick r:id="rId7"/>
              </a:rPr>
              <a:t>Reversal</a:t>
            </a:r>
            <a:r>
              <a:rPr lang="en-GB" sz="1250"/>
              <a:t>: Sudden change, for example of fortunes.</a:t>
            </a:r>
            <a:endParaRPr/>
          </a:p>
          <a:p>
            <a:pPr marL="228600" lvl="0" indent="-228600" algn="l" rtl="0">
              <a:lnSpc>
                <a:spcPct val="70000"/>
              </a:lnSpc>
              <a:spcBef>
                <a:spcPts val="1000"/>
              </a:spcBef>
              <a:spcAft>
                <a:spcPts val="0"/>
              </a:spcAft>
              <a:buClr>
                <a:schemeClr val="dk1"/>
              </a:buClr>
              <a:buSzPts val="1250"/>
              <a:buChar char="•"/>
            </a:pPr>
            <a:r>
              <a:rPr lang="en-GB" sz="1250" u="sng">
                <a:solidFill>
                  <a:schemeClr val="hlink"/>
                </a:solidFill>
                <a:hlinkClick r:id="rId17"/>
              </a:rPr>
              <a:t>Science and Magic</a:t>
            </a:r>
            <a:r>
              <a:rPr lang="en-GB" sz="1250"/>
              <a:t>: Gets you out of a sticky situation.</a:t>
            </a:r>
            <a:endParaRPr/>
          </a:p>
          <a:p>
            <a:pPr marL="228600" lvl="0" indent="-228600" algn="l" rtl="0">
              <a:lnSpc>
                <a:spcPct val="70000"/>
              </a:lnSpc>
              <a:spcBef>
                <a:spcPts val="1000"/>
              </a:spcBef>
              <a:spcAft>
                <a:spcPts val="0"/>
              </a:spcAft>
              <a:buClr>
                <a:schemeClr val="dk1"/>
              </a:buClr>
              <a:buSzPts val="1250"/>
              <a:buChar char="•"/>
            </a:pPr>
            <a:r>
              <a:rPr lang="en-GB" sz="1250" u="sng">
                <a:solidFill>
                  <a:schemeClr val="hlink"/>
                </a:solidFill>
                <a:hlinkClick r:id="rId18"/>
              </a:rPr>
              <a:t>Split</a:t>
            </a:r>
            <a:r>
              <a:rPr lang="en-GB" sz="1250"/>
              <a:t>: Breaking into separate story fragments.</a:t>
            </a:r>
            <a:endParaRPr/>
          </a:p>
          <a:p>
            <a:pPr marL="228600" lvl="0" indent="-228600" algn="l" rtl="0">
              <a:lnSpc>
                <a:spcPct val="70000"/>
              </a:lnSpc>
              <a:spcBef>
                <a:spcPts val="1000"/>
              </a:spcBef>
              <a:spcAft>
                <a:spcPts val="0"/>
              </a:spcAft>
              <a:buClr>
                <a:schemeClr val="dk1"/>
              </a:buClr>
              <a:buSzPts val="1250"/>
              <a:buChar char="•"/>
            </a:pPr>
            <a:r>
              <a:rPr lang="en-GB" sz="1250" u="sng">
                <a:solidFill>
                  <a:schemeClr val="hlink"/>
                </a:solidFill>
                <a:hlinkClick r:id="rId19"/>
              </a:rPr>
              <a:t>Twist Ending</a:t>
            </a:r>
            <a:r>
              <a:rPr lang="en-GB" sz="1250"/>
              <a:t>: Unexpected end to the story.</a:t>
            </a:r>
            <a:endParaRPr/>
          </a:p>
          <a:p>
            <a:pPr marL="228600" lvl="0" indent="-149225" algn="l" rtl="0">
              <a:lnSpc>
                <a:spcPct val="70000"/>
              </a:lnSpc>
              <a:spcBef>
                <a:spcPts val="1000"/>
              </a:spcBef>
              <a:spcAft>
                <a:spcPts val="0"/>
              </a:spcAft>
              <a:buClr>
                <a:schemeClr val="dk1"/>
              </a:buClr>
              <a:buSzPts val="1250"/>
              <a:buNone/>
            </a:pPr>
            <a:endParaRPr sz="1250"/>
          </a:p>
        </p:txBody>
      </p:sp>
      <p:sp>
        <p:nvSpPr>
          <p:cNvPr id="453" name="Google Shape;453;p41"/>
          <p:cNvSpPr txBox="1"/>
          <p:nvPr/>
        </p:nvSpPr>
        <p:spPr>
          <a:xfrm>
            <a:off x="4309548" y="1023912"/>
            <a:ext cx="3749920" cy="5503644"/>
          </a:xfrm>
          <a:prstGeom prst="rect">
            <a:avLst/>
          </a:prstGeom>
          <a:noFill/>
          <a:ln>
            <a:noFill/>
          </a:ln>
        </p:spPr>
        <p:txBody>
          <a:bodyPr spcFirstLastPara="1" wrap="square" lIns="91425" tIns="45700" rIns="91425" bIns="45700" anchor="t" anchorCtr="0">
            <a:noAutofit/>
          </a:bodyPr>
          <a:lstStyle/>
          <a:p>
            <a:pPr marL="228600" marR="0" lvl="0" indent="-228600" algn="l" rtl="0">
              <a:lnSpc>
                <a:spcPct val="70000"/>
              </a:lnSpc>
              <a:spcBef>
                <a:spcPts val="0"/>
              </a:spcBef>
              <a:spcAft>
                <a:spcPts val="0"/>
              </a:spcAft>
              <a:buClr>
                <a:schemeClr val="dk1"/>
              </a:buClr>
              <a:buSzPts val="1250"/>
              <a:buFont typeface="Arial"/>
              <a:buChar char="•"/>
            </a:pPr>
            <a:r>
              <a:rPr lang="en-GB" sz="1250">
                <a:solidFill>
                  <a:schemeClr val="dk1"/>
                </a:solidFill>
                <a:latin typeface="Calibri"/>
                <a:ea typeface="Calibri"/>
                <a:cs typeface="Calibri"/>
                <a:sym typeface="Calibri"/>
              </a:rPr>
              <a:t>Anagnorisis: See</a:t>
            </a:r>
            <a:r>
              <a:rPr lang="en-GB" sz="1250" i="1">
                <a:solidFill>
                  <a:schemeClr val="dk1"/>
                </a:solidFill>
                <a:latin typeface="Calibri"/>
                <a:ea typeface="Calibri"/>
                <a:cs typeface="Calibri"/>
                <a:sym typeface="Calibri"/>
              </a:rPr>
              <a:t> </a:t>
            </a:r>
            <a:r>
              <a:rPr lang="en-GB" sz="1250" u="sng">
                <a:solidFill>
                  <a:schemeClr val="hlink"/>
                </a:solidFill>
                <a:latin typeface="Calibri"/>
                <a:ea typeface="Calibri"/>
                <a:cs typeface="Calibri"/>
                <a:sym typeface="Calibri"/>
                <a:hlinkClick r:id="rId3"/>
              </a:rPr>
              <a:t>Discovery</a:t>
            </a:r>
            <a:r>
              <a:rPr lang="en-GB" sz="1250">
                <a:solidFill>
                  <a:schemeClr val="dk1"/>
                </a:solidFill>
                <a:latin typeface="Calibri"/>
                <a:ea typeface="Calibri"/>
                <a:cs typeface="Calibri"/>
                <a:sym typeface="Calibri"/>
              </a:rPr>
              <a:t>.</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a:solidFill>
                  <a:schemeClr val="dk1"/>
                </a:solidFill>
                <a:latin typeface="Calibri"/>
                <a:ea typeface="Calibri"/>
                <a:cs typeface="Calibri"/>
                <a:sym typeface="Calibri"/>
              </a:rPr>
              <a:t>Analepsis: See </a:t>
            </a:r>
            <a:r>
              <a:rPr lang="en-GB" sz="1250" u="sng">
                <a:solidFill>
                  <a:schemeClr val="hlink"/>
                </a:solidFill>
                <a:latin typeface="Calibri"/>
                <a:ea typeface="Calibri"/>
                <a:cs typeface="Calibri"/>
                <a:sym typeface="Calibri"/>
                <a:hlinkClick r:id="rId14"/>
              </a:rPr>
              <a:t>Flashback</a:t>
            </a:r>
            <a:r>
              <a:rPr lang="en-GB" sz="1250">
                <a:solidFill>
                  <a:schemeClr val="dk1"/>
                </a:solidFill>
                <a:latin typeface="Calibri"/>
                <a:ea typeface="Calibri"/>
                <a:cs typeface="Calibri"/>
                <a:sym typeface="Calibri"/>
              </a:rPr>
              <a:t>.</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u="sng">
                <a:solidFill>
                  <a:schemeClr val="hlink"/>
                </a:solidFill>
                <a:latin typeface="Calibri"/>
                <a:ea typeface="Calibri"/>
                <a:cs typeface="Calibri"/>
                <a:sym typeface="Calibri"/>
                <a:hlinkClick r:id="rId20"/>
              </a:rPr>
              <a:t>Aside</a:t>
            </a:r>
            <a:r>
              <a:rPr lang="en-GB" sz="1250">
                <a:solidFill>
                  <a:schemeClr val="dk1"/>
                </a:solidFill>
                <a:latin typeface="Calibri"/>
                <a:ea typeface="Calibri"/>
                <a:cs typeface="Calibri"/>
                <a:sym typeface="Calibri"/>
              </a:rPr>
              <a:t>: Speaking to the audience.</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u="sng">
                <a:solidFill>
                  <a:schemeClr val="hlink"/>
                </a:solidFill>
                <a:latin typeface="Calibri"/>
                <a:ea typeface="Calibri"/>
                <a:cs typeface="Calibri"/>
                <a:sym typeface="Calibri"/>
                <a:hlinkClick r:id="rId21"/>
              </a:rPr>
              <a:t>Back Story</a:t>
            </a:r>
            <a:r>
              <a:rPr lang="en-GB" sz="1250">
                <a:solidFill>
                  <a:schemeClr val="dk1"/>
                </a:solidFill>
                <a:latin typeface="Calibri"/>
                <a:ea typeface="Calibri"/>
                <a:cs typeface="Calibri"/>
                <a:sym typeface="Calibri"/>
              </a:rPr>
              <a:t>: The context that gives the story sense.</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u="sng">
                <a:solidFill>
                  <a:schemeClr val="hlink"/>
                </a:solidFill>
                <a:latin typeface="Calibri"/>
                <a:ea typeface="Calibri"/>
                <a:cs typeface="Calibri"/>
                <a:sym typeface="Calibri"/>
                <a:hlinkClick r:id="rId22"/>
              </a:rPr>
              <a:t>Character Shield</a:t>
            </a:r>
            <a:r>
              <a:rPr lang="en-GB" sz="1250">
                <a:solidFill>
                  <a:schemeClr val="dk1"/>
                </a:solidFill>
                <a:latin typeface="Calibri"/>
                <a:ea typeface="Calibri"/>
                <a:cs typeface="Calibri"/>
                <a:sym typeface="Calibri"/>
              </a:rPr>
              <a:t>: Makes the character invulnerable.</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u="sng">
                <a:solidFill>
                  <a:schemeClr val="hlink"/>
                </a:solidFill>
                <a:latin typeface="Calibri"/>
                <a:ea typeface="Calibri"/>
                <a:cs typeface="Calibri"/>
                <a:sym typeface="Calibri"/>
                <a:hlinkClick r:id="rId23"/>
              </a:rPr>
              <a:t>Chekhov's Gun</a:t>
            </a:r>
            <a:r>
              <a:rPr lang="en-GB" sz="1250">
                <a:solidFill>
                  <a:schemeClr val="dk1"/>
                </a:solidFill>
                <a:latin typeface="Calibri"/>
                <a:ea typeface="Calibri"/>
                <a:cs typeface="Calibri"/>
                <a:sym typeface="Calibri"/>
              </a:rPr>
              <a:t>: Initially insignificant then important.</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u="sng">
                <a:solidFill>
                  <a:schemeClr val="hlink"/>
                </a:solidFill>
                <a:latin typeface="Calibri"/>
                <a:ea typeface="Calibri"/>
                <a:cs typeface="Calibri"/>
                <a:sym typeface="Calibri"/>
                <a:hlinkClick r:id="rId24"/>
              </a:rPr>
              <a:t>Cliffhanger</a:t>
            </a:r>
            <a:r>
              <a:rPr lang="en-GB" sz="1250">
                <a:solidFill>
                  <a:schemeClr val="dk1"/>
                </a:solidFill>
                <a:latin typeface="Calibri"/>
                <a:ea typeface="Calibri"/>
                <a:cs typeface="Calibri"/>
                <a:sym typeface="Calibri"/>
              </a:rPr>
              <a:t>: Ending with incomplete excitement.</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u="sng">
                <a:solidFill>
                  <a:schemeClr val="hlink"/>
                </a:solidFill>
                <a:latin typeface="Calibri"/>
                <a:ea typeface="Calibri"/>
                <a:cs typeface="Calibri"/>
                <a:sym typeface="Calibri"/>
                <a:hlinkClick r:id="rId25"/>
              </a:rPr>
              <a:t>Death trap</a:t>
            </a:r>
            <a:r>
              <a:rPr lang="en-GB" sz="1250">
                <a:solidFill>
                  <a:schemeClr val="dk1"/>
                </a:solidFill>
                <a:latin typeface="Calibri"/>
                <a:ea typeface="Calibri"/>
                <a:cs typeface="Calibri"/>
                <a:sym typeface="Calibri"/>
              </a:rPr>
              <a:t>: Machine that kills the hero slooowly.</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u="sng">
                <a:solidFill>
                  <a:schemeClr val="hlink"/>
                </a:solidFill>
                <a:latin typeface="Calibri"/>
                <a:ea typeface="Calibri"/>
                <a:cs typeface="Calibri"/>
                <a:sym typeface="Calibri"/>
                <a:hlinkClick r:id="rId26"/>
              </a:rPr>
              <a:t>Denouement</a:t>
            </a:r>
            <a:r>
              <a:rPr lang="en-GB" sz="1250">
                <a:solidFill>
                  <a:schemeClr val="dk1"/>
                </a:solidFill>
                <a:latin typeface="Calibri"/>
                <a:ea typeface="Calibri"/>
                <a:cs typeface="Calibri"/>
                <a:sym typeface="Calibri"/>
              </a:rPr>
              <a:t>: Completing the story, exposing the plot.</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u="sng">
                <a:solidFill>
                  <a:schemeClr val="hlink"/>
                </a:solidFill>
                <a:latin typeface="Calibri"/>
                <a:ea typeface="Calibri"/>
                <a:cs typeface="Calibri"/>
                <a:sym typeface="Calibri"/>
                <a:hlinkClick r:id="rId27"/>
              </a:rPr>
              <a:t>Deus Ex Machina</a:t>
            </a:r>
            <a:r>
              <a:rPr lang="en-GB" sz="1250">
                <a:solidFill>
                  <a:schemeClr val="dk1"/>
                </a:solidFill>
                <a:latin typeface="Calibri"/>
                <a:ea typeface="Calibri"/>
                <a:cs typeface="Calibri"/>
                <a:sym typeface="Calibri"/>
              </a:rPr>
              <a:t>: God in the machine. Magical action.</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a:solidFill>
                  <a:schemeClr val="dk1"/>
                </a:solidFill>
                <a:latin typeface="Calibri"/>
                <a:ea typeface="Calibri"/>
                <a:cs typeface="Calibri"/>
                <a:sym typeface="Calibri"/>
              </a:rPr>
              <a:t>Diegesis: See </a:t>
            </a:r>
            <a:r>
              <a:rPr lang="en-GB" sz="1250" u="sng">
                <a:solidFill>
                  <a:schemeClr val="hlink"/>
                </a:solidFill>
                <a:latin typeface="Calibri"/>
                <a:ea typeface="Calibri"/>
                <a:cs typeface="Calibri"/>
                <a:sym typeface="Calibri"/>
                <a:hlinkClick r:id="rId4"/>
              </a:rPr>
              <a:t>Narrator</a:t>
            </a:r>
            <a:r>
              <a:rPr lang="en-GB" sz="1250">
                <a:solidFill>
                  <a:schemeClr val="dk1"/>
                </a:solidFill>
                <a:latin typeface="Calibri"/>
                <a:ea typeface="Calibri"/>
                <a:cs typeface="Calibri"/>
                <a:sym typeface="Calibri"/>
              </a:rPr>
              <a:t>.</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u="sng">
                <a:solidFill>
                  <a:schemeClr val="hlink"/>
                </a:solidFill>
                <a:latin typeface="Calibri"/>
                <a:ea typeface="Calibri"/>
                <a:cs typeface="Calibri"/>
                <a:sym typeface="Calibri"/>
                <a:hlinkClick r:id="rId3"/>
              </a:rPr>
              <a:t>Discovery</a:t>
            </a:r>
            <a:r>
              <a:rPr lang="en-GB" sz="1250">
                <a:solidFill>
                  <a:schemeClr val="dk1"/>
                </a:solidFill>
                <a:latin typeface="Calibri"/>
                <a:ea typeface="Calibri"/>
                <a:cs typeface="Calibri"/>
                <a:sym typeface="Calibri"/>
              </a:rPr>
              <a:t>: Revelation that changes story.</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u="sng">
                <a:solidFill>
                  <a:schemeClr val="hlink"/>
                </a:solidFill>
                <a:latin typeface="Calibri"/>
                <a:ea typeface="Calibri"/>
                <a:cs typeface="Calibri"/>
                <a:sym typeface="Calibri"/>
                <a:hlinkClick r:id="rId28"/>
              </a:rPr>
              <a:t>Dream Sequence</a:t>
            </a:r>
            <a:r>
              <a:rPr lang="en-GB" sz="1250">
                <a:solidFill>
                  <a:schemeClr val="dk1"/>
                </a:solidFill>
                <a:latin typeface="Calibri"/>
                <a:ea typeface="Calibri"/>
                <a:cs typeface="Calibri"/>
                <a:sym typeface="Calibri"/>
              </a:rPr>
              <a:t>: Separated fragment that explains.</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a:solidFill>
                  <a:schemeClr val="dk1"/>
                </a:solidFill>
                <a:latin typeface="Calibri"/>
                <a:ea typeface="Calibri"/>
                <a:cs typeface="Calibri"/>
                <a:sym typeface="Calibri"/>
              </a:rPr>
              <a:t>Eucatastrophe: See </a:t>
            </a:r>
            <a:r>
              <a:rPr lang="en-GB" sz="1250" u="sng">
                <a:solidFill>
                  <a:schemeClr val="hlink"/>
                </a:solidFill>
                <a:latin typeface="Calibri"/>
                <a:ea typeface="Calibri"/>
                <a:cs typeface="Calibri"/>
                <a:sym typeface="Calibri"/>
                <a:hlinkClick r:id="rId19"/>
              </a:rPr>
              <a:t>Twist ending</a:t>
            </a:r>
            <a:r>
              <a:rPr lang="en-GB" sz="1250">
                <a:solidFill>
                  <a:schemeClr val="dk1"/>
                </a:solidFill>
                <a:latin typeface="Calibri"/>
                <a:ea typeface="Calibri"/>
                <a:cs typeface="Calibri"/>
                <a:sym typeface="Calibri"/>
              </a:rPr>
              <a:t>.</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u="sng">
                <a:solidFill>
                  <a:schemeClr val="hlink"/>
                </a:solidFill>
                <a:latin typeface="Calibri"/>
                <a:ea typeface="Calibri"/>
                <a:cs typeface="Calibri"/>
                <a:sym typeface="Calibri"/>
                <a:hlinkClick r:id="rId9"/>
              </a:rPr>
              <a:t>Exposition</a:t>
            </a:r>
            <a:r>
              <a:rPr lang="en-GB" sz="1250">
                <a:solidFill>
                  <a:schemeClr val="dk1"/>
                </a:solidFill>
                <a:latin typeface="Calibri"/>
                <a:ea typeface="Calibri"/>
                <a:cs typeface="Calibri"/>
                <a:sym typeface="Calibri"/>
              </a:rPr>
              <a:t>: Explaining other parts of story.</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u="sng">
                <a:solidFill>
                  <a:schemeClr val="hlink"/>
                </a:solidFill>
                <a:latin typeface="Calibri"/>
                <a:ea typeface="Calibri"/>
                <a:cs typeface="Calibri"/>
                <a:sym typeface="Calibri"/>
                <a:hlinkClick r:id="rId29"/>
              </a:rPr>
              <a:t>Fable</a:t>
            </a:r>
            <a:r>
              <a:rPr lang="en-GB" sz="1250">
                <a:solidFill>
                  <a:schemeClr val="dk1"/>
                </a:solidFill>
                <a:latin typeface="Calibri"/>
                <a:ea typeface="Calibri"/>
                <a:cs typeface="Calibri"/>
                <a:sym typeface="Calibri"/>
              </a:rPr>
              <a:t>: Teaching story with animal characters.</a:t>
            </a:r>
            <a:endParaRPr/>
          </a:p>
          <a:p>
            <a:pPr marL="228600" marR="0" lvl="0" indent="-228600" algn="l" rtl="0">
              <a:lnSpc>
                <a:spcPct val="70000"/>
              </a:lnSpc>
              <a:spcBef>
                <a:spcPts val="1000"/>
              </a:spcBef>
              <a:spcAft>
                <a:spcPts val="0"/>
              </a:spcAft>
              <a:buClr>
                <a:schemeClr val="dk1"/>
              </a:buClr>
              <a:buSzPts val="1250"/>
              <a:buFont typeface="Arial"/>
              <a:buChar char="•"/>
            </a:pPr>
            <a:r>
              <a:rPr lang="en-GB" sz="1250" u="sng">
                <a:solidFill>
                  <a:schemeClr val="hlink"/>
                </a:solidFill>
                <a:latin typeface="Calibri"/>
                <a:ea typeface="Calibri"/>
                <a:cs typeface="Calibri"/>
                <a:sym typeface="Calibri"/>
                <a:hlinkClick r:id="rId14"/>
              </a:rPr>
              <a:t>Flashback</a:t>
            </a:r>
            <a:r>
              <a:rPr lang="en-GB" sz="1250">
                <a:solidFill>
                  <a:schemeClr val="dk1"/>
                </a:solidFill>
                <a:latin typeface="Calibri"/>
                <a:ea typeface="Calibri"/>
                <a:cs typeface="Calibri"/>
                <a:sym typeface="Calibri"/>
              </a:rPr>
              <a:t>: Narration of earlier events.</a:t>
            </a:r>
            <a:endParaRPr/>
          </a:p>
        </p:txBody>
      </p:sp>
      <p:sp>
        <p:nvSpPr>
          <p:cNvPr id="454" name="Google Shape;454;p41"/>
          <p:cNvSpPr/>
          <p:nvPr/>
        </p:nvSpPr>
        <p:spPr>
          <a:xfrm>
            <a:off x="8250553" y="2613968"/>
            <a:ext cx="3599865" cy="35394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u="sng" dirty="0" err="1">
                <a:solidFill>
                  <a:schemeClr val="hlink"/>
                </a:solidFill>
                <a:latin typeface="Calibri"/>
                <a:ea typeface="Calibri"/>
                <a:cs typeface="Calibri"/>
                <a:sym typeface="Calibri"/>
                <a:hlinkClick r:id="rId12"/>
              </a:rPr>
              <a:t>Flashforward</a:t>
            </a:r>
            <a:r>
              <a:rPr lang="en-GB" sz="1400" dirty="0">
                <a:solidFill>
                  <a:schemeClr val="dk1"/>
                </a:solidFill>
                <a:latin typeface="Calibri"/>
                <a:ea typeface="Calibri"/>
                <a:cs typeface="Calibri"/>
                <a:sym typeface="Calibri"/>
              </a:rPr>
              <a:t>: Narration of future events.</a:t>
            </a:r>
            <a:endParaRPr dirty="0"/>
          </a:p>
          <a:p>
            <a:pPr marL="0" marR="0" lvl="0" indent="0" algn="l" rtl="0">
              <a:spcBef>
                <a:spcPts val="0"/>
              </a:spcBef>
              <a:spcAft>
                <a:spcPts val="0"/>
              </a:spcAft>
              <a:buNone/>
            </a:pPr>
            <a:r>
              <a:rPr lang="en-GB" sz="1400" u="sng" dirty="0">
                <a:solidFill>
                  <a:schemeClr val="hlink"/>
                </a:solidFill>
                <a:latin typeface="Calibri"/>
                <a:ea typeface="Calibri"/>
                <a:cs typeface="Calibri"/>
                <a:sym typeface="Calibri"/>
                <a:hlinkClick r:id="rId30"/>
              </a:rPr>
              <a:t>Flashing Arrow</a:t>
            </a:r>
            <a:r>
              <a:rPr lang="en-GB" sz="1400" dirty="0">
                <a:solidFill>
                  <a:schemeClr val="dk1"/>
                </a:solidFill>
                <a:latin typeface="Calibri"/>
                <a:ea typeface="Calibri"/>
                <a:cs typeface="Calibri"/>
                <a:sym typeface="Calibri"/>
              </a:rPr>
              <a:t>: Indicator of important item.</a:t>
            </a:r>
            <a:endParaRPr dirty="0"/>
          </a:p>
          <a:p>
            <a:pPr marL="0" marR="0" lvl="0" indent="0" algn="l" rtl="0">
              <a:spcBef>
                <a:spcPts val="0"/>
              </a:spcBef>
              <a:spcAft>
                <a:spcPts val="0"/>
              </a:spcAft>
              <a:buNone/>
            </a:pPr>
            <a:r>
              <a:rPr lang="en-GB" sz="1400" u="sng" dirty="0">
                <a:solidFill>
                  <a:schemeClr val="hlink"/>
                </a:solidFill>
                <a:latin typeface="Calibri"/>
                <a:ea typeface="Calibri"/>
                <a:cs typeface="Calibri"/>
                <a:sym typeface="Calibri"/>
                <a:hlinkClick r:id="rId31"/>
              </a:rPr>
              <a:t>Fold</a:t>
            </a:r>
            <a:r>
              <a:rPr lang="en-GB" sz="1400" dirty="0">
                <a:solidFill>
                  <a:schemeClr val="dk1"/>
                </a:solidFill>
                <a:latin typeface="Calibri"/>
                <a:ea typeface="Calibri"/>
                <a:cs typeface="Calibri"/>
                <a:sym typeface="Calibri"/>
              </a:rPr>
              <a:t>: Changing direction mid-stream.</a:t>
            </a:r>
            <a:endParaRPr dirty="0"/>
          </a:p>
          <a:p>
            <a:pPr marL="0" marR="0" lvl="0" indent="0" algn="l" rtl="0">
              <a:spcBef>
                <a:spcPts val="0"/>
              </a:spcBef>
              <a:spcAft>
                <a:spcPts val="0"/>
              </a:spcAft>
              <a:buNone/>
            </a:pPr>
            <a:r>
              <a:rPr lang="en-GB" sz="1400" u="sng" dirty="0">
                <a:solidFill>
                  <a:schemeClr val="hlink"/>
                </a:solidFill>
                <a:latin typeface="Calibri"/>
                <a:ea typeface="Calibri"/>
                <a:cs typeface="Calibri"/>
                <a:sym typeface="Calibri"/>
                <a:hlinkClick r:id="rId32"/>
              </a:rPr>
              <a:t>Foreshadowing</a:t>
            </a:r>
            <a:r>
              <a:rPr lang="en-GB" sz="1400" dirty="0">
                <a:solidFill>
                  <a:schemeClr val="dk1"/>
                </a:solidFill>
                <a:latin typeface="Calibri"/>
                <a:ea typeface="Calibri"/>
                <a:cs typeface="Calibri"/>
                <a:sym typeface="Calibri"/>
              </a:rPr>
              <a:t>: Hints about what is to come.</a:t>
            </a:r>
            <a:endParaRPr dirty="0"/>
          </a:p>
          <a:p>
            <a:pPr marL="0" marR="0" lvl="0" indent="0" algn="l" rtl="0">
              <a:spcBef>
                <a:spcPts val="0"/>
              </a:spcBef>
              <a:spcAft>
                <a:spcPts val="0"/>
              </a:spcAft>
              <a:buNone/>
            </a:pPr>
            <a:r>
              <a:rPr lang="en-GB" sz="1400" u="sng" dirty="0">
                <a:solidFill>
                  <a:schemeClr val="hlink"/>
                </a:solidFill>
                <a:latin typeface="Calibri"/>
                <a:ea typeface="Calibri"/>
                <a:cs typeface="Calibri"/>
                <a:sym typeface="Calibri"/>
                <a:hlinkClick r:id="rId33"/>
              </a:rPr>
              <a:t>Hermeneutic Code</a:t>
            </a:r>
            <a:r>
              <a:rPr lang="en-GB" sz="1400" dirty="0">
                <a:solidFill>
                  <a:schemeClr val="dk1"/>
                </a:solidFill>
                <a:latin typeface="Calibri"/>
                <a:ea typeface="Calibri"/>
                <a:cs typeface="Calibri"/>
                <a:sym typeface="Calibri"/>
              </a:rPr>
              <a:t>: Engaging unanswered question.</a:t>
            </a:r>
            <a:endParaRPr dirty="0"/>
          </a:p>
          <a:p>
            <a:pPr marL="0" marR="0" lvl="0" indent="0" algn="l" rtl="0">
              <a:spcBef>
                <a:spcPts val="0"/>
              </a:spcBef>
              <a:spcAft>
                <a:spcPts val="0"/>
              </a:spcAft>
              <a:buNone/>
            </a:pPr>
            <a:r>
              <a:rPr lang="en-GB" sz="1400" dirty="0">
                <a:solidFill>
                  <a:schemeClr val="dk1"/>
                </a:solidFill>
                <a:latin typeface="Calibri"/>
                <a:ea typeface="Calibri"/>
                <a:cs typeface="Calibri"/>
                <a:sym typeface="Calibri"/>
              </a:rPr>
              <a:t>Info Dump: See </a:t>
            </a:r>
            <a:r>
              <a:rPr lang="en-GB" sz="1400" u="sng" dirty="0">
                <a:solidFill>
                  <a:schemeClr val="hlink"/>
                </a:solidFill>
                <a:latin typeface="Calibri"/>
                <a:ea typeface="Calibri"/>
                <a:cs typeface="Calibri"/>
                <a:sym typeface="Calibri"/>
                <a:hlinkClick r:id="rId9"/>
              </a:rPr>
              <a:t>Exposition</a:t>
            </a:r>
            <a:r>
              <a:rPr lang="en-GB" sz="14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GB" sz="1400" u="sng" dirty="0">
                <a:solidFill>
                  <a:schemeClr val="hlink"/>
                </a:solidFill>
                <a:latin typeface="Calibri"/>
                <a:ea typeface="Calibri"/>
                <a:cs typeface="Calibri"/>
                <a:sym typeface="Calibri"/>
                <a:hlinkClick r:id="rId34"/>
              </a:rPr>
              <a:t>In Medias Res</a:t>
            </a:r>
            <a:r>
              <a:rPr lang="en-GB" sz="1400" dirty="0">
                <a:solidFill>
                  <a:schemeClr val="dk1"/>
                </a:solidFill>
                <a:latin typeface="Calibri"/>
                <a:ea typeface="Calibri"/>
                <a:cs typeface="Calibri"/>
                <a:sym typeface="Calibri"/>
              </a:rPr>
              <a:t>: Starting the story in the middle.</a:t>
            </a:r>
            <a:endParaRPr dirty="0"/>
          </a:p>
          <a:p>
            <a:pPr marL="0" marR="0" lvl="0" indent="0" algn="l" rtl="0">
              <a:spcBef>
                <a:spcPts val="0"/>
              </a:spcBef>
              <a:spcAft>
                <a:spcPts val="0"/>
              </a:spcAft>
              <a:buNone/>
            </a:pPr>
            <a:r>
              <a:rPr lang="en-GB" sz="1400" u="sng" dirty="0">
                <a:solidFill>
                  <a:schemeClr val="hlink"/>
                </a:solidFill>
                <a:latin typeface="Calibri"/>
                <a:ea typeface="Calibri"/>
                <a:cs typeface="Calibri"/>
                <a:sym typeface="Calibri"/>
                <a:hlinkClick r:id="rId35"/>
              </a:rPr>
              <a:t>Interrupted Routine</a:t>
            </a:r>
            <a:r>
              <a:rPr lang="en-GB" sz="1400" dirty="0">
                <a:solidFill>
                  <a:schemeClr val="dk1"/>
                </a:solidFill>
                <a:latin typeface="Calibri"/>
                <a:ea typeface="Calibri"/>
                <a:cs typeface="Calibri"/>
                <a:sym typeface="Calibri"/>
              </a:rPr>
              <a:t>: Adding confusion to the familiar.</a:t>
            </a:r>
            <a:endParaRPr dirty="0"/>
          </a:p>
          <a:p>
            <a:pPr marL="0" marR="0" lvl="0" indent="0" algn="l" rtl="0">
              <a:spcBef>
                <a:spcPts val="0"/>
              </a:spcBef>
              <a:spcAft>
                <a:spcPts val="0"/>
              </a:spcAft>
              <a:buNone/>
            </a:pPr>
            <a:r>
              <a:rPr lang="en-GB" sz="1400" u="sng" dirty="0">
                <a:solidFill>
                  <a:schemeClr val="hlink"/>
                </a:solidFill>
                <a:latin typeface="Calibri"/>
                <a:ea typeface="Calibri"/>
                <a:cs typeface="Calibri"/>
                <a:sym typeface="Calibri"/>
                <a:hlinkClick r:id="rId36"/>
              </a:rPr>
              <a:t>MacGuffin</a:t>
            </a:r>
            <a:r>
              <a:rPr lang="en-GB" sz="1400" dirty="0">
                <a:solidFill>
                  <a:schemeClr val="dk1"/>
                </a:solidFill>
                <a:latin typeface="Calibri"/>
                <a:ea typeface="Calibri"/>
                <a:cs typeface="Calibri"/>
                <a:sym typeface="Calibri"/>
              </a:rPr>
              <a:t>: Initially important but then not.</a:t>
            </a:r>
            <a:endParaRPr dirty="0"/>
          </a:p>
          <a:p>
            <a:pPr marL="0" marR="0" lvl="0" indent="0" algn="l" rtl="0">
              <a:spcBef>
                <a:spcPts val="0"/>
              </a:spcBef>
              <a:spcAft>
                <a:spcPts val="0"/>
              </a:spcAft>
              <a:buNone/>
            </a:pPr>
            <a:r>
              <a:rPr lang="en-GB" sz="1400" dirty="0">
                <a:solidFill>
                  <a:schemeClr val="dk1"/>
                </a:solidFill>
                <a:latin typeface="Calibri"/>
                <a:ea typeface="Calibri"/>
                <a:cs typeface="Calibri"/>
                <a:sym typeface="Calibri"/>
              </a:rPr>
              <a:t>Mimesis: See </a:t>
            </a:r>
            <a:r>
              <a:rPr lang="en-GB" sz="1400" u="sng" dirty="0">
                <a:solidFill>
                  <a:schemeClr val="hlink"/>
                </a:solidFill>
                <a:latin typeface="Calibri"/>
                <a:ea typeface="Calibri"/>
                <a:cs typeface="Calibri"/>
                <a:sym typeface="Calibri"/>
                <a:hlinkClick r:id="rId4"/>
              </a:rPr>
              <a:t>Narrator</a:t>
            </a:r>
            <a:r>
              <a:rPr lang="en-GB" sz="14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GB" sz="1400" u="sng" dirty="0">
                <a:solidFill>
                  <a:schemeClr val="hlink"/>
                </a:solidFill>
                <a:latin typeface="Calibri"/>
                <a:ea typeface="Calibri"/>
                <a:cs typeface="Calibri"/>
                <a:sym typeface="Calibri"/>
                <a:hlinkClick r:id="rId37"/>
              </a:rPr>
              <a:t>Monologue</a:t>
            </a:r>
            <a:r>
              <a:rPr lang="en-GB" sz="1400" dirty="0">
                <a:solidFill>
                  <a:schemeClr val="dk1"/>
                </a:solidFill>
                <a:latin typeface="Calibri"/>
                <a:ea typeface="Calibri"/>
                <a:cs typeface="Calibri"/>
                <a:sym typeface="Calibri"/>
              </a:rPr>
              <a:t>: Extended speech by character.</a:t>
            </a:r>
            <a:endParaRPr dirty="0"/>
          </a:p>
          <a:p>
            <a:pPr marL="0" marR="0" lvl="0" indent="0" algn="l" rtl="0">
              <a:spcBef>
                <a:spcPts val="0"/>
              </a:spcBef>
              <a:spcAft>
                <a:spcPts val="0"/>
              </a:spcAft>
              <a:buNone/>
            </a:pPr>
            <a:r>
              <a:rPr lang="en-GB" sz="1400" u="sng" dirty="0">
                <a:solidFill>
                  <a:schemeClr val="hlink"/>
                </a:solidFill>
                <a:latin typeface="Calibri"/>
                <a:ea typeface="Calibri"/>
                <a:cs typeface="Calibri"/>
                <a:sym typeface="Calibri"/>
                <a:hlinkClick r:id="rId38"/>
              </a:rPr>
              <a:t>Narrative Hook</a:t>
            </a:r>
            <a:r>
              <a:rPr lang="en-GB" sz="1400" dirty="0">
                <a:solidFill>
                  <a:schemeClr val="dk1"/>
                </a:solidFill>
                <a:latin typeface="Calibri"/>
                <a:ea typeface="Calibri"/>
                <a:cs typeface="Calibri"/>
                <a:sym typeface="Calibri"/>
              </a:rPr>
              <a:t>: Opening excitement that captures attention.</a:t>
            </a:r>
            <a:endParaRPr dirty="0"/>
          </a:p>
          <a:p>
            <a:pPr marL="0" marR="0" lvl="0" indent="0" algn="l" rtl="0">
              <a:spcBef>
                <a:spcPts val="0"/>
              </a:spcBef>
              <a:spcAft>
                <a:spcPts val="0"/>
              </a:spcAft>
              <a:buNone/>
            </a:pPr>
            <a:r>
              <a:rPr lang="en-GB" sz="1400" u="sng" dirty="0">
                <a:solidFill>
                  <a:schemeClr val="hlink"/>
                </a:solidFill>
                <a:latin typeface="Calibri"/>
                <a:ea typeface="Calibri"/>
                <a:cs typeface="Calibri"/>
                <a:sym typeface="Calibri"/>
                <a:hlinkClick r:id="rId4"/>
              </a:rPr>
              <a:t>Narrator</a:t>
            </a:r>
            <a:r>
              <a:rPr lang="en-GB" sz="1400" dirty="0">
                <a:solidFill>
                  <a:schemeClr val="dk1"/>
                </a:solidFill>
                <a:latin typeface="Calibri"/>
                <a:ea typeface="Calibri"/>
                <a:cs typeface="Calibri"/>
                <a:sym typeface="Calibri"/>
              </a:rPr>
              <a:t>: Absent telling what is happening.</a:t>
            </a:r>
            <a:endParaRPr dirty="0"/>
          </a:p>
        </p:txBody>
      </p:sp>
      <p:sp>
        <p:nvSpPr>
          <p:cNvPr id="455" name="Google Shape;455;p41"/>
          <p:cNvSpPr/>
          <p:nvPr/>
        </p:nvSpPr>
        <p:spPr>
          <a:xfrm>
            <a:off x="8241394" y="983317"/>
            <a:ext cx="3455305" cy="1477328"/>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Story </a:t>
            </a:r>
            <a:r>
              <a:rPr lang="en-GB" sz="1800" i="1">
                <a:solidFill>
                  <a:schemeClr val="dk1"/>
                </a:solidFill>
                <a:latin typeface="Calibri"/>
                <a:ea typeface="Calibri"/>
                <a:cs typeface="Calibri"/>
                <a:sym typeface="Calibri"/>
              </a:rPr>
              <a:t>devices </a:t>
            </a:r>
            <a:r>
              <a:rPr lang="en-GB" sz="1800">
                <a:solidFill>
                  <a:schemeClr val="dk1"/>
                </a:solidFill>
                <a:latin typeface="Calibri"/>
                <a:ea typeface="Calibri"/>
                <a:cs typeface="Calibri"/>
                <a:sym typeface="Calibri"/>
              </a:rPr>
              <a:t>and techniques are 'tricks of the trade' that authors use to make their story work effectively. Here is an alphabetic list of all devices in this collection.</a:t>
            </a:r>
            <a:endParaRPr/>
          </a:p>
        </p:txBody>
      </p:sp>
      <p:sp>
        <p:nvSpPr>
          <p:cNvPr id="456" name="Google Shape;456;p41"/>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9" name="Rectangle 8"/>
          <p:cNvSpPr/>
          <p:nvPr/>
        </p:nvSpPr>
        <p:spPr>
          <a:xfrm>
            <a:off x="11332351" y="112488"/>
            <a:ext cx="56938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44" descr="Image result for narrative structures">
            <a:hlinkClick r:id="rId3"/>
          </p:cNvPr>
          <p:cNvPicPr preferRelativeResize="0"/>
          <p:nvPr/>
        </p:nvPicPr>
        <p:blipFill rotWithShape="1">
          <a:blip r:embed="rId4">
            <a:alphaModFix/>
          </a:blip>
          <a:srcRect/>
          <a:stretch/>
        </p:blipFill>
        <p:spPr>
          <a:xfrm>
            <a:off x="1422180" y="1917008"/>
            <a:ext cx="3590154" cy="2653852"/>
          </a:xfrm>
          <a:prstGeom prst="rect">
            <a:avLst/>
          </a:prstGeom>
          <a:noFill/>
          <a:ln>
            <a:noFill/>
          </a:ln>
        </p:spPr>
      </p:pic>
      <p:sp>
        <p:nvSpPr>
          <p:cNvPr id="481" name="Google Shape;481;p44"/>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Narrative Structures</a:t>
            </a:r>
            <a:endParaRPr sz="2880"/>
          </a:p>
        </p:txBody>
      </p:sp>
      <p:sp>
        <p:nvSpPr>
          <p:cNvPr id="482" name="Google Shape;482;p44"/>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44"/>
          <p:cNvSpPr/>
          <p:nvPr/>
        </p:nvSpPr>
        <p:spPr>
          <a:xfrm>
            <a:off x="392747" y="859628"/>
            <a:ext cx="5890182"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solidFill>
                  <a:srgbClr val="000000"/>
                </a:solidFill>
                <a:latin typeface="Calibri"/>
                <a:ea typeface="Calibri"/>
                <a:cs typeface="Calibri"/>
                <a:sym typeface="Calibri"/>
              </a:rPr>
              <a:t>Todorov's Narrative Theory</a:t>
            </a:r>
            <a:r>
              <a:rPr lang="en-GB" sz="1600">
                <a:solidFill>
                  <a:srgbClr val="000000"/>
                </a:solidFill>
                <a:latin typeface="Calibri"/>
                <a:ea typeface="Calibri"/>
                <a:cs typeface="Calibri"/>
                <a:sym typeface="Calibri"/>
              </a:rPr>
              <a:t>: </a:t>
            </a:r>
            <a:r>
              <a:rPr lang="en-GB" sz="1600" b="1">
                <a:solidFill>
                  <a:srgbClr val="000000"/>
                </a:solidFill>
                <a:latin typeface="Calibri"/>
                <a:ea typeface="Calibri"/>
                <a:cs typeface="Calibri"/>
                <a:sym typeface="Calibri"/>
              </a:rPr>
              <a:t>Todorov</a:t>
            </a:r>
            <a:r>
              <a:rPr lang="en-GB" sz="1600">
                <a:solidFill>
                  <a:srgbClr val="000000"/>
                </a:solidFill>
                <a:latin typeface="Calibri"/>
                <a:ea typeface="Calibri"/>
                <a:cs typeface="Calibri"/>
                <a:sym typeface="Calibri"/>
              </a:rPr>
              <a:t> produced a </a:t>
            </a:r>
            <a:r>
              <a:rPr lang="en-GB" sz="1600" b="1">
                <a:solidFill>
                  <a:srgbClr val="000000"/>
                </a:solidFill>
                <a:latin typeface="Calibri"/>
                <a:ea typeface="Calibri"/>
                <a:cs typeface="Calibri"/>
                <a:sym typeface="Calibri"/>
              </a:rPr>
              <a:t>theory</a:t>
            </a:r>
            <a:r>
              <a:rPr lang="en-GB" sz="1600">
                <a:solidFill>
                  <a:srgbClr val="000000"/>
                </a:solidFill>
                <a:latin typeface="Calibri"/>
                <a:ea typeface="Calibri"/>
                <a:cs typeface="Calibri"/>
                <a:sym typeface="Calibri"/>
              </a:rPr>
              <a:t> which he believed to be able to be applied to any film. He believed that all films followed the same narrative pattern. They all went through stages called the equilibrium, disequilibrium, acknowledgement, solving and again equilibrium﻿.</a:t>
            </a:r>
            <a:endParaRPr sz="1600">
              <a:solidFill>
                <a:schemeClr val="dk1"/>
              </a:solidFill>
              <a:latin typeface="Calibri"/>
              <a:ea typeface="Calibri"/>
              <a:cs typeface="Calibri"/>
              <a:sym typeface="Calibri"/>
            </a:endParaRPr>
          </a:p>
        </p:txBody>
      </p:sp>
      <p:pic>
        <p:nvPicPr>
          <p:cNvPr id="484" name="Google Shape;484;p44"/>
          <p:cNvPicPr preferRelativeResize="0"/>
          <p:nvPr/>
        </p:nvPicPr>
        <p:blipFill rotWithShape="1">
          <a:blip r:embed="rId5">
            <a:alphaModFix/>
          </a:blip>
          <a:srcRect/>
          <a:stretch/>
        </p:blipFill>
        <p:spPr>
          <a:xfrm>
            <a:off x="6282929" y="3164260"/>
            <a:ext cx="5324475" cy="3114675"/>
          </a:xfrm>
          <a:prstGeom prst="rect">
            <a:avLst/>
          </a:prstGeom>
          <a:noFill/>
          <a:ln w="38100" cap="flat" cmpd="sng">
            <a:solidFill>
              <a:srgbClr val="FFFF00"/>
            </a:solidFill>
            <a:prstDash val="solid"/>
            <a:round/>
            <a:headEnd type="none" w="sm" len="sm"/>
            <a:tailEnd type="none" w="sm" len="sm"/>
          </a:ln>
        </p:spPr>
      </p:pic>
      <p:pic>
        <p:nvPicPr>
          <p:cNvPr id="485" name="Google Shape;485;p44"/>
          <p:cNvPicPr preferRelativeResize="0"/>
          <p:nvPr/>
        </p:nvPicPr>
        <p:blipFill rotWithShape="1">
          <a:blip r:embed="rId6">
            <a:alphaModFix/>
          </a:blip>
          <a:srcRect l="2247" t="41342" r="3246" b="5643"/>
          <a:stretch/>
        </p:blipFill>
        <p:spPr>
          <a:xfrm>
            <a:off x="6282929" y="796955"/>
            <a:ext cx="5324475" cy="2240106"/>
          </a:xfrm>
          <a:prstGeom prst="rect">
            <a:avLst/>
          </a:prstGeom>
          <a:noFill/>
          <a:ln>
            <a:noFill/>
          </a:ln>
        </p:spPr>
      </p:pic>
      <p:sp>
        <p:nvSpPr>
          <p:cNvPr id="486" name="Google Shape;486;p44"/>
          <p:cNvSpPr txBox="1"/>
          <p:nvPr/>
        </p:nvSpPr>
        <p:spPr>
          <a:xfrm>
            <a:off x="392747" y="4677230"/>
            <a:ext cx="5730962"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Interactive Structure </a:t>
            </a:r>
            <a:r>
              <a:rPr lang="en-GB" sz="1400">
                <a:solidFill>
                  <a:schemeClr val="dk1"/>
                </a:solidFill>
                <a:latin typeface="Calibri"/>
                <a:ea typeface="Calibri"/>
                <a:cs typeface="Calibri"/>
                <a:sym typeface="Calibri"/>
              </a:rPr>
              <a:t>don’t follow a set path. The ending or even the whole product is decided by the audience. E.g playing a computer game.</a:t>
            </a:r>
            <a:endParaRPr sz="1400">
              <a:solidFill>
                <a:schemeClr val="dk1"/>
              </a:solidFill>
              <a:latin typeface="Calibri"/>
              <a:ea typeface="Calibri"/>
              <a:cs typeface="Calibri"/>
              <a:sym typeface="Calibri"/>
            </a:endParaRPr>
          </a:p>
        </p:txBody>
      </p:sp>
      <p:sp>
        <p:nvSpPr>
          <p:cNvPr id="487" name="Google Shape;487;p44"/>
          <p:cNvSpPr txBox="1"/>
          <p:nvPr/>
        </p:nvSpPr>
        <p:spPr>
          <a:xfrm>
            <a:off x="378518" y="5337598"/>
            <a:ext cx="573096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Single Strand Structure </a:t>
            </a:r>
            <a:r>
              <a:rPr lang="en-GB" sz="1400">
                <a:solidFill>
                  <a:schemeClr val="dk1"/>
                </a:solidFill>
                <a:latin typeface="Calibri"/>
                <a:ea typeface="Calibri"/>
                <a:cs typeface="Calibri"/>
                <a:sym typeface="Calibri"/>
              </a:rPr>
              <a:t>only follows one storyline. E.g. The film Toy Story.</a:t>
            </a:r>
            <a:endParaRPr sz="1400">
              <a:solidFill>
                <a:schemeClr val="dk1"/>
              </a:solidFill>
              <a:latin typeface="Calibri"/>
              <a:ea typeface="Calibri"/>
              <a:cs typeface="Calibri"/>
              <a:sym typeface="Calibri"/>
            </a:endParaRPr>
          </a:p>
        </p:txBody>
      </p:sp>
      <p:sp>
        <p:nvSpPr>
          <p:cNvPr id="488" name="Google Shape;488;p44"/>
          <p:cNvSpPr txBox="1"/>
          <p:nvPr/>
        </p:nvSpPr>
        <p:spPr>
          <a:xfrm>
            <a:off x="370926" y="5788445"/>
            <a:ext cx="5730962"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Multi Strand Narrative </a:t>
            </a:r>
            <a:r>
              <a:rPr lang="en-GB" sz="1400">
                <a:solidFill>
                  <a:schemeClr val="dk1"/>
                </a:solidFill>
                <a:latin typeface="Calibri"/>
                <a:ea typeface="Calibri"/>
                <a:cs typeface="Calibri"/>
                <a:sym typeface="Calibri"/>
              </a:rPr>
              <a:t>multiple threads/storylines that often cross over and combine. E.g. Coronation Street. </a:t>
            </a:r>
            <a:endParaRPr sz="1400">
              <a:solidFill>
                <a:schemeClr val="dk1"/>
              </a:solidFill>
              <a:latin typeface="Calibri"/>
              <a:ea typeface="Calibri"/>
              <a:cs typeface="Calibri"/>
              <a:sym typeface="Calibri"/>
            </a:endParaRPr>
          </a:p>
        </p:txBody>
      </p:sp>
      <p:sp>
        <p:nvSpPr>
          <p:cNvPr id="489" name="Google Shape;489;p44"/>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12" name="Rectangle 11"/>
          <p:cNvSpPr/>
          <p:nvPr/>
        </p:nvSpPr>
        <p:spPr>
          <a:xfrm>
            <a:off x="11322710" y="5812962"/>
            <a:ext cx="56938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5"/>
          <p:cNvSpPr txBox="1">
            <a:spLocks noGrp="1"/>
          </p:cNvSpPr>
          <p:nvPr>
            <p:ph type="title"/>
          </p:nvPr>
        </p:nvSpPr>
        <p:spPr>
          <a:xfrm>
            <a:off x="1260230" y="319699"/>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dirty="0"/>
              <a:t>Point of View</a:t>
            </a:r>
            <a:endParaRPr sz="2880" dirty="0"/>
          </a:p>
        </p:txBody>
      </p:sp>
      <p:sp>
        <p:nvSpPr>
          <p:cNvPr id="495" name="Google Shape;495;p45"/>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96" name="Google Shape;496;p45" descr="Related image"/>
          <p:cNvPicPr preferRelativeResize="0"/>
          <p:nvPr/>
        </p:nvPicPr>
        <p:blipFill rotWithShape="1">
          <a:blip r:embed="rId3">
            <a:alphaModFix/>
          </a:blip>
          <a:srcRect/>
          <a:stretch/>
        </p:blipFill>
        <p:spPr>
          <a:xfrm>
            <a:off x="592486" y="861964"/>
            <a:ext cx="2529695" cy="5251001"/>
          </a:xfrm>
          <a:prstGeom prst="rect">
            <a:avLst/>
          </a:prstGeom>
          <a:noFill/>
          <a:ln>
            <a:noFill/>
          </a:ln>
        </p:spPr>
      </p:pic>
      <p:sp>
        <p:nvSpPr>
          <p:cNvPr id="498" name="Google Shape;498;p45"/>
          <p:cNvSpPr/>
          <p:nvPr/>
        </p:nvSpPr>
        <p:spPr>
          <a:xfrm>
            <a:off x="3220474" y="829994"/>
            <a:ext cx="8571475" cy="9068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b="1" dirty="0">
                <a:solidFill>
                  <a:srgbClr val="000000"/>
                </a:solidFill>
                <a:latin typeface="Calibri"/>
                <a:ea typeface="Calibri"/>
                <a:cs typeface="Calibri"/>
                <a:sym typeface="Calibri"/>
              </a:rPr>
              <a:t>Examples</a:t>
            </a:r>
            <a:r>
              <a:rPr lang="en-GB" dirty="0">
                <a:solidFill>
                  <a:srgbClr val="000000"/>
                </a:solidFill>
                <a:latin typeface="Calibri"/>
                <a:ea typeface="Calibri"/>
                <a:cs typeface="Calibri"/>
                <a:sym typeface="Calibri"/>
              </a:rPr>
              <a:t> of </a:t>
            </a:r>
            <a:r>
              <a:rPr lang="en-GB" b="1" dirty="0">
                <a:solidFill>
                  <a:srgbClr val="000000"/>
                </a:solidFill>
                <a:latin typeface="Calibri"/>
                <a:ea typeface="Calibri"/>
                <a:cs typeface="Calibri"/>
                <a:sym typeface="Calibri"/>
              </a:rPr>
              <a:t>Point of View</a:t>
            </a:r>
            <a:r>
              <a:rPr lang="en-GB" dirty="0">
                <a:solidFill>
                  <a:srgbClr val="000000"/>
                </a:solidFill>
                <a:latin typeface="Calibri"/>
                <a:ea typeface="Calibri"/>
                <a:cs typeface="Calibri"/>
                <a:sym typeface="Calibri"/>
              </a:rPr>
              <a:t>. </a:t>
            </a:r>
            <a:r>
              <a:rPr lang="en-GB" b="1" dirty="0">
                <a:solidFill>
                  <a:srgbClr val="000000"/>
                </a:solidFill>
                <a:latin typeface="Calibri"/>
                <a:ea typeface="Calibri"/>
                <a:cs typeface="Calibri"/>
                <a:sym typeface="Calibri"/>
              </a:rPr>
              <a:t>Point of view</a:t>
            </a:r>
            <a:r>
              <a:rPr lang="en-GB" dirty="0">
                <a:solidFill>
                  <a:srgbClr val="000000"/>
                </a:solidFill>
                <a:latin typeface="Calibri"/>
                <a:ea typeface="Calibri"/>
                <a:cs typeface="Calibri"/>
                <a:sym typeface="Calibri"/>
              </a:rPr>
              <a:t> refers to who is telling or narrating a story. A story can be told in three different ways: first person, second person, and third person. Writers use </a:t>
            </a:r>
            <a:r>
              <a:rPr lang="en-GB" b="1" dirty="0">
                <a:solidFill>
                  <a:srgbClr val="000000"/>
                </a:solidFill>
                <a:latin typeface="Calibri"/>
                <a:ea typeface="Calibri"/>
                <a:cs typeface="Calibri"/>
                <a:sym typeface="Calibri"/>
              </a:rPr>
              <a:t>point of view</a:t>
            </a:r>
            <a:r>
              <a:rPr lang="en-GB" dirty="0">
                <a:solidFill>
                  <a:srgbClr val="000000"/>
                </a:solidFill>
                <a:latin typeface="Calibri"/>
                <a:ea typeface="Calibri"/>
                <a:cs typeface="Calibri"/>
                <a:sym typeface="Calibri"/>
              </a:rPr>
              <a:t> to express the personal emotions of either themselves or their characters. </a:t>
            </a:r>
            <a:r>
              <a:rPr lang="en-GB" dirty="0">
                <a:latin typeface="Calibri"/>
                <a:ea typeface="Calibri"/>
                <a:cs typeface="Calibri"/>
                <a:sym typeface="Calibri"/>
              </a:rPr>
              <a:t>POV can be expressed in moving images through camera angles. </a:t>
            </a:r>
            <a:endParaRPr dirty="0">
              <a:solidFill>
                <a:schemeClr val="dk1"/>
              </a:solidFill>
              <a:latin typeface="Calibri"/>
              <a:ea typeface="Calibri"/>
              <a:cs typeface="Calibri"/>
              <a:sym typeface="Calibri"/>
            </a:endParaRPr>
          </a:p>
        </p:txBody>
      </p:sp>
      <p:sp>
        <p:nvSpPr>
          <p:cNvPr id="499" name="Google Shape;499;p45"/>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193" y="5124450"/>
            <a:ext cx="3072470" cy="1300956"/>
          </a:xfrm>
          <a:prstGeom prst="rect">
            <a:avLst/>
          </a:prstGeom>
        </p:spPr>
      </p:pic>
      <p:sp>
        <p:nvSpPr>
          <p:cNvPr id="3" name="TextBox 2"/>
          <p:cNvSpPr txBox="1"/>
          <p:nvPr/>
        </p:nvSpPr>
        <p:spPr>
          <a:xfrm>
            <a:off x="4630888" y="4858282"/>
            <a:ext cx="3352800" cy="307777"/>
          </a:xfrm>
          <a:prstGeom prst="rect">
            <a:avLst/>
          </a:prstGeom>
          <a:noFill/>
        </p:spPr>
        <p:txBody>
          <a:bodyPr wrap="square" rtlCol="0">
            <a:spAutoFit/>
          </a:bodyPr>
          <a:lstStyle/>
          <a:p>
            <a:r>
              <a:rPr lang="en-GB" dirty="0"/>
              <a:t>Hidden monster point of view</a:t>
            </a:r>
          </a:p>
        </p:txBody>
      </p:sp>
      <p:pic>
        <p:nvPicPr>
          <p:cNvPr id="4" name="Picture 3"/>
          <p:cNvPicPr>
            <a:picLocks noChangeAspect="1"/>
          </p:cNvPicPr>
          <p:nvPr/>
        </p:nvPicPr>
        <p:blipFill>
          <a:blip r:embed="rId5"/>
          <a:stretch>
            <a:fillRect/>
          </a:stretch>
        </p:blipFill>
        <p:spPr>
          <a:xfrm>
            <a:off x="4232827" y="3463396"/>
            <a:ext cx="3072470" cy="1394886"/>
          </a:xfrm>
          <a:prstGeom prst="rect">
            <a:avLst/>
          </a:prstGeom>
        </p:spPr>
      </p:pic>
      <p:sp>
        <p:nvSpPr>
          <p:cNvPr id="11" name="TextBox 10"/>
          <p:cNvSpPr txBox="1"/>
          <p:nvPr/>
        </p:nvSpPr>
        <p:spPr>
          <a:xfrm>
            <a:off x="4532594" y="3161851"/>
            <a:ext cx="3352800" cy="307777"/>
          </a:xfrm>
          <a:prstGeom prst="rect">
            <a:avLst/>
          </a:prstGeom>
          <a:noFill/>
        </p:spPr>
        <p:txBody>
          <a:bodyPr wrap="square" rtlCol="0">
            <a:spAutoFit/>
          </a:bodyPr>
          <a:lstStyle/>
          <a:p>
            <a:r>
              <a:rPr lang="en-GB" dirty="0"/>
              <a:t>Inanimate object point of view</a:t>
            </a:r>
          </a:p>
        </p:txBody>
      </p:sp>
      <p:pic>
        <p:nvPicPr>
          <p:cNvPr id="5" name="Picture 4"/>
          <p:cNvPicPr>
            <a:picLocks noChangeAspect="1"/>
          </p:cNvPicPr>
          <p:nvPr/>
        </p:nvPicPr>
        <p:blipFill rotWithShape="1">
          <a:blip r:embed="rId6"/>
          <a:srcRect l="572" t="29992" r="-572"/>
          <a:stretch/>
        </p:blipFill>
        <p:spPr>
          <a:xfrm>
            <a:off x="4241462" y="1860432"/>
            <a:ext cx="3112314" cy="1308195"/>
          </a:xfrm>
          <a:prstGeom prst="rect">
            <a:avLst/>
          </a:prstGeom>
        </p:spPr>
      </p:pic>
      <p:sp>
        <p:nvSpPr>
          <p:cNvPr id="13" name="TextBox 12"/>
          <p:cNvSpPr txBox="1"/>
          <p:nvPr/>
        </p:nvSpPr>
        <p:spPr>
          <a:xfrm>
            <a:off x="4412566" y="1594264"/>
            <a:ext cx="3352800" cy="307777"/>
          </a:xfrm>
          <a:prstGeom prst="rect">
            <a:avLst/>
          </a:prstGeom>
          <a:noFill/>
        </p:spPr>
        <p:txBody>
          <a:bodyPr wrap="square" rtlCol="0">
            <a:spAutoFit/>
          </a:bodyPr>
          <a:lstStyle/>
          <a:p>
            <a:r>
              <a:rPr lang="en-GB" dirty="0"/>
              <a:t>Literal First person point of view</a:t>
            </a:r>
          </a:p>
        </p:txBody>
      </p:sp>
      <p:sp>
        <p:nvSpPr>
          <p:cNvPr id="14" name="TextBox 13"/>
          <p:cNvSpPr txBox="1"/>
          <p:nvPr/>
        </p:nvSpPr>
        <p:spPr>
          <a:xfrm>
            <a:off x="8456857" y="1542537"/>
            <a:ext cx="3296546" cy="738664"/>
          </a:xfrm>
          <a:prstGeom prst="rect">
            <a:avLst/>
          </a:prstGeom>
          <a:solidFill>
            <a:srgbClr val="FFFF00"/>
          </a:solidFill>
        </p:spPr>
        <p:txBody>
          <a:bodyPr wrap="square" rtlCol="0">
            <a:spAutoFit/>
          </a:bodyPr>
          <a:lstStyle/>
          <a:p>
            <a:r>
              <a:rPr lang="en-GB" b="1" u="sng" dirty="0"/>
              <a:t>Main POV shot:</a:t>
            </a:r>
          </a:p>
          <a:p>
            <a:pPr marL="285750" indent="-285750">
              <a:buFont typeface="Arial" panose="020B0604020202020204" pitchFamily="34" charset="0"/>
              <a:buChar char="•"/>
            </a:pPr>
            <a:r>
              <a:rPr lang="en-GB" dirty="0"/>
              <a:t>Literal 1</a:t>
            </a:r>
            <a:r>
              <a:rPr lang="en-GB" baseline="30000" dirty="0"/>
              <a:t>st</a:t>
            </a:r>
            <a:r>
              <a:rPr lang="en-GB" dirty="0"/>
              <a:t> person POV</a:t>
            </a:r>
          </a:p>
          <a:p>
            <a:pPr marL="285750" indent="-285750">
              <a:buFont typeface="Arial" panose="020B0604020202020204" pitchFamily="34" charset="0"/>
              <a:buChar char="•"/>
            </a:pPr>
            <a:r>
              <a:rPr lang="en-GB" dirty="0"/>
              <a:t>Quasi 1</a:t>
            </a:r>
            <a:r>
              <a:rPr lang="en-GB" baseline="30000" dirty="0"/>
              <a:t>st</a:t>
            </a:r>
            <a:r>
              <a:rPr lang="en-GB" dirty="0"/>
              <a:t> person POV </a:t>
            </a:r>
          </a:p>
        </p:txBody>
      </p:sp>
      <p:sp>
        <p:nvSpPr>
          <p:cNvPr id="15" name="TextBox 14"/>
          <p:cNvSpPr txBox="1"/>
          <p:nvPr/>
        </p:nvSpPr>
        <p:spPr>
          <a:xfrm>
            <a:off x="8482125" y="2366426"/>
            <a:ext cx="3278520" cy="2893100"/>
          </a:xfrm>
          <a:prstGeom prst="rect">
            <a:avLst/>
          </a:prstGeom>
          <a:solidFill>
            <a:srgbClr val="FFFF00"/>
          </a:solidFill>
        </p:spPr>
        <p:txBody>
          <a:bodyPr wrap="square" rtlCol="0">
            <a:spAutoFit/>
          </a:bodyPr>
          <a:lstStyle/>
          <a:p>
            <a:r>
              <a:rPr lang="en-GB" b="1" u="sng" dirty="0"/>
              <a:t>Can often be combined with:</a:t>
            </a:r>
          </a:p>
          <a:p>
            <a:pPr marL="285750" indent="-285750">
              <a:buFont typeface="Arial" panose="020B0604020202020204" pitchFamily="34" charset="0"/>
              <a:buChar char="•"/>
            </a:pPr>
            <a:r>
              <a:rPr lang="en-GB" dirty="0"/>
              <a:t>Eyeball shot POV</a:t>
            </a:r>
          </a:p>
          <a:p>
            <a:pPr marL="285750" indent="-285750">
              <a:buFont typeface="Arial" panose="020B0604020202020204" pitchFamily="34" charset="0"/>
              <a:buChar char="•"/>
            </a:pPr>
            <a:r>
              <a:rPr lang="en-GB" dirty="0"/>
              <a:t>Reaction shot POV</a:t>
            </a:r>
          </a:p>
          <a:p>
            <a:pPr marL="285750" indent="-285750">
              <a:buFont typeface="Arial" panose="020B0604020202020204" pitchFamily="34" charset="0"/>
              <a:buChar char="•"/>
            </a:pPr>
            <a:r>
              <a:rPr lang="en-GB" dirty="0"/>
              <a:t>Telescope shot POV</a:t>
            </a:r>
          </a:p>
          <a:p>
            <a:pPr marL="285750" indent="-285750">
              <a:buFont typeface="Arial" panose="020B0604020202020204" pitchFamily="34" charset="0"/>
              <a:buChar char="•"/>
            </a:pPr>
            <a:r>
              <a:rPr lang="en-GB" dirty="0"/>
              <a:t>Camera shot POV</a:t>
            </a:r>
          </a:p>
          <a:p>
            <a:pPr marL="285750" indent="-285750">
              <a:buFont typeface="Arial" panose="020B0604020202020204" pitchFamily="34" charset="0"/>
              <a:buChar char="•"/>
            </a:pPr>
            <a:r>
              <a:rPr lang="en-GB" dirty="0"/>
              <a:t>Gunsight shot POV</a:t>
            </a:r>
          </a:p>
          <a:p>
            <a:pPr marL="285750" indent="-285750">
              <a:buFont typeface="Arial" panose="020B0604020202020204" pitchFamily="34" charset="0"/>
              <a:buChar char="•"/>
            </a:pPr>
            <a:r>
              <a:rPr lang="en-GB" dirty="0"/>
              <a:t>Robot shot POV</a:t>
            </a:r>
          </a:p>
          <a:p>
            <a:pPr marL="285750" indent="-285750">
              <a:buFont typeface="Arial" panose="020B0604020202020204" pitchFamily="34" charset="0"/>
              <a:buChar char="•"/>
            </a:pPr>
            <a:r>
              <a:rPr lang="en-GB" dirty="0"/>
              <a:t>Reading shot POV</a:t>
            </a:r>
          </a:p>
          <a:p>
            <a:pPr marL="285750" indent="-285750">
              <a:buFont typeface="Arial" panose="020B0604020202020204" pitchFamily="34" charset="0"/>
              <a:buChar char="•"/>
            </a:pPr>
            <a:r>
              <a:rPr lang="en-GB" dirty="0"/>
              <a:t>Obstructed keyhole shot POV</a:t>
            </a:r>
          </a:p>
          <a:p>
            <a:pPr marL="285750" indent="-285750">
              <a:buFont typeface="Arial" panose="020B0604020202020204" pitchFamily="34" charset="0"/>
              <a:buChar char="•"/>
            </a:pPr>
            <a:r>
              <a:rPr lang="en-GB" dirty="0"/>
              <a:t>Upside down shot POV</a:t>
            </a:r>
          </a:p>
          <a:p>
            <a:pPr marL="285750" indent="-285750">
              <a:buFont typeface="Arial" panose="020B0604020202020204" pitchFamily="34" charset="0"/>
              <a:buChar char="•"/>
            </a:pPr>
            <a:r>
              <a:rPr lang="en-GB" dirty="0"/>
              <a:t>Moving POV</a:t>
            </a:r>
          </a:p>
          <a:p>
            <a:pPr marL="285750" indent="-285750">
              <a:buFont typeface="Arial" panose="020B0604020202020204" pitchFamily="34" charset="0"/>
              <a:buChar char="•"/>
            </a:pPr>
            <a:r>
              <a:rPr lang="en-GB" dirty="0"/>
              <a:t>Binocular POV</a:t>
            </a:r>
          </a:p>
          <a:p>
            <a:pPr marL="285750" indent="-285750">
              <a:buFont typeface="Arial" panose="020B0604020202020204" pitchFamily="34" charset="0"/>
              <a:buChar char="•"/>
            </a:pPr>
            <a:r>
              <a:rPr lang="en-GB" dirty="0"/>
              <a:t>Snap zoom  </a:t>
            </a:r>
          </a:p>
        </p:txBody>
      </p:sp>
      <p:sp>
        <p:nvSpPr>
          <p:cNvPr id="16" name="TextBox 15"/>
          <p:cNvSpPr txBox="1"/>
          <p:nvPr/>
        </p:nvSpPr>
        <p:spPr>
          <a:xfrm>
            <a:off x="8482125" y="5324721"/>
            <a:ext cx="2814525" cy="1169551"/>
          </a:xfrm>
          <a:prstGeom prst="rect">
            <a:avLst/>
          </a:prstGeom>
          <a:solidFill>
            <a:srgbClr val="FFFF00"/>
          </a:solidFill>
        </p:spPr>
        <p:txBody>
          <a:bodyPr wrap="square" rtlCol="0">
            <a:spAutoFit/>
          </a:bodyPr>
          <a:lstStyle/>
          <a:p>
            <a:r>
              <a:rPr lang="en-GB" b="1" u="sng" dirty="0"/>
              <a:t>Engages the audience in the following ways:</a:t>
            </a:r>
          </a:p>
          <a:p>
            <a:pPr marL="285750" indent="-285750">
              <a:buFont typeface="Arial" panose="020B0604020202020204" pitchFamily="34" charset="0"/>
              <a:buChar char="•"/>
            </a:pPr>
            <a:r>
              <a:rPr lang="en-GB" dirty="0"/>
              <a:t>Empathy</a:t>
            </a:r>
          </a:p>
          <a:p>
            <a:pPr marL="285750" indent="-285750">
              <a:buFont typeface="Arial" panose="020B0604020202020204" pitchFamily="34" charset="0"/>
              <a:buChar char="•"/>
            </a:pPr>
            <a:r>
              <a:rPr lang="en-GB" dirty="0"/>
              <a:t>Movement</a:t>
            </a:r>
          </a:p>
          <a:p>
            <a:pPr marL="285750" indent="-285750">
              <a:buFont typeface="Arial" panose="020B0604020202020204" pitchFamily="34" charset="0"/>
              <a:buChar char="•"/>
            </a:pPr>
            <a:r>
              <a:rPr lang="en-GB" dirty="0"/>
              <a:t>Humour</a:t>
            </a:r>
          </a:p>
        </p:txBody>
      </p:sp>
      <p:sp>
        <p:nvSpPr>
          <p:cNvPr id="17" name="Rectangle 16"/>
          <p:cNvSpPr/>
          <p:nvPr/>
        </p:nvSpPr>
        <p:spPr>
          <a:xfrm>
            <a:off x="11332910" y="5528835"/>
            <a:ext cx="56938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6"/>
          <p:cNvSpPr txBox="1">
            <a:spLocks noGrp="1"/>
          </p:cNvSpPr>
          <p:nvPr>
            <p:ph type="title"/>
          </p:nvPr>
        </p:nvSpPr>
        <p:spPr>
          <a:xfrm>
            <a:off x="345830" y="308855"/>
            <a:ext cx="11527301" cy="5211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80"/>
              <a:buFont typeface="Calibri"/>
              <a:buNone/>
            </a:pPr>
            <a:r>
              <a:rPr lang="en-GB" sz="2880"/>
              <a:t>Characterisation - PROPP</a:t>
            </a:r>
            <a:endParaRPr sz="2880"/>
          </a:p>
        </p:txBody>
      </p:sp>
      <p:sp>
        <p:nvSpPr>
          <p:cNvPr id="506" name="Google Shape;506;p46"/>
          <p:cNvSpPr/>
          <p:nvPr/>
        </p:nvSpPr>
        <p:spPr>
          <a:xfrm>
            <a:off x="154745" y="140677"/>
            <a:ext cx="11868442" cy="6580798"/>
          </a:xfrm>
          <a:prstGeom prst="rect">
            <a:avLst/>
          </a:prstGeom>
          <a:noFill/>
          <a:ln w="3175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46"/>
          <p:cNvSpPr txBox="1">
            <a:spLocks noGrp="1"/>
          </p:cNvSpPr>
          <p:nvPr>
            <p:ph type="sldNum" idx="12"/>
          </p:nvPr>
        </p:nvSpPr>
        <p:spPr>
          <a:xfrm>
            <a:off x="8881056" y="606028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164" y="932798"/>
            <a:ext cx="7531236" cy="5492608"/>
          </a:xfrm>
          <a:prstGeom prst="rect">
            <a:avLst/>
          </a:prstGeom>
        </p:spPr>
      </p:pic>
      <p:sp>
        <p:nvSpPr>
          <p:cNvPr id="6" name="Rectangle 2"/>
          <p:cNvSpPr>
            <a:spLocks noChangeArrowheads="1"/>
          </p:cNvSpPr>
          <p:nvPr/>
        </p:nvSpPr>
        <p:spPr bwMode="auto">
          <a:xfrm>
            <a:off x="571500" y="998172"/>
            <a:ext cx="28575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31F20"/>
                </a:solidFill>
                <a:effectLst/>
                <a:latin typeface="ReithSans"/>
              </a:rPr>
              <a:t>Vladimir </a:t>
            </a:r>
            <a:r>
              <a:rPr kumimoji="0" lang="en-US" altLang="en-US" sz="1800" b="0" i="0" u="none" strike="noStrike" cap="none" normalizeH="0" baseline="0" dirty="0" err="1">
                <a:ln>
                  <a:noFill/>
                </a:ln>
                <a:solidFill>
                  <a:srgbClr val="231F20"/>
                </a:solidFill>
                <a:effectLst/>
                <a:latin typeface="ReithSans"/>
              </a:rPr>
              <a:t>Propp</a:t>
            </a:r>
            <a:r>
              <a:rPr kumimoji="0" lang="en-US" altLang="en-US" sz="1800" b="0" i="0" u="none" strike="noStrike" cap="none" normalizeH="0" baseline="0" dirty="0">
                <a:ln>
                  <a:noFill/>
                </a:ln>
                <a:solidFill>
                  <a:srgbClr val="231F20"/>
                </a:solidFill>
                <a:effectLst/>
                <a:latin typeface="ReithSans"/>
              </a:rPr>
              <a:t> was a folklorist researcher interested in the relationship between characters and </a:t>
            </a:r>
            <a:r>
              <a:rPr kumimoji="0" lang="en-US" altLang="en-US" sz="2400" b="1" i="0" u="none" strike="noStrike" cap="none" normalizeH="0" baseline="0" dirty="0" err="1">
                <a:ln>
                  <a:noFill/>
                </a:ln>
                <a:solidFill>
                  <a:srgbClr val="FFFFFF"/>
                </a:solidFill>
                <a:effectLst/>
                <a:latin typeface="ReithSans"/>
              </a:rPr>
              <a:t>rrative</a:t>
            </a:r>
            <a:endParaRPr kumimoji="0" lang="en-US" altLang="en-US" sz="18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231F20"/>
                </a:solidFill>
                <a:effectLst/>
                <a:latin typeface="ReithSans"/>
              </a:rPr>
              <a:t>Propp</a:t>
            </a:r>
            <a:r>
              <a:rPr kumimoji="0" lang="en-US" altLang="en-US" sz="1800" b="0" i="0" u="none" strike="noStrike" cap="none" normalizeH="0" baseline="0" dirty="0">
                <a:ln>
                  <a:noFill/>
                </a:ln>
                <a:solidFill>
                  <a:srgbClr val="231F20"/>
                </a:solidFill>
                <a:effectLst/>
                <a:latin typeface="ReithSans"/>
              </a:rPr>
              <a:t> argued that stories are character driven and that plots develop from the decisions and actions of characters and how they function in a story.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31F20"/>
                </a:solidFill>
                <a:effectLst/>
                <a:latin typeface="ReithSans"/>
              </a:rPr>
              <a:t>He claimed characters could be classified into certain roles that progress a story.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1" name="Rectangle 10"/>
          <p:cNvSpPr/>
          <p:nvPr/>
        </p:nvSpPr>
        <p:spPr>
          <a:xfrm>
            <a:off x="11251919" y="5595243"/>
            <a:ext cx="569387"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9</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60bbd74-c85e-40fc-b54b-fe168a55b4a0">
      <UserInfo>
        <DisplayName/>
        <AccountId xsi:nil="true"/>
        <AccountType/>
      </UserInfo>
    </SharedWithUsers>
    <MediaLengthInSeconds xmlns="fb418c82-141a-4a91-9c09-53cf5717bb3c" xsi:nil="true"/>
    <lcf76f155ced4ddcb4097134ff3c332f xmlns="8be9fc01-9682-4ad5-b968-34160636d9ea">
      <Terms xmlns="http://schemas.microsoft.com/office/infopath/2007/PartnerControls"/>
    </lcf76f155ced4ddcb4097134ff3c332f>
    <TaxCatchAll xmlns="5917f411-29c8-4a16-9a50-ad205983bc7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798E1A6BBDC44B9477511434B84FEB" ma:contentTypeVersion="57" ma:contentTypeDescription="Create a new document." ma:contentTypeScope="" ma:versionID="d41ba678f4bf73c2d9a790fb43ff6136">
  <xsd:schema xmlns:xsd="http://www.w3.org/2001/XMLSchema" xmlns:xs="http://www.w3.org/2001/XMLSchema" xmlns:p="http://schemas.microsoft.com/office/2006/metadata/properties" xmlns:ns2="fb418c82-141a-4a91-9c09-53cf5717bb3c" xmlns:ns3="260bbd74-c85e-40fc-b54b-fe168a55b4a0" xmlns:ns4="8be9fc01-9682-4ad5-b968-34160636d9ea" xmlns:ns5="5917f411-29c8-4a16-9a50-ad205983bc74" targetNamespace="http://schemas.microsoft.com/office/2006/metadata/properties" ma:root="true" ma:fieldsID="ed55c4ba2c66b7601d05598ccb942ef2" ns2:_="" ns3:_="" ns4:_="" ns5:_="">
    <xsd:import namespace="fb418c82-141a-4a91-9c09-53cf5717bb3c"/>
    <xsd:import namespace="260bbd74-c85e-40fc-b54b-fe168a55b4a0"/>
    <xsd:import namespace="8be9fc01-9682-4ad5-b968-34160636d9ea"/>
    <xsd:import namespace="5917f411-29c8-4a16-9a50-ad205983bc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4:lcf76f155ced4ddcb4097134ff3c332f" minOccurs="0"/>
                <xsd:element ref="ns2:MediaServiceObjectDetectorVersions" minOccurs="0"/>
                <xsd:element ref="ns2:MediaServiceSearchProperties"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18c82-141a-4a91-9c09-53cf5717bb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0bbd74-c85e-40fc-b54b-fe168a55b4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e9fc01-9682-4ad5-b968-34160636d9ea"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9a7dc92-d6f2-493c-be37-e46e824311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17f411-29c8-4a16-9a50-ad205983bc74"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f69e169c-a219-4ba9-b16b-07232786e115}" ma:internalName="TaxCatchAll" ma:showField="CatchAllData" ma:web="5917f411-29c8-4a16-9a50-ad205983bc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6B3966-3C18-4B39-9893-CD3B8A325182}">
  <ds:schemaRefs>
    <ds:schemaRef ds:uri="http://schemas.microsoft.com/office/2006/metadata/properties"/>
    <ds:schemaRef ds:uri="http://schemas.microsoft.com/office/infopath/2007/PartnerControls"/>
    <ds:schemaRef ds:uri="260bbd74-c85e-40fc-b54b-fe168a55b4a0"/>
    <ds:schemaRef ds:uri="fb418c82-141a-4a91-9c09-53cf5717bb3c"/>
    <ds:schemaRef ds:uri="8be9fc01-9682-4ad5-b968-34160636d9ea"/>
    <ds:schemaRef ds:uri="5917f411-29c8-4a16-9a50-ad205983bc74"/>
  </ds:schemaRefs>
</ds:datastoreItem>
</file>

<file path=customXml/itemProps2.xml><?xml version="1.0" encoding="utf-8"?>
<ds:datastoreItem xmlns:ds="http://schemas.openxmlformats.org/officeDocument/2006/customXml" ds:itemID="{4A458627-5410-4161-9123-5EDACA19DC6C}">
  <ds:schemaRefs>
    <ds:schemaRef ds:uri="http://schemas.microsoft.com/sharepoint/v3/contenttype/forms"/>
  </ds:schemaRefs>
</ds:datastoreItem>
</file>

<file path=customXml/itemProps3.xml><?xml version="1.0" encoding="utf-8"?>
<ds:datastoreItem xmlns:ds="http://schemas.openxmlformats.org/officeDocument/2006/customXml" ds:itemID="{1EE78D6E-1C20-4CD3-B76D-B943265E2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418c82-141a-4a91-9c09-53cf5717bb3c"/>
    <ds:schemaRef ds:uri="260bbd74-c85e-40fc-b54b-fe168a55b4a0"/>
    <ds:schemaRef ds:uri="8be9fc01-9682-4ad5-b968-34160636d9ea"/>
    <ds:schemaRef ds:uri="5917f411-29c8-4a16-9a50-ad205983b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3236</TotalTime>
  <Words>4219</Words>
  <Application>Microsoft Office PowerPoint</Application>
  <PresentationFormat>Widescreen</PresentationFormat>
  <Paragraphs>525</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Component 1b</vt:lpstr>
      <vt:lpstr>Component 1b</vt:lpstr>
      <vt:lpstr>PowerPoint Presentation</vt:lpstr>
      <vt:lpstr>PowerPoint Presentation</vt:lpstr>
      <vt:lpstr>Genre</vt:lpstr>
      <vt:lpstr>Storytelling Devices </vt:lpstr>
      <vt:lpstr>Narrative Structures</vt:lpstr>
      <vt:lpstr>Point of View</vt:lpstr>
      <vt:lpstr>Characterisation - PROPP</vt:lpstr>
      <vt:lpstr>Themes</vt:lpstr>
      <vt:lpstr>Mode of Address</vt:lpstr>
      <vt:lpstr>Representation</vt:lpstr>
      <vt:lpstr>Stereotype Classifications</vt:lpstr>
      <vt:lpstr>Passive and Active Audiences</vt:lpstr>
      <vt:lpstr>Preferred Reading</vt:lpstr>
      <vt:lpstr>Mise en Scene</vt:lpstr>
      <vt:lpstr>Setting</vt:lpstr>
      <vt:lpstr>Lighting</vt:lpstr>
      <vt:lpstr>Camera Angles</vt:lpstr>
      <vt:lpstr>Use of Sound</vt:lpstr>
      <vt:lpstr>Editing Techniques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Farrimond, Sue</dc:creator>
  <cp:lastModifiedBy>administrator</cp:lastModifiedBy>
  <cp:revision>40</cp:revision>
  <cp:lastPrinted>2020-02-03T10:14:46Z</cp:lastPrinted>
  <dcterms:modified xsi:type="dcterms:W3CDTF">2025-09-02T07:17:57Z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0x01010075798E1A6BBDC44B9477511434B84FEB</vt:lpwstr>
  </property>
  <property fmtid="{D5CDD505-2E9C-101B-9397-08002B2CF9AE}" pid="3" name="Order">
    <vt:r8>1268700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xd_Signature">
    <vt:bool>false</vt:bool>
  </property>
  <property fmtid="{D5CDD505-2E9C-101B-9397-08002B2CF9AE}" pid="10" name="GUID">
    <vt:lpwstr>0dce21f1-6187-41b5-9a83-a6c41c8bc8a6</vt:lpwstr>
  </property>
  <property fmtid="{D5CDD505-2E9C-101B-9397-08002B2CF9AE}" pid="11" name="xd_ProgID">
    <vt:lpwstr/>
  </property>
  <property fmtid="{D5CDD505-2E9C-101B-9397-08002B2CF9AE}" pid="12" name="TemplateUrl">
    <vt:lpwstr/>
  </property>
  <property fmtid="{D5CDD505-2E9C-101B-9397-08002B2CF9AE}" pid="13" name="MediaServiceImageTags">
    <vt:lpwstr/>
  </property>
</Properties>
</file>