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45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2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88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2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06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9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91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79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00B9E-198E-4591-BD0F-684E57C49956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27F3F-7EC9-4D14-9BBD-33AC15D89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6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3385" y="117565"/>
            <a:ext cx="7475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55A9A7"/>
                </a:solidFill>
              </a:rPr>
              <a:t>Component 1: Learning Aim A: MEDIA PRODUCTS, AUDIENCE &amp; PURPOSE</a:t>
            </a:r>
          </a:p>
        </p:txBody>
      </p:sp>
      <p:graphicFrame>
        <p:nvGraphicFramePr>
          <p:cNvPr id="5" name="Table Placeholder 6" descr="Add table description here" title="Table tit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443806"/>
              </p:ext>
            </p:extLst>
          </p:nvPr>
        </p:nvGraphicFramePr>
        <p:xfrm>
          <a:off x="248194" y="540295"/>
          <a:ext cx="3526971" cy="2062556"/>
        </p:xfrm>
        <a:graphic>
          <a:graphicData uri="http://schemas.openxmlformats.org/drawingml/2006/table">
            <a:tbl>
              <a:tblPr firstRow="1" firstCol="1">
                <a:tableStyleId>{85BE263C-DBD7-4A20-BB59-AAB30ACAA65A}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069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SECTORS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421640"/>
                  </a:ext>
                </a:extLst>
              </a:tr>
              <a:tr h="361069"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Audio/Moving</a:t>
                      </a:r>
                      <a:r>
                        <a:rPr lang="en-GB" sz="1050" b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Image</a:t>
                      </a:r>
                      <a:endParaRPr lang="en-GB" sz="105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Print/Publishing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Interactive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188">
                <a:tc>
                  <a:txBody>
                    <a:bodyPr/>
                    <a:lstStyle/>
                    <a:p>
                      <a:pPr algn="ctr"/>
                      <a:r>
                        <a:rPr lang="en-GB" sz="105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Film Trailer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Newspaper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ctr"/>
                      <a:r>
                        <a:rPr lang="en-GB" sz="105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</a:t>
                      </a:r>
                      <a:r>
                        <a:rPr lang="en-GB" sz="105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</a:t>
                      </a:r>
                      <a:endParaRPr lang="en-GB" sz="105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Magazines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 Apps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584">
                <a:tc>
                  <a:txBody>
                    <a:bodyPr/>
                    <a:lstStyle/>
                    <a:p>
                      <a:pPr algn="ctr"/>
                      <a:r>
                        <a:rPr lang="en-GB" sz="105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Music</a:t>
                      </a:r>
                      <a:r>
                        <a:rPr lang="en-GB" sz="105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</a:t>
                      </a:r>
                      <a:endParaRPr lang="en-GB" sz="105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Comics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584">
                <a:tc>
                  <a:txBody>
                    <a:bodyPr/>
                    <a:lstStyle/>
                    <a:p>
                      <a:pPr algn="ctr"/>
                      <a:r>
                        <a:rPr lang="en-GB" sz="105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Animation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Brochures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E-Magazines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584">
                <a:tc>
                  <a:txBody>
                    <a:bodyPr/>
                    <a:lstStyle/>
                    <a:p>
                      <a:pPr algn="ctr"/>
                      <a:r>
                        <a:rPr lang="en-GB" sz="105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Advertisements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Advertisements</a:t>
                      </a:r>
                    </a:p>
                  </a:txBody>
                  <a:tcPr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37259" y="255153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altLang="en-US" sz="1200" dirty="0"/>
          </a:p>
          <a:p>
            <a:endParaRPr lang="en-GB" alt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4376056" y="285365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GB" sz="1200" dirty="0"/>
            </a:br>
            <a:br>
              <a:rPr lang="en-GB" sz="1200" dirty="0"/>
            </a:br>
            <a:br>
              <a:rPr lang="en-GB" sz="1200" dirty="0"/>
            </a:br>
            <a:br>
              <a:rPr lang="en-GB" sz="1200" dirty="0"/>
            </a:br>
            <a:endParaRPr lang="en-GB" sz="1200" dirty="0"/>
          </a:p>
        </p:txBody>
      </p:sp>
      <p:sp>
        <p:nvSpPr>
          <p:cNvPr id="10" name="Rectangle 9"/>
          <p:cNvSpPr/>
          <p:nvPr/>
        </p:nvSpPr>
        <p:spPr>
          <a:xfrm>
            <a:off x="4435560" y="563444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altLang="en-US" sz="1200" b="1" i="1" dirty="0">
                <a:solidFill>
                  <a:srgbClr val="55A9A7"/>
                </a:solidFill>
              </a:rPr>
              <a:t>One way media producers express their target audience is by writing a lifestyle profile, which explains the </a:t>
            </a:r>
            <a:r>
              <a:rPr lang="en-GB" sz="1200" b="1" i="1" dirty="0">
                <a:solidFill>
                  <a:srgbClr val="55A9A7"/>
                </a:solidFill>
              </a:rPr>
              <a:t>interests, opinions, behaviours and lifestyle choices of the audience, FOR EXAMPLE:</a:t>
            </a:r>
          </a:p>
          <a:p>
            <a:pPr algn="ctr"/>
            <a:r>
              <a:rPr lang="en-GB" sz="1200" b="1" i="1" dirty="0">
                <a:solidFill>
                  <a:srgbClr val="55A9A7"/>
                </a:solidFill>
              </a:rPr>
              <a:t>"Teenage girls living in the inner city who tend to idolize pop stars and buy items that boost their status among their peers."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688591"/>
              </p:ext>
            </p:extLst>
          </p:nvPr>
        </p:nvGraphicFramePr>
        <p:xfrm>
          <a:off x="248194" y="4821537"/>
          <a:ext cx="4075611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75611">
                  <a:extLst>
                    <a:ext uri="{9D8B030D-6E8A-4147-A177-3AD203B41FA5}">
                      <a16:colId xmlns:a16="http://schemas.microsoft.com/office/drawing/2014/main" val="203770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PURPOSES of Media</a:t>
                      </a:r>
                      <a:r>
                        <a:rPr lang="en-GB" sz="18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Products</a:t>
                      </a:r>
                      <a:endParaRPr lang="en-GB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en-US" sz="1600" dirty="0"/>
                        <a:t>Producers might create media products for: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631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600" dirty="0"/>
                        <a:t>Information, Entertainment, Escapism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3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600" dirty="0"/>
                        <a:t>Profit, Community benefit, Raising Awareness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66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600" dirty="0"/>
                        <a:t>Critical acclaim, Inspiration,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510949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4" y="2729913"/>
            <a:ext cx="2431726" cy="1946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43488" y="2739285"/>
            <a:ext cx="4075611" cy="1937578"/>
          </a:xfrm>
          <a:prstGeom prst="rect">
            <a:avLst/>
          </a:prstGeom>
          <a:noFill/>
          <a:ln>
            <a:solidFill>
              <a:srgbClr val="55A9A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46364"/>
              </p:ext>
            </p:extLst>
          </p:nvPr>
        </p:nvGraphicFramePr>
        <p:xfrm>
          <a:off x="3997235" y="565398"/>
          <a:ext cx="4950822" cy="2046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50822">
                  <a:extLst>
                    <a:ext uri="{9D8B030D-6E8A-4147-A177-3AD203B41FA5}">
                      <a16:colId xmlns:a16="http://schemas.microsoft.com/office/drawing/2014/main" val="2037707036"/>
                    </a:ext>
                  </a:extLst>
                </a:gridCol>
              </a:tblGrid>
              <a:tr h="40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&amp;</a:t>
                      </a:r>
                      <a:r>
                        <a:rPr lang="en-GB" sz="18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SECONDARY AUDIENCES</a:t>
                      </a:r>
                      <a:endParaRPr lang="en-GB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069"/>
                  </a:ext>
                </a:extLst>
              </a:tr>
              <a:tr h="846065">
                <a:tc>
                  <a:txBody>
                    <a:bodyPr/>
                    <a:lstStyle/>
                    <a:p>
                      <a:r>
                        <a:rPr lang="en-GB" altLang="en-US" sz="1400" dirty="0"/>
                        <a:t>The audience that the media producer targets is called the PRIMARY audience. This is the audience they intend to target</a:t>
                      </a:r>
                      <a:r>
                        <a:rPr lang="en-GB" altLang="en-US" sz="1400" baseline="0" dirty="0"/>
                        <a:t> – </a:t>
                      </a:r>
                      <a:r>
                        <a:rPr lang="en-GB" altLang="en-US" sz="1400" baseline="0" dirty="0" err="1"/>
                        <a:t>ie</a:t>
                      </a:r>
                      <a:r>
                        <a:rPr lang="en-GB" altLang="en-US" sz="1400" baseline="0" dirty="0"/>
                        <a:t> Children are the primary audience for Disney</a:t>
                      </a:r>
                      <a:endParaRPr lang="en-GB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631077"/>
                  </a:ext>
                </a:extLst>
              </a:tr>
              <a:tr h="796818">
                <a:tc>
                  <a:txBody>
                    <a:bodyPr/>
                    <a:lstStyle/>
                    <a:p>
                      <a:r>
                        <a:rPr lang="en-GB" altLang="en-US" sz="1400" dirty="0"/>
                        <a:t>Audiences that engage with the product who are NOT who the media producer intends to target is called the SECONDARY audience</a:t>
                      </a:r>
                      <a:r>
                        <a:rPr lang="en-GB" altLang="en-US" sz="1400" baseline="0" dirty="0"/>
                        <a:t> – </a:t>
                      </a:r>
                      <a:r>
                        <a:rPr lang="en-GB" altLang="en-US" sz="1400" baseline="0" dirty="0" err="1"/>
                        <a:t>ie</a:t>
                      </a:r>
                      <a:r>
                        <a:rPr lang="en-GB" altLang="en-US" sz="1400" baseline="0" dirty="0"/>
                        <a:t> parents are the secondary audience for Disney</a:t>
                      </a:r>
                      <a:endParaRPr lang="en-GB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3078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714938"/>
              </p:ext>
            </p:extLst>
          </p:nvPr>
        </p:nvGraphicFramePr>
        <p:xfrm>
          <a:off x="4468938" y="2729913"/>
          <a:ext cx="4479118" cy="28000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79118">
                  <a:extLst>
                    <a:ext uri="{9D8B030D-6E8A-4147-A177-3AD203B41FA5}">
                      <a16:colId xmlns:a16="http://schemas.microsoft.com/office/drawing/2014/main" val="203770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SOCIO-ECONOMIC Groups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A9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A </a:t>
                      </a:r>
                      <a:r>
                        <a:rPr lang="en-GB" sz="1100" dirty="0"/>
                        <a:t>- Higher managerial, administrative, professional e.g. Chief executive, senior civil servant, surgeon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631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B</a:t>
                      </a:r>
                      <a:r>
                        <a:rPr lang="en-GB" sz="1100" dirty="0"/>
                        <a:t> - Intermediate managerial, administrative, professional e.g. bank manager, teacher </a:t>
                      </a:r>
                      <a:endParaRPr lang="en-GB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3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C1</a:t>
                      </a:r>
                      <a:r>
                        <a:rPr lang="en-GB" sz="1100" dirty="0"/>
                        <a:t>- Supervisory, clerical, junior managerial e.g. shop floor supervisor, bank clerk, sales person </a:t>
                      </a:r>
                      <a:endParaRPr lang="en-GB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660739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C2</a:t>
                      </a:r>
                      <a:r>
                        <a:rPr lang="en-GB" sz="1100" dirty="0"/>
                        <a:t> - Skilled manual workers e.g. electrician, carpenter </a:t>
                      </a:r>
                      <a:endParaRPr lang="en-GB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651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D</a:t>
                      </a:r>
                      <a:r>
                        <a:rPr lang="en-GB" sz="1100" dirty="0"/>
                        <a:t> - Semi-skilled and unskilled manual workers e.g. assembly line worker, refuse collector, messenger </a:t>
                      </a:r>
                      <a:endParaRPr lang="en-GB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81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E</a:t>
                      </a:r>
                      <a:r>
                        <a:rPr lang="en-GB" sz="1100" dirty="0"/>
                        <a:t> - Casual labourers, pensioners, unemployed e.g. pensioners without private pensions and anyone living on benefits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2864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4983" y="2904444"/>
            <a:ext cx="1737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55A9A7"/>
                </a:solidFill>
              </a:rPr>
              <a:t>AUDIENCES can be segmented by:</a:t>
            </a:r>
          </a:p>
          <a:p>
            <a:pPr algn="ctr"/>
            <a:r>
              <a:rPr lang="en-GB" b="1" dirty="0">
                <a:solidFill>
                  <a:srgbClr val="55A9A7"/>
                </a:solidFill>
              </a:rPr>
              <a:t>AGE</a:t>
            </a:r>
          </a:p>
          <a:p>
            <a:pPr algn="ctr"/>
            <a:r>
              <a:rPr lang="en-GB" b="1" dirty="0">
                <a:solidFill>
                  <a:srgbClr val="55A9A7"/>
                </a:solidFill>
              </a:rPr>
              <a:t>GENDER</a:t>
            </a:r>
          </a:p>
          <a:p>
            <a:pPr algn="ctr"/>
            <a:r>
              <a:rPr lang="en-GB" b="1" dirty="0">
                <a:solidFill>
                  <a:srgbClr val="55A9A7"/>
                </a:solidFill>
              </a:rPr>
              <a:t>ETHNICITY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34840" y="5622283"/>
            <a:ext cx="4513216" cy="1053454"/>
          </a:xfrm>
          <a:prstGeom prst="rect">
            <a:avLst/>
          </a:prstGeom>
          <a:noFill/>
          <a:ln>
            <a:solidFill>
              <a:srgbClr val="55A9A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554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60bbd74-c85e-40fc-b54b-fe168a55b4a0">
      <UserInfo>
        <DisplayName/>
        <AccountId xsi:nil="true"/>
        <AccountType/>
      </UserInfo>
    </SharedWithUsers>
    <MediaLengthInSeconds xmlns="fb418c82-141a-4a91-9c09-53cf5717bb3c" xsi:nil="true"/>
    <lcf76f155ced4ddcb4097134ff3c332f xmlns="8be9fc01-9682-4ad5-b968-34160636d9ea">
      <Terms xmlns="http://schemas.microsoft.com/office/infopath/2007/PartnerControls"/>
    </lcf76f155ced4ddcb4097134ff3c332f>
    <TaxCatchAll xmlns="5917f411-29c8-4a16-9a50-ad205983bc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98E1A6BBDC44B9477511434B84FEB" ma:contentTypeVersion="57" ma:contentTypeDescription="Create a new document." ma:contentTypeScope="" ma:versionID="d41ba678f4bf73c2d9a790fb43ff6136">
  <xsd:schema xmlns:xsd="http://www.w3.org/2001/XMLSchema" xmlns:xs="http://www.w3.org/2001/XMLSchema" xmlns:p="http://schemas.microsoft.com/office/2006/metadata/properties" xmlns:ns2="fb418c82-141a-4a91-9c09-53cf5717bb3c" xmlns:ns3="260bbd74-c85e-40fc-b54b-fe168a55b4a0" xmlns:ns4="8be9fc01-9682-4ad5-b968-34160636d9ea" xmlns:ns5="5917f411-29c8-4a16-9a50-ad205983bc74" targetNamespace="http://schemas.microsoft.com/office/2006/metadata/properties" ma:root="true" ma:fieldsID="ed55c4ba2c66b7601d05598ccb942ef2" ns2:_="" ns3:_="" ns4:_="" ns5:_="">
    <xsd:import namespace="fb418c82-141a-4a91-9c09-53cf5717bb3c"/>
    <xsd:import namespace="260bbd74-c85e-40fc-b54b-fe168a55b4a0"/>
    <xsd:import namespace="8be9fc01-9682-4ad5-b968-34160636d9ea"/>
    <xsd:import namespace="5917f411-29c8-4a16-9a50-ad205983bc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4:lcf76f155ced4ddcb4097134ff3c332f" minOccurs="0"/>
                <xsd:element ref="ns2:MediaServiceObjectDetectorVersions" minOccurs="0"/>
                <xsd:element ref="ns2:MediaServiceSearchProperties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18c82-141a-4a91-9c09-53cf5717b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bbd74-c85e-40fc-b54b-fe168a55b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9fc01-9682-4ad5-b968-34160636d9e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9a7dc92-d6f2-493c-be37-e46e824311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7f411-29c8-4a16-9a50-ad205983bc74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f69e169c-a219-4ba9-b16b-07232786e115}" ma:internalName="TaxCatchAll" ma:showField="CatchAllData" ma:web="5917f411-29c8-4a16-9a50-ad205983bc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C8030A-3DAC-4133-A231-3718AA0D1255}">
  <ds:schemaRefs>
    <ds:schemaRef ds:uri="http://schemas.microsoft.com/office/2006/metadata/properties"/>
    <ds:schemaRef ds:uri="http://schemas.microsoft.com/office/infopath/2007/PartnerControls"/>
    <ds:schemaRef ds:uri="260bbd74-c85e-40fc-b54b-fe168a55b4a0"/>
    <ds:schemaRef ds:uri="fb418c82-141a-4a91-9c09-53cf5717bb3c"/>
    <ds:schemaRef ds:uri="8be9fc01-9682-4ad5-b968-34160636d9ea"/>
    <ds:schemaRef ds:uri="5917f411-29c8-4a16-9a50-ad205983bc74"/>
  </ds:schemaRefs>
</ds:datastoreItem>
</file>

<file path=customXml/itemProps2.xml><?xml version="1.0" encoding="utf-8"?>
<ds:datastoreItem xmlns:ds="http://schemas.openxmlformats.org/officeDocument/2006/customXml" ds:itemID="{BAC04056-1AB7-42C9-804F-EC264F1AC3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152211-57C9-40C7-AD3E-81B5425DD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418c82-141a-4a91-9c09-53cf5717bb3c"/>
    <ds:schemaRef ds:uri="260bbd74-c85e-40fc-b54b-fe168a55b4a0"/>
    <ds:schemaRef ds:uri="8be9fc01-9682-4ad5-b968-34160636d9ea"/>
    <ds:schemaRef ds:uri="5917f411-29c8-4a16-9a50-ad205983bc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296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Rawlins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Carterbland - Vicki</dc:creator>
  <cp:lastModifiedBy>Carterbland - Vicki</cp:lastModifiedBy>
  <cp:revision>7</cp:revision>
  <cp:lastPrinted>2018-07-09T11:49:23Z</cp:lastPrinted>
  <dcterms:created xsi:type="dcterms:W3CDTF">2018-07-09T11:02:06Z</dcterms:created>
  <dcterms:modified xsi:type="dcterms:W3CDTF">2025-09-02T07:17:16Z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0x01010075798E1A6BBDC44B9477511434B84FEB</vt:lpwstr>
  </property>
  <property fmtid="{D5CDD505-2E9C-101B-9397-08002B2CF9AE}" pid="3" name="Order">
    <vt:r8>1268900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xd_Signature">
    <vt:bool>false</vt:bool>
  </property>
  <property fmtid="{D5CDD505-2E9C-101B-9397-08002B2CF9AE}" pid="10" name="GUID">
    <vt:lpwstr>e29afdb6-0924-452a-8df9-733a60330a69</vt:lpwstr>
  </property>
  <property fmtid="{D5CDD505-2E9C-101B-9397-08002B2CF9AE}" pid="11" name="xd_ProgID">
    <vt:lpwstr/>
  </property>
  <property fmtid="{D5CDD505-2E9C-101B-9397-08002B2CF9AE}" pid="12" name="TemplateUrl">
    <vt:lpwstr/>
  </property>
  <property fmtid="{D5CDD505-2E9C-101B-9397-08002B2CF9AE}" pid="13" name="MediaServiceImageTags">
    <vt:lpwstr/>
  </property>
</Properties>
</file>