
<file path=[Content_Types].xml><?xml version="1.0" encoding="utf-8"?>
<Types xmlns="http://schemas.openxmlformats.org/package/2006/content-types">
  <Default Extension="jpe"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5" r:id="rId5"/>
    <p:sldId id="256" r:id="rId6"/>
    <p:sldId id="257" r:id="rId7"/>
    <p:sldId id="273" r:id="rId8"/>
    <p:sldId id="274" r:id="rId9"/>
    <p:sldId id="265" r:id="rId10"/>
    <p:sldId id="266" r:id="rId11"/>
    <p:sldId id="278" r:id="rId12"/>
    <p:sldId id="279" r:id="rId13"/>
    <p:sldId id="276" r:id="rId14"/>
    <p:sldId id="277" r:id="rId15"/>
    <p:sldId id="258" r:id="rId16"/>
    <p:sldId id="259" r:id="rId17"/>
    <p:sldId id="260" r:id="rId18"/>
    <p:sldId id="261" r:id="rId19"/>
    <p:sldId id="268" r:id="rId20"/>
    <p:sldId id="269" r:id="rId21"/>
    <p:sldId id="275" r:id="rId22"/>
    <p:sldId id="280" r:id="rId23"/>
    <p:sldId id="281" r:id="rId24"/>
    <p:sldId id="282" r:id="rId25"/>
    <p:sldId id="283" r:id="rId26"/>
    <p:sldId id="284" r:id="rId27"/>
    <p:sldId id="262" r:id="rId28"/>
    <p:sldId id="263" r:id="rId29"/>
    <p:sldId id="264" r:id="rId30"/>
    <p:sldId id="270" r:id="rId31"/>
    <p:sldId id="271" r:id="rId32"/>
    <p:sldId id="272" r:id="rId33"/>
    <p:sldId id="26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A833-577B-42D2-802D-66205B46B0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1A95DB-3065-49EE-94CB-CA03F3434E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EBE592-D077-4055-BABE-AFFB849FAE67}"/>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5" name="Footer Placeholder 4">
            <a:extLst>
              <a:ext uri="{FF2B5EF4-FFF2-40B4-BE49-F238E27FC236}">
                <a16:creationId xmlns:a16="http://schemas.microsoft.com/office/drawing/2014/main" id="{76125E90-CDEE-419A-ABE5-8F2DCF3772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47D441-E2C4-4BC7-A0BB-26115E8566CC}"/>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0858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4185-BAFF-4F3C-9E39-5D0F89D003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893E36-0C60-4719-84C4-DADC0F6790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C485E-73F0-4AB2-B0B8-DCEB700D39DF}"/>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5" name="Footer Placeholder 4">
            <a:extLst>
              <a:ext uri="{FF2B5EF4-FFF2-40B4-BE49-F238E27FC236}">
                <a16:creationId xmlns:a16="http://schemas.microsoft.com/office/drawing/2014/main" id="{C653A172-241C-4ED7-AB10-29C174ABC1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58F181-CACC-4267-A69A-3489464D35E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28719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76124-61F8-4216-BBDF-FA4BE59761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959F58-9372-44F7-ACAC-020E3F51B2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CE936-774D-47D3-A11C-08DBD62F695C}"/>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5" name="Footer Placeholder 4">
            <a:extLst>
              <a:ext uri="{FF2B5EF4-FFF2-40B4-BE49-F238E27FC236}">
                <a16:creationId xmlns:a16="http://schemas.microsoft.com/office/drawing/2014/main" id="{B95A1E1B-E39A-45AF-89D8-5610E31B6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06DA21-407A-44BF-85D8-37A58E266220}"/>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34515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4C3E-C22F-4F70-81CA-7B1BA4E10B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DBF4CD-90F8-49A1-8591-E17EEA9819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138E4F-E441-44E6-ADC5-029E0549A072}"/>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5" name="Footer Placeholder 4">
            <a:extLst>
              <a:ext uri="{FF2B5EF4-FFF2-40B4-BE49-F238E27FC236}">
                <a16:creationId xmlns:a16="http://schemas.microsoft.com/office/drawing/2014/main" id="{A8491135-8689-4A53-B17C-827115E951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5774B-124A-4995-8FA0-2644D8253DFD}"/>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5473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9B17-E9A4-4556-8A08-282D4B7D4F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EFDE49-D038-4EB8-AABC-DF512B7AA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2AD0E5-C6EC-40F3-B676-9EAF43B7B17B}"/>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5" name="Footer Placeholder 4">
            <a:extLst>
              <a:ext uri="{FF2B5EF4-FFF2-40B4-BE49-F238E27FC236}">
                <a16:creationId xmlns:a16="http://schemas.microsoft.com/office/drawing/2014/main" id="{4D6DD369-67AE-41F9-A012-5F25B38086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C80807-D926-4D16-A249-E40457251285}"/>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82453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1D88F-96F0-470E-A924-D46057CDA1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FFC736-5376-40E8-B43C-DF9BFAA063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8752B-2B64-460F-A63B-9880F3E3EF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C8453A-A8DF-498C-BED7-F257C6912A31}"/>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6" name="Footer Placeholder 5">
            <a:extLst>
              <a:ext uri="{FF2B5EF4-FFF2-40B4-BE49-F238E27FC236}">
                <a16:creationId xmlns:a16="http://schemas.microsoft.com/office/drawing/2014/main" id="{19AE57FF-A8D9-47C0-84DA-9DA710FAF5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0E57F7-94FC-471E-B001-F1EA0568F99F}"/>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25975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39BC-7B3E-4EAA-85B7-F655F38B641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83DEDD-8BCE-40AB-91DF-01C9C1E7A2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61E68F-FA0C-4FEF-B220-F3D1AD2409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70C334-46CF-49C2-9B9F-044D9958D6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4AA981-8AAD-487D-9DB4-323545DDEE4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1733C7-12B1-4DEC-91BF-31B68D1A4C8C}"/>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8" name="Footer Placeholder 7">
            <a:extLst>
              <a:ext uri="{FF2B5EF4-FFF2-40B4-BE49-F238E27FC236}">
                <a16:creationId xmlns:a16="http://schemas.microsoft.com/office/drawing/2014/main" id="{4949D389-62F4-4BA6-B621-5C6F209EA1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43CFDB-4515-4561-AE92-72E35D6F067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73848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08746-EE91-4C41-96E9-436CE1EAD4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694B48-D1D8-4A21-92E1-5B50C4795EF6}"/>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4" name="Footer Placeholder 3">
            <a:extLst>
              <a:ext uri="{FF2B5EF4-FFF2-40B4-BE49-F238E27FC236}">
                <a16:creationId xmlns:a16="http://schemas.microsoft.com/office/drawing/2014/main" id="{BC1C5DC1-A0C4-4C7A-9E81-84F64245DA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3EB147-B3D6-48E8-82B2-3C28CC696124}"/>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40016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CF69A-2204-4155-B219-CCDF31433282}"/>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3" name="Footer Placeholder 2">
            <a:extLst>
              <a:ext uri="{FF2B5EF4-FFF2-40B4-BE49-F238E27FC236}">
                <a16:creationId xmlns:a16="http://schemas.microsoft.com/office/drawing/2014/main" id="{E319F5C2-DE71-4681-81E2-A903B93D7B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F36D98-3F7C-4707-94BA-E016F83E4782}"/>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43370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BB6-6FE2-45B1-A205-83AE20402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B8D32B-2916-477D-AA59-02E88BDA9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9AE347-94B1-4541-AD3A-6B3114D09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916D8B-6465-4649-BFCA-6C7FCF452D21}"/>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6" name="Footer Placeholder 5">
            <a:extLst>
              <a:ext uri="{FF2B5EF4-FFF2-40B4-BE49-F238E27FC236}">
                <a16:creationId xmlns:a16="http://schemas.microsoft.com/office/drawing/2014/main" id="{E7867673-FD6E-47A6-8994-81E216F94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F9DA7A-E6A7-4C70-9CD0-326D4C16FF0E}"/>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35418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E47F-0D37-4D63-B9E1-2E26A87A8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EB53D6-6E39-4AA7-8535-E20D958575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A9623E-F2A4-4AD8-9740-6FBFDCC9C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3CAED5-3EE6-4D80-80F2-8C91A46399F2}"/>
              </a:ext>
            </a:extLst>
          </p:cNvPr>
          <p:cNvSpPr>
            <a:spLocks noGrp="1"/>
          </p:cNvSpPr>
          <p:nvPr>
            <p:ph type="dt" sz="half" idx="10"/>
          </p:nvPr>
        </p:nvSpPr>
        <p:spPr/>
        <p:txBody>
          <a:bodyPr/>
          <a:lstStyle/>
          <a:p>
            <a:fld id="{69457205-9C7A-469B-9B3A-FD6001283253}" type="datetimeFigureOut">
              <a:rPr lang="en-GB" smtClean="0"/>
              <a:t>20/06/2024</a:t>
            </a:fld>
            <a:endParaRPr lang="en-GB"/>
          </a:p>
        </p:txBody>
      </p:sp>
      <p:sp>
        <p:nvSpPr>
          <p:cNvPr id="6" name="Footer Placeholder 5">
            <a:extLst>
              <a:ext uri="{FF2B5EF4-FFF2-40B4-BE49-F238E27FC236}">
                <a16:creationId xmlns:a16="http://schemas.microsoft.com/office/drawing/2014/main" id="{9E229FF3-F45D-4D8F-87CE-256E0B7432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C0B4A8-61AE-4326-9CDF-B51DC8334701}"/>
              </a:ext>
            </a:extLst>
          </p:cNvPr>
          <p:cNvSpPr>
            <a:spLocks noGrp="1"/>
          </p:cNvSpPr>
          <p:nvPr>
            <p:ph type="sldNum" sz="quarter" idx="12"/>
          </p:nvPr>
        </p:nvSpPr>
        <p:spPr/>
        <p:txBody>
          <a:bodyPr/>
          <a:lstStyle/>
          <a:p>
            <a:fld id="{BC9A58CF-A148-43B7-A3AB-086CCAACED96}" type="slidenum">
              <a:rPr lang="en-GB" smtClean="0"/>
              <a:t>‹#›</a:t>
            </a:fld>
            <a:endParaRPr lang="en-GB"/>
          </a:p>
        </p:txBody>
      </p:sp>
    </p:spTree>
    <p:extLst>
      <p:ext uri="{BB962C8B-B14F-4D97-AF65-F5344CB8AC3E}">
        <p14:creationId xmlns:p14="http://schemas.microsoft.com/office/powerpoint/2010/main" val="117817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41C1C9-3EDD-43B2-9D5C-5C18BB229F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2DCCC-B9EB-4BA3-82EF-91692586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8B1C7B-6BC4-4F75-A56A-55A1A273F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57205-9C7A-469B-9B3A-FD6001283253}" type="datetimeFigureOut">
              <a:rPr lang="en-GB" smtClean="0"/>
              <a:t>20/06/2024</a:t>
            </a:fld>
            <a:endParaRPr lang="en-GB"/>
          </a:p>
        </p:txBody>
      </p:sp>
      <p:sp>
        <p:nvSpPr>
          <p:cNvPr id="5" name="Footer Placeholder 4">
            <a:extLst>
              <a:ext uri="{FF2B5EF4-FFF2-40B4-BE49-F238E27FC236}">
                <a16:creationId xmlns:a16="http://schemas.microsoft.com/office/drawing/2014/main" id="{2CCEC3DF-19D5-4C33-B556-F78E439C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7CA1D3-D271-4D09-9F80-4DBDC27BC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A58CF-A148-43B7-A3AB-086CCAACED96}" type="slidenum">
              <a:rPr lang="en-GB" smtClean="0"/>
              <a:t>‹#›</a:t>
            </a:fld>
            <a:endParaRPr lang="en-GB"/>
          </a:p>
        </p:txBody>
      </p:sp>
    </p:spTree>
    <p:extLst>
      <p:ext uri="{BB962C8B-B14F-4D97-AF65-F5344CB8AC3E}">
        <p14:creationId xmlns:p14="http://schemas.microsoft.com/office/powerpoint/2010/main" val="326390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courses.lumenlearning.com/economics2e-demo/chapter/putting-it-together-supply-and-demand/" TargetMode="Externa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psu.pb.unizin.org/agbm101/chapter/introduction-to-the-agriculture-economics/" TargetMode="External"/><Relationship Id="rId4" Type="http://schemas.openxmlformats.org/officeDocument/2006/relationships/image" Target="../media/image6.jpe"/></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NULL"/><Relationship Id="rId4" Type="http://schemas.openxmlformats.org/officeDocument/2006/relationships/image" Target="NUL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95F17C5-6581-47D9-A4A0-B21306B3A3F2}"/>
              </a:ext>
            </a:extLst>
          </p:cNvPr>
          <p:cNvPicPr>
            <a:picLocks noChangeAspect="1"/>
          </p:cNvPicPr>
          <p:nvPr/>
        </p:nvPicPr>
        <p:blipFill>
          <a:blip r:embed="rId2"/>
          <a:stretch>
            <a:fillRect/>
          </a:stretch>
        </p:blipFill>
        <p:spPr>
          <a:xfrm rot="5400000">
            <a:off x="2155346" y="1808056"/>
            <a:ext cx="5698375" cy="3333549"/>
          </a:xfrm>
          <a:prstGeom prst="rect">
            <a:avLst/>
          </a:prstGeom>
        </p:spPr>
      </p:pic>
      <p:sp>
        <p:nvSpPr>
          <p:cNvPr id="2" name="Rectangle 1">
            <a:extLst>
              <a:ext uri="{FF2B5EF4-FFF2-40B4-BE49-F238E27FC236}">
                <a16:creationId xmlns:a16="http://schemas.microsoft.com/office/drawing/2014/main" id="{F6CAE521-1BC4-430D-9BA7-F107E0941823}"/>
              </a:ext>
            </a:extLst>
          </p:cNvPr>
          <p:cNvSpPr/>
          <p:nvPr/>
        </p:nvSpPr>
        <p:spPr>
          <a:xfrm rot="5400000">
            <a:off x="2851484" y="-1816767"/>
            <a:ext cx="5871411" cy="10756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AQA </a:t>
            </a:r>
          </a:p>
          <a:p>
            <a:pPr algn="ctr"/>
            <a:r>
              <a:rPr lang="en-GB" sz="4000" dirty="0">
                <a:solidFill>
                  <a:schemeClr val="tx1"/>
                </a:solidFill>
              </a:rPr>
              <a:t>GCSE Economics knowledge organisers</a:t>
            </a:r>
          </a:p>
          <a:p>
            <a:pPr algn="ctr"/>
            <a:endParaRPr lang="en-GB" sz="4000" dirty="0">
              <a:solidFill>
                <a:schemeClr val="tx1"/>
              </a:solidFill>
            </a:endParaRPr>
          </a:p>
          <a:p>
            <a:pPr algn="ctr"/>
            <a:r>
              <a:rPr lang="en-GB" sz="4000" dirty="0">
                <a:solidFill>
                  <a:schemeClr val="tx1"/>
                </a:solidFill>
              </a:rPr>
              <a:t>Macroeconomics</a:t>
            </a:r>
          </a:p>
          <a:p>
            <a:pPr algn="ctr"/>
            <a:r>
              <a:rPr lang="en-GB" sz="4000" dirty="0">
                <a:solidFill>
                  <a:schemeClr val="tx1"/>
                </a:solidFill>
              </a:rPr>
              <a:t>Mrs Foster</a:t>
            </a: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endParaRPr lang="en-GB" sz="4000" dirty="0">
              <a:solidFill>
                <a:schemeClr val="tx1"/>
              </a:solidFill>
            </a:endParaRPr>
          </a:p>
          <a:p>
            <a:pPr algn="ctr"/>
            <a:r>
              <a:rPr lang="en-GB" sz="4000" dirty="0">
                <a:solidFill>
                  <a:schemeClr val="tx1"/>
                </a:solidFill>
              </a:rPr>
              <a:t>Name_________________</a:t>
            </a:r>
          </a:p>
        </p:txBody>
      </p:sp>
    </p:spTree>
    <p:extLst>
      <p:ext uri="{BB962C8B-B14F-4D97-AF65-F5344CB8AC3E}">
        <p14:creationId xmlns:p14="http://schemas.microsoft.com/office/powerpoint/2010/main" val="4167540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63663" y="1274094"/>
            <a:ext cx="4160940" cy="29778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3.2.2.4 Inflation</a:t>
            </a:r>
          </a:p>
          <a:p>
            <a:r>
              <a:rPr lang="en-GB" sz="1200" dirty="0"/>
              <a:t>• what is meant by inflation and the rate of inflation </a:t>
            </a:r>
          </a:p>
          <a:p>
            <a:r>
              <a:rPr lang="en-GB" sz="1200" dirty="0"/>
              <a:t>• how the rate of inflation can be measured using the Consumer Price Index (CPI) </a:t>
            </a:r>
          </a:p>
          <a:p>
            <a:r>
              <a:rPr lang="en-GB" sz="1200" dirty="0"/>
              <a:t>• how to perform simple calculations using CPI figures </a:t>
            </a:r>
          </a:p>
          <a:p>
            <a:r>
              <a:rPr lang="en-GB" sz="1200" dirty="0"/>
              <a:t>• the causes of inflation, including cost=push and demand-pull inflation </a:t>
            </a:r>
          </a:p>
          <a:p>
            <a:r>
              <a:rPr lang="en-GB" sz="1200" dirty="0"/>
              <a:t>• the consequences of inflation to different groups within the economy</a:t>
            </a:r>
          </a:p>
          <a:p>
            <a:r>
              <a:rPr lang="en-GB" sz="1200" dirty="0"/>
              <a:t>Government policies to manage inflation</a:t>
            </a:r>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2583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How is inflation measured?</a:t>
            </a: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The rate of inflation can be measured using the Consumer Price Index (CPI) </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It is based on a </a:t>
            </a:r>
            <a:r>
              <a:rPr lang="en-GB" sz="1200" b="1" i="0" u="none" strike="noStrike" dirty="0">
                <a:solidFill>
                  <a:srgbClr val="FF0000"/>
                </a:solidFill>
                <a:effectLst/>
                <a:latin typeface="Calibri" panose="020F0502020204030204" pitchFamily="34" charset="0"/>
              </a:rPr>
              <a:t>basket of 650 goods and services</a:t>
            </a:r>
            <a:r>
              <a:rPr lang="en-GB" sz="1200" b="0" i="0" u="none" strike="noStrike" dirty="0">
                <a:solidFill>
                  <a:srgbClr val="FF0000"/>
                </a:solidFill>
                <a:effectLst/>
                <a:latin typeface="Calibri" panose="020F0502020204030204" pitchFamily="34" charset="0"/>
              </a:rPr>
              <a:t> </a:t>
            </a:r>
            <a:r>
              <a:rPr lang="en-GB" sz="1200" b="0" i="0" u="none" strike="noStrike" dirty="0">
                <a:solidFill>
                  <a:srgbClr val="000000"/>
                </a:solidFill>
                <a:effectLst/>
                <a:latin typeface="Calibri" panose="020F0502020204030204" pitchFamily="34" charset="0"/>
              </a:rPr>
              <a:t>which is designed to represent typical purchases of consumers throughout the UK</a:t>
            </a:r>
          </a:p>
          <a:p>
            <a:pPr fontAlgn="base">
              <a:buFont typeface="Arial" panose="020B0604020202020204" pitchFamily="34" charset="0"/>
              <a:buChar char="•"/>
            </a:pPr>
            <a:r>
              <a:rPr lang="en-US" sz="1200" b="0" i="0" dirty="0">
                <a:solidFill>
                  <a:srgbClr val="000000"/>
                </a:solidFill>
                <a:effectLst/>
                <a:latin typeface="Calibri" panose="020F0502020204030204" pitchFamily="34" charset="0"/>
              </a:rPr>
              <a:t>​</a:t>
            </a:r>
            <a:r>
              <a:rPr lang="en-GB" sz="1200" b="0" i="0" u="none" strike="noStrike" dirty="0">
                <a:solidFill>
                  <a:srgbClr val="000000"/>
                </a:solidFill>
                <a:effectLst/>
                <a:latin typeface="Calibri" panose="020F0502020204030204" pitchFamily="34" charset="0"/>
              </a:rPr>
              <a:t>Different items are </a:t>
            </a:r>
            <a:r>
              <a:rPr lang="en-GB" sz="1200" b="1" i="0" u="none" strike="noStrike" dirty="0">
                <a:solidFill>
                  <a:srgbClr val="FF0000"/>
                </a:solidFill>
                <a:effectLst/>
                <a:latin typeface="Calibri" panose="020F0502020204030204" pitchFamily="34" charset="0"/>
              </a:rPr>
              <a:t>weighted</a:t>
            </a:r>
            <a:r>
              <a:rPr lang="en-GB" sz="1200" b="0" i="0" u="none" strike="noStrike" dirty="0">
                <a:solidFill>
                  <a:srgbClr val="FF0000"/>
                </a:solidFill>
                <a:effectLst/>
                <a:latin typeface="Calibri" panose="020F0502020204030204" pitchFamily="34" charset="0"/>
              </a:rPr>
              <a:t> </a:t>
            </a:r>
            <a:r>
              <a:rPr lang="en-GB" sz="1200" b="0" i="0" u="none" strike="noStrike" dirty="0">
                <a:solidFill>
                  <a:srgbClr val="000000"/>
                </a:solidFill>
                <a:effectLst/>
                <a:latin typeface="Calibri" panose="020F0502020204030204" pitchFamily="34" charset="0"/>
              </a:rPr>
              <a:t>according to relative importance in terms of how much their price changes impact upon consumers</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For example, food is given a high weighting because it forms a large part of a household’s spending and changes in price leve</a:t>
            </a:r>
            <a:r>
              <a:rPr lang="en-GB" sz="1200" dirty="0">
                <a:solidFill>
                  <a:srgbClr val="000000"/>
                </a:solidFill>
                <a:latin typeface="Calibri" panose="020F0502020204030204" pitchFamily="34" charset="0"/>
              </a:rPr>
              <a:t>ls have a big impact on disposable income</a:t>
            </a:r>
            <a:endParaRPr lang="en-US" sz="1200" b="0" i="0" dirty="0">
              <a:solidFill>
                <a:srgbClr val="000000"/>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8F760660-5660-4080-9675-1CD830E53A11}"/>
              </a:ext>
            </a:extLst>
          </p:cNvPr>
          <p:cNvSpPr/>
          <p:nvPr/>
        </p:nvSpPr>
        <p:spPr>
          <a:xfrm>
            <a:off x="359794" y="2175562"/>
            <a:ext cx="3681115" cy="24056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Calculations using CPI figures:</a:t>
            </a:r>
          </a:p>
          <a:p>
            <a:endParaRPr lang="en-GB" sz="1200" dirty="0">
              <a:solidFill>
                <a:schemeClr val="tx1"/>
              </a:solidFill>
            </a:endParaRPr>
          </a:p>
          <a:p>
            <a:pPr algn="l" rtl="0" fontAlgn="base"/>
            <a:r>
              <a:rPr lang="en-GB" sz="1200" b="0" i="0" u="sng" dirty="0">
                <a:solidFill>
                  <a:srgbClr val="000000"/>
                </a:solidFill>
                <a:effectLst/>
                <a:latin typeface="Calibri" panose="020F0502020204030204" pitchFamily="34" charset="0"/>
              </a:rPr>
              <a:t>Current price  </a:t>
            </a:r>
            <a:r>
              <a:rPr lang="en-GB" sz="1200" b="0" i="0" dirty="0">
                <a:solidFill>
                  <a:srgbClr val="000000"/>
                </a:solidFill>
                <a:effectLst/>
                <a:latin typeface="Calibri" panose="020F0502020204030204" pitchFamily="34" charset="0"/>
              </a:rPr>
              <a:t>x 100</a:t>
            </a:r>
            <a:r>
              <a:rPr lang="en-GB" sz="1200" b="0" i="0" strike="noStrike" dirty="0">
                <a:solidFill>
                  <a:srgbClr val="000000"/>
                </a:solidFill>
                <a:effectLst/>
                <a:latin typeface="Calibri" panose="020F0502020204030204" pitchFamily="34" charset="0"/>
              </a:rPr>
              <a:t>  </a:t>
            </a:r>
            <a:r>
              <a:rPr lang="en-GB" sz="1200" b="0" i="0" u="none" strike="noStrike" dirty="0">
                <a:solidFill>
                  <a:srgbClr val="000000"/>
                </a:solidFill>
                <a:effectLst/>
                <a:latin typeface="Calibri" panose="020F0502020204030204" pitchFamily="34" charset="0"/>
              </a:rPr>
              <a:t>= Index  number</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Base year price</a:t>
            </a:r>
            <a:r>
              <a:rPr lang="en-US" sz="1200" b="0" i="0" dirty="0">
                <a:solidFill>
                  <a:srgbClr val="000000"/>
                </a:solidFill>
                <a:effectLst/>
                <a:latin typeface="Calibri" panose="020F0502020204030204" pitchFamily="34" charset="0"/>
              </a:rPr>
              <a:t>​</a:t>
            </a:r>
          </a:p>
          <a:p>
            <a:pPr fontAlgn="base"/>
            <a:endParaRPr lang="en-US" sz="1200" dirty="0">
              <a:solidFill>
                <a:srgbClr val="000000"/>
              </a:solidFill>
              <a:latin typeface="Calibri" panose="020F0502020204030204" pitchFamily="34" charset="0"/>
            </a:endParaRPr>
          </a:p>
          <a:p>
            <a:pPr algn="l" rtl="0" fontAlgn="base"/>
            <a:r>
              <a:rPr lang="en-US" sz="1200" b="0" i="0" dirty="0">
                <a:solidFill>
                  <a:srgbClr val="000000"/>
                </a:solidFill>
                <a:effectLst/>
                <a:latin typeface="Calibri" panose="020F0502020204030204" pitchFamily="34" charset="0"/>
              </a:rPr>
              <a:t>If current price is £17 and base year price is £10, what is the rate of inflation?</a:t>
            </a:r>
          </a:p>
          <a:p>
            <a:pPr algn="l" rtl="0" fontAlgn="base"/>
            <a:r>
              <a:rPr lang="en-GB" sz="1200" dirty="0">
                <a:solidFill>
                  <a:srgbClr val="000000"/>
                </a:solidFill>
                <a:latin typeface="Calibri" panose="020F0502020204030204" pitchFamily="34" charset="0"/>
              </a:rPr>
              <a:t>(£17/£10) x 100 = 170 so inflation is 70%</a:t>
            </a:r>
            <a:endParaRPr lang="en-US" sz="1200" dirty="0">
              <a:solidFill>
                <a:srgbClr val="000000"/>
              </a:solidFill>
              <a:latin typeface="Calibri" panose="020F0502020204030204" pitchFamily="34" charset="0"/>
            </a:endParaRPr>
          </a:p>
          <a:p>
            <a:endParaRPr lang="en-GB" sz="1200" dirty="0">
              <a:solidFill>
                <a:schemeClr val="tx1"/>
              </a:solidFill>
            </a:endParaRPr>
          </a:p>
          <a:p>
            <a:pPr algn="l" rtl="0" fontAlgn="base"/>
            <a:r>
              <a:rPr lang="en-GB" sz="1200" b="0" i="0" u="none" strike="noStrike" dirty="0">
                <a:solidFill>
                  <a:srgbClr val="C00000"/>
                </a:solidFill>
                <a:effectLst/>
                <a:latin typeface="Calibri" panose="020F0502020204030204" pitchFamily="34" charset="0"/>
              </a:rPr>
              <a:t>Question: </a:t>
            </a:r>
            <a:r>
              <a:rPr lang="en-GB" sz="1200" b="0" i="0" u="none" strike="noStrike" dirty="0">
                <a:solidFill>
                  <a:srgbClr val="000000"/>
                </a:solidFill>
                <a:effectLst/>
                <a:latin typeface="Calibri" panose="020F0502020204030204" pitchFamily="34" charset="0"/>
              </a:rPr>
              <a:t>A family spent £450 on </a:t>
            </a:r>
            <a:r>
              <a:rPr lang="en-GB" sz="1200" dirty="0">
                <a:solidFill>
                  <a:srgbClr val="000000"/>
                </a:solidFill>
                <a:latin typeface="Calibri" panose="020F0502020204030204" pitchFamily="34" charset="0"/>
              </a:rPr>
              <a:t>f</a:t>
            </a:r>
            <a:r>
              <a:rPr lang="en-GB" sz="1200" b="0" i="0" u="none" strike="noStrike" dirty="0">
                <a:solidFill>
                  <a:srgbClr val="000000"/>
                </a:solidFill>
                <a:effectLst/>
                <a:latin typeface="Calibri" panose="020F0502020204030204" pitchFamily="34" charset="0"/>
              </a:rPr>
              <a:t>ood in May 2020. </a:t>
            </a:r>
            <a:r>
              <a:rPr lang="en-GB" sz="1200" dirty="0">
                <a:solidFill>
                  <a:srgbClr val="000000"/>
                </a:solidFill>
                <a:latin typeface="Calibri" panose="020F0502020204030204" pitchFamily="34" charset="0"/>
              </a:rPr>
              <a:t>Price index for 2023 is 110. How much would they spend on food in May 2023?</a:t>
            </a:r>
            <a:endParaRPr lang="en-US" sz="1200" b="0" i="0" dirty="0">
              <a:solidFill>
                <a:srgbClr val="000000"/>
              </a:solidFill>
              <a:effectLst/>
              <a:latin typeface="Segoe UI" panose="020B0502040204020203" pitchFamily="34" charset="0"/>
            </a:endParaRPr>
          </a:p>
          <a:p>
            <a:pPr algn="l" rtl="0" fontAlgn="base"/>
            <a:r>
              <a:rPr lang="en-GB" sz="1200" b="0" i="0" u="none" strike="noStrike" dirty="0">
                <a:solidFill>
                  <a:srgbClr val="C00000"/>
                </a:solidFill>
                <a:effectLst/>
                <a:latin typeface="Calibri" panose="020F0502020204030204" pitchFamily="34" charset="0"/>
              </a:rPr>
              <a:t>Answer: </a:t>
            </a:r>
            <a:r>
              <a:rPr lang="en-GB" sz="1200" b="0" i="0" u="none" strike="noStrike" dirty="0">
                <a:solidFill>
                  <a:srgbClr val="000000"/>
                </a:solidFill>
                <a:effectLst/>
                <a:latin typeface="Calibri" panose="020F0502020204030204" pitchFamily="34" charset="0"/>
              </a:rPr>
              <a:t>£450 x 1.10 = </a:t>
            </a:r>
            <a:r>
              <a:rPr lang="en-GB" sz="1200" b="0" i="0" u="none" strike="noStrike" dirty="0">
                <a:solidFill>
                  <a:srgbClr val="C00000"/>
                </a:solidFill>
                <a:effectLst/>
                <a:latin typeface="Calibri" panose="020F0502020204030204" pitchFamily="34" charset="0"/>
              </a:rPr>
              <a:t>£495</a:t>
            </a:r>
            <a:endParaRPr lang="en-GB" sz="1200" dirty="0">
              <a:solidFill>
                <a:schemeClr val="tx1"/>
              </a:solidFill>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359794" y="4809332"/>
            <a:ext cx="5606897" cy="18593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Inflation: (cost-push and demand-pull)</a:t>
            </a:r>
          </a:p>
          <a:p>
            <a:endParaRPr lang="en-GB" sz="1200" b="1" u="sng" dirty="0">
              <a:solidFill>
                <a:schemeClr val="tx1"/>
              </a:solidFill>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Cost-push inflation</a:t>
            </a:r>
            <a:r>
              <a:rPr lang="en-US" sz="1200" b="0" i="0" dirty="0">
                <a:solidFill>
                  <a:srgbClr val="FF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This happens when firms respond to </a:t>
            </a:r>
            <a:r>
              <a:rPr lang="en-GB" sz="1200" b="1" i="0" u="none" strike="noStrike" dirty="0">
                <a:solidFill>
                  <a:srgbClr val="FF0000"/>
                </a:solidFill>
                <a:effectLst/>
                <a:latin typeface="Calibri" panose="020F0502020204030204" pitchFamily="34" charset="0"/>
              </a:rPr>
              <a:t>rising costs of production</a:t>
            </a:r>
            <a:r>
              <a:rPr lang="en-GB" sz="1200" b="1" i="1" u="none" strike="noStrike" dirty="0">
                <a:solidFill>
                  <a:srgbClr val="FF0000"/>
                </a:solidFill>
                <a:effectLst/>
                <a:latin typeface="Calibri" panose="020F0502020204030204" pitchFamily="34" charset="0"/>
              </a:rPr>
              <a:t> </a:t>
            </a:r>
            <a:r>
              <a:rPr lang="en-GB" sz="1200" b="0" i="0" u="none" strike="noStrike" dirty="0">
                <a:solidFill>
                  <a:srgbClr val="000000"/>
                </a:solidFill>
                <a:effectLst/>
                <a:latin typeface="Calibri" panose="020F0502020204030204" pitchFamily="34" charset="0"/>
              </a:rPr>
              <a:t>by increasing prices</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Firms increase their prices to keep their profit at the previous level</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Sometimes firms can meet the extra costs of production but eventually, they will need to pass these onto consumers</a:t>
            </a:r>
            <a:endParaRPr lang="en-US"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This means they pass costs on to the consumer in the form of higher prices</a:t>
            </a:r>
            <a:endParaRPr lang="en-US" sz="1200" b="0" i="0" dirty="0">
              <a:solidFill>
                <a:srgbClr val="000000"/>
              </a:solidFill>
              <a:effectLst/>
              <a:latin typeface="Arial" panose="020B060402020202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5247" y="3046831"/>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244789" y="3048898"/>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3"/>
            <a:ext cx="3681115" cy="17881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What is inflation?</a:t>
            </a:r>
          </a:p>
          <a:p>
            <a:pPr algn="l" rtl="0" fontAlgn="base">
              <a:buFont typeface="Arial" panose="020B0604020202020204" pitchFamily="34" charset="0"/>
              <a:buChar char="•"/>
            </a:pPr>
            <a:r>
              <a:rPr lang="en-GB" sz="1200" dirty="0">
                <a:solidFill>
                  <a:schemeClr val="tx1"/>
                </a:solidFill>
              </a:rPr>
              <a:t>General and sustained increase in the price level over a period of time.  A fall in the purchasing power of money.</a:t>
            </a:r>
          </a:p>
          <a:p>
            <a:pPr algn="l" rtl="0" fontAlgn="base">
              <a:buFont typeface="Arial" panose="020B0604020202020204" pitchFamily="34" charset="0"/>
              <a:buChar char="•"/>
            </a:pPr>
            <a:r>
              <a:rPr lang="en-GB" sz="1200" dirty="0">
                <a:solidFill>
                  <a:schemeClr val="tx1"/>
                </a:solidFill>
              </a:rPr>
              <a:t> </a:t>
            </a:r>
            <a:r>
              <a:rPr lang="en-GB" sz="1200" b="0" i="0" u="none" strike="noStrike" dirty="0">
                <a:solidFill>
                  <a:srgbClr val="000000"/>
                </a:solidFill>
                <a:effectLst/>
                <a:latin typeface="Calibri" panose="020F0502020204030204" pitchFamily="34" charset="0"/>
              </a:rPr>
              <a:t>The </a:t>
            </a:r>
            <a:r>
              <a:rPr lang="en-GB" sz="1200" b="1" i="0" u="none" strike="noStrike" dirty="0">
                <a:solidFill>
                  <a:srgbClr val="FF0000"/>
                </a:solidFill>
                <a:effectLst/>
                <a:latin typeface="Calibri" panose="020F0502020204030204" pitchFamily="34" charset="0"/>
              </a:rPr>
              <a:t>rate of inflation </a:t>
            </a:r>
            <a:r>
              <a:rPr lang="en-GB" sz="1200" b="0" i="0" u="none" strike="noStrike" dirty="0">
                <a:solidFill>
                  <a:srgbClr val="000000"/>
                </a:solidFill>
                <a:effectLst/>
                <a:latin typeface="Calibri" panose="020F0502020204030204" pitchFamily="34" charset="0"/>
              </a:rPr>
              <a:t>is the rate at which prices increase e.g. 2% or 5%</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Whilst inflation is </a:t>
            </a:r>
            <a:r>
              <a:rPr lang="en-GB" sz="1200" b="1" i="0" u="none" strike="noStrike" dirty="0">
                <a:solidFill>
                  <a:srgbClr val="000000"/>
                </a:solidFill>
                <a:effectLst/>
                <a:latin typeface="Calibri" panose="020F0502020204030204" pitchFamily="34" charset="0"/>
              </a:rPr>
              <a:t>always </a:t>
            </a:r>
            <a:r>
              <a:rPr lang="en-GB" sz="1200" b="0" i="0" u="none" strike="noStrike" dirty="0">
                <a:solidFill>
                  <a:srgbClr val="000000"/>
                </a:solidFill>
                <a:effectLst/>
                <a:latin typeface="Calibri" panose="020F0502020204030204" pitchFamily="34" charset="0"/>
              </a:rPr>
              <a:t>a rise in prices, the rate of inflation can fall or rise, so the rate of inflation might fall from 4.5% to 3%, however prices have still risen by 3%</a:t>
            </a:r>
            <a:endParaRPr lang="en-US" sz="1200" b="0" i="0" dirty="0">
              <a:solidFill>
                <a:srgbClr val="000000"/>
              </a:solidFill>
              <a:effectLst/>
              <a:latin typeface="Arial" panose="020B0604020202020204" pitchFamily="34" charset="0"/>
            </a:endParaRPr>
          </a:p>
        </p:txBody>
      </p:sp>
      <p:sp>
        <p:nvSpPr>
          <p:cNvPr id="3" name="Rectangle 2">
            <a:extLst>
              <a:ext uri="{FF2B5EF4-FFF2-40B4-BE49-F238E27FC236}">
                <a16:creationId xmlns:a16="http://schemas.microsoft.com/office/drawing/2014/main" id="{B6423C08-64B5-78E0-64A7-39E48E1B068B}"/>
              </a:ext>
            </a:extLst>
          </p:cNvPr>
          <p:cNvSpPr/>
          <p:nvPr/>
        </p:nvSpPr>
        <p:spPr>
          <a:xfrm>
            <a:off x="6244133" y="4809332"/>
            <a:ext cx="5606897" cy="18593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Cost-Push Inflation </a:t>
            </a:r>
          </a:p>
          <a:p>
            <a:endParaRPr lang="en-GB" sz="1200" b="1" u="sng" dirty="0">
              <a:solidFill>
                <a:schemeClr val="tx1"/>
              </a:solidFill>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Wage increases</a:t>
            </a:r>
            <a:r>
              <a:rPr lang="en-US" sz="1200" dirty="0">
                <a:solidFill>
                  <a:srgbClr val="000000"/>
                </a:solidFill>
                <a:latin typeface="Calibri" panose="020F0502020204030204" pitchFamily="34" charset="0"/>
              </a:rPr>
              <a:t>​</a:t>
            </a:r>
            <a:endParaRPr lang="en-GB"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Higher raw material costs</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Higher taxes</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Higher import prices</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Natural disasters</a:t>
            </a:r>
            <a:r>
              <a:rPr lang="en-US" sz="1200" dirty="0">
                <a:solidFill>
                  <a:srgbClr val="000000"/>
                </a:solidFill>
                <a:latin typeface="Calibri" panose="020F0502020204030204" pitchFamily="34" charset="0"/>
              </a:rPr>
              <a:t>​</a:t>
            </a:r>
            <a:endParaRPr lang="en-US" sz="12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35934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63663" y="1274094"/>
            <a:ext cx="4160940" cy="29778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3.2.2.4 Inflation</a:t>
            </a:r>
          </a:p>
          <a:p>
            <a:r>
              <a:rPr lang="en-GB" sz="1200" dirty="0"/>
              <a:t>• what is meant by inflation and the rate of inflation </a:t>
            </a:r>
          </a:p>
          <a:p>
            <a:r>
              <a:rPr lang="en-GB" sz="1200" dirty="0"/>
              <a:t>• how the rate of inflation can be measured using the Consumer Price Index (CPI) </a:t>
            </a:r>
          </a:p>
          <a:p>
            <a:r>
              <a:rPr lang="en-GB" sz="1200" dirty="0"/>
              <a:t>• how to perform simple calculations using CPI figures </a:t>
            </a:r>
          </a:p>
          <a:p>
            <a:r>
              <a:rPr lang="en-GB" sz="1200" dirty="0"/>
              <a:t>• the causes of inflation, including cost=push and demand-pull inflation </a:t>
            </a:r>
          </a:p>
          <a:p>
            <a:r>
              <a:rPr lang="en-GB" sz="1200" dirty="0"/>
              <a:t>• the consequences of inflation to different groups within the economy</a:t>
            </a:r>
          </a:p>
          <a:p>
            <a:r>
              <a:rPr lang="en-GB" sz="1200" dirty="0"/>
              <a:t>Government policies to manage inflation</a:t>
            </a:r>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30889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Consequences of Inflation:</a:t>
            </a:r>
            <a:endParaRPr lang="en-GB"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If wages and earnings remain constant, then as prices rise, consumers are worse off in real terms, as their disposable income will buy less goods and services than previously</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This means that inflation reduced the value of money</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Prices rising means consumers may bring planned purchases forward, further raising aggregate demand and fuelling inflation </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Inflation also means the raw materials used in production cost more so firms pass this onto consumers via even higher prices </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The Bank of England need to control CPI at 2% (+/– 1%) so interest rates might change to control the price level</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Workers will bargain to increase their wages (further pushing prices up?!)</a:t>
            </a:r>
            <a:endParaRPr lang="en-US" sz="1200" dirty="0">
              <a:solidFill>
                <a:srgbClr val="000000"/>
              </a:solidFill>
              <a:latin typeface="Calibri" panose="020F0502020204030204" pitchFamily="34" charset="0"/>
            </a:endParaRPr>
          </a:p>
        </p:txBody>
      </p:sp>
      <p:sp>
        <p:nvSpPr>
          <p:cNvPr id="10" name="Rectangle 9">
            <a:extLst>
              <a:ext uri="{FF2B5EF4-FFF2-40B4-BE49-F238E27FC236}">
                <a16:creationId xmlns:a16="http://schemas.microsoft.com/office/drawing/2014/main" id="{7410E455-3B63-4F39-9E12-C553D7DD397D}"/>
              </a:ext>
            </a:extLst>
          </p:cNvPr>
          <p:cNvSpPr/>
          <p:nvPr/>
        </p:nvSpPr>
        <p:spPr>
          <a:xfrm>
            <a:off x="274465" y="145622"/>
            <a:ext cx="3126298" cy="2492990"/>
          </a:xfrm>
          <a:prstGeom prst="rect">
            <a:avLst/>
          </a:prstGeom>
          <a:ln>
            <a:solidFill>
              <a:schemeClr val="tx1"/>
            </a:solidFill>
            <a:prstDash val="lgDash"/>
          </a:ln>
        </p:spPr>
        <p:txBody>
          <a:bodyPr wrap="square">
            <a:spAutoFit/>
          </a:bodyPr>
          <a:lstStyle/>
          <a:p>
            <a:r>
              <a:rPr lang="en-GB" sz="1200" dirty="0"/>
              <a:t>Your own economic knowledge for the 15 mark questions:</a:t>
            </a:r>
          </a:p>
          <a:p>
            <a:pPr marL="171450" indent="-171450">
              <a:buFont typeface="Arial" panose="020B0604020202020204" pitchFamily="34" charset="0"/>
              <a:buChar char="•"/>
            </a:pPr>
            <a:r>
              <a:rPr lang="en-GB" sz="1200" dirty="0"/>
              <a:t>The UK has a target of 2% for inflation</a:t>
            </a:r>
          </a:p>
          <a:p>
            <a:pPr marL="171450" indent="-171450">
              <a:buFont typeface="Arial" panose="020B0604020202020204" pitchFamily="34" charset="0"/>
              <a:buChar char="•"/>
            </a:pPr>
            <a:r>
              <a:rPr lang="en-GB" sz="1200" dirty="0"/>
              <a:t>The Bank of England uses monetary policy (interest rates) to try to control the rate of inflation</a:t>
            </a:r>
          </a:p>
          <a:p>
            <a:pPr marL="171450" indent="-171450">
              <a:buFont typeface="Arial" panose="020B0604020202020204" pitchFamily="34" charset="0"/>
              <a:buChar char="•"/>
            </a:pPr>
            <a:r>
              <a:rPr lang="en-GB" sz="1200" dirty="0"/>
              <a:t>Inflation hit a high of 10.9% in 2022 and is expected to remain above 5% throughout 2023</a:t>
            </a:r>
          </a:p>
          <a:p>
            <a:pPr marL="171450" indent="-171450">
              <a:buFont typeface="Arial" panose="020B0604020202020204" pitchFamily="34" charset="0"/>
              <a:buChar char="•"/>
            </a:pPr>
            <a:r>
              <a:rPr lang="en-GB" sz="1200" dirty="0"/>
              <a:t>Price stability is one of the 4 key macroeconomic objectives alongside economic growth, balance of payments and full employment</a:t>
            </a:r>
          </a:p>
        </p:txBody>
      </p:sp>
      <p:sp>
        <p:nvSpPr>
          <p:cNvPr id="11" name="Rectangle 10">
            <a:extLst>
              <a:ext uri="{FF2B5EF4-FFF2-40B4-BE49-F238E27FC236}">
                <a16:creationId xmlns:a16="http://schemas.microsoft.com/office/drawing/2014/main" id="{8F760660-5660-4080-9675-1CD830E53A11}"/>
              </a:ext>
            </a:extLst>
          </p:cNvPr>
          <p:cNvSpPr/>
          <p:nvPr/>
        </p:nvSpPr>
        <p:spPr>
          <a:xfrm>
            <a:off x="192947" y="3429000"/>
            <a:ext cx="3811459" cy="3170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buFont typeface="Arial" panose="020B0604020202020204" pitchFamily="34" charset="0"/>
              <a:buChar char="•"/>
            </a:pPr>
            <a:r>
              <a:rPr lang="en-GB" sz="1200" b="1" u="sng" dirty="0">
                <a:solidFill>
                  <a:schemeClr val="tx1"/>
                </a:solidFill>
              </a:rPr>
              <a:t>Causes of Inflation: (cost-push and demand-pull)</a:t>
            </a:r>
            <a:endParaRPr lang="en-GB" sz="1200" b="1" i="0" u="none" strike="noStrike" dirty="0">
              <a:solidFill>
                <a:srgbClr val="FF0000"/>
              </a:solidFill>
              <a:effectLst/>
              <a:latin typeface="Calibri" panose="020F0502020204030204" pitchFamily="34" charset="0"/>
            </a:endParaRPr>
          </a:p>
          <a:p>
            <a:pPr algn="l" rtl="0" fontAlgn="base">
              <a:buFont typeface="Arial" panose="020B0604020202020204" pitchFamily="34" charset="0"/>
              <a:buChar char="•"/>
            </a:pPr>
            <a:endParaRPr lang="en-GB" sz="1200" b="1" dirty="0">
              <a:solidFill>
                <a:srgbClr val="FF0000"/>
              </a:solidFill>
              <a:latin typeface="Calibri" panose="020F050202020403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Demand-pull inflation</a:t>
            </a:r>
            <a:r>
              <a:rPr lang="en-US" sz="1200" b="0" i="0" dirty="0">
                <a:solidFill>
                  <a:srgbClr val="FF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This is caused by </a:t>
            </a:r>
            <a:r>
              <a:rPr lang="en-GB" sz="1200" b="1" i="0" u="none" strike="noStrike" dirty="0">
                <a:solidFill>
                  <a:srgbClr val="FF0000"/>
                </a:solidFill>
                <a:effectLst/>
                <a:latin typeface="Calibri" panose="020F0502020204030204" pitchFamily="34" charset="0"/>
              </a:rPr>
              <a:t>high levels of demand </a:t>
            </a:r>
            <a:r>
              <a:rPr lang="en-GB" sz="1200" b="0" i="0" u="none" strike="noStrike" dirty="0">
                <a:solidFill>
                  <a:srgbClr val="000000"/>
                </a:solidFill>
                <a:effectLst/>
                <a:latin typeface="Calibri" panose="020F0502020204030204" pitchFamily="34" charset="0"/>
              </a:rPr>
              <a:t>for goods and services</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There is </a:t>
            </a:r>
            <a:r>
              <a:rPr lang="en-GB" sz="1200" b="1" i="0" u="none" strike="noStrike" dirty="0">
                <a:solidFill>
                  <a:srgbClr val="FF0000"/>
                </a:solidFill>
                <a:effectLst/>
                <a:latin typeface="Calibri" panose="020F0502020204030204" pitchFamily="34" charset="0"/>
              </a:rPr>
              <a:t>too much money chasing too few goods and services</a:t>
            </a:r>
            <a:r>
              <a:rPr lang="en-US" sz="1200" b="0" i="0" dirty="0">
                <a:solidFill>
                  <a:srgbClr val="FF0000"/>
                </a:solidFill>
                <a:effectLst/>
                <a:latin typeface="Calibri" panose="020F0502020204030204" pitchFamily="34" charset="0"/>
              </a:rPr>
              <a:t>​</a:t>
            </a:r>
          </a:p>
          <a:p>
            <a:pPr algn="l" rtl="0"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This may be caused by any of the components of aggregate demand:</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Consumption</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Investment </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Government spending</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Exports – imports</a:t>
            </a:r>
          </a:p>
          <a:p>
            <a:pPr algn="l" rtl="0" fontAlgn="base">
              <a:buFont typeface="Arial" panose="020B0604020202020204" pitchFamily="34" charset="0"/>
              <a:buChar char="•"/>
            </a:pPr>
            <a:endParaRPr lang="en-GB"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AD = C + I + G + (X – M)</a:t>
            </a:r>
            <a:endParaRPr lang="en-US" sz="1200" b="0" i="0" dirty="0">
              <a:solidFill>
                <a:srgbClr val="000000"/>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4163664" y="4439876"/>
            <a:ext cx="3945864" cy="21703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Demand-Pull Inflation: </a:t>
            </a:r>
          </a:p>
          <a:p>
            <a:pPr algn="l" rtl="0" fontAlgn="base">
              <a:buFont typeface="Arial" panose="020B0604020202020204" pitchFamily="34" charset="0"/>
              <a:buChar char="•"/>
            </a:pPr>
            <a:endParaRPr lang="en-GB"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Reduced taxation</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US" sz="1200" dirty="0">
                <a:solidFill>
                  <a:srgbClr val="000000"/>
                </a:solidFill>
                <a:latin typeface="Calibri" panose="020F0502020204030204" pitchFamily="34" charset="0"/>
              </a:rPr>
              <a:t>Lower</a:t>
            </a:r>
            <a:r>
              <a:rPr lang="en-GB" sz="1200" dirty="0">
                <a:solidFill>
                  <a:srgbClr val="000000"/>
                </a:solidFill>
                <a:latin typeface="Calibri" panose="020F0502020204030204" pitchFamily="34" charset="0"/>
              </a:rPr>
              <a:t> interest rates</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A general rise in consumer spending</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Improved availability of credit</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A weak exchange rate</a:t>
            </a:r>
            <a:r>
              <a:rPr lang="en-US" sz="1200" dirty="0">
                <a:solidFill>
                  <a:srgbClr val="000000"/>
                </a:solidFill>
                <a:latin typeface="Calibri" panose="020F0502020204030204" pitchFamily="34" charset="0"/>
              </a:rPr>
              <a:t>​ (WPIDEC)</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Fast growth in other countries</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General rise in confidence / expectations of future growth</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Certainty</a:t>
            </a:r>
            <a:r>
              <a:rPr lang="en-US" sz="1200" dirty="0">
                <a:solidFill>
                  <a:srgbClr val="000000"/>
                </a:solidFill>
                <a:latin typeface="Calibri" panose="020F0502020204030204" pitchFamily="34" charset="0"/>
              </a:rPr>
              <a:t>​</a:t>
            </a:r>
            <a:endParaRPr lang="en-GB" sz="1200" b="1" u="sng"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5715" y="125268"/>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136596" y="163704"/>
            <a:ext cx="1390741" cy="1053412"/>
          </a:xfrm>
          <a:prstGeom prst="rect">
            <a:avLst/>
          </a:prstGeom>
        </p:spPr>
      </p:pic>
      <p:sp>
        <p:nvSpPr>
          <p:cNvPr id="3" name="Rectangle 2">
            <a:extLst>
              <a:ext uri="{FF2B5EF4-FFF2-40B4-BE49-F238E27FC236}">
                <a16:creationId xmlns:a16="http://schemas.microsoft.com/office/drawing/2014/main" id="{D146EBC2-AC86-379A-F7E6-9B08432AC889}"/>
              </a:ext>
            </a:extLst>
          </p:cNvPr>
          <p:cNvSpPr/>
          <p:nvPr/>
        </p:nvSpPr>
        <p:spPr>
          <a:xfrm>
            <a:off x="8404230" y="3214256"/>
            <a:ext cx="3681115" cy="3395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Policies to control Inflation:</a:t>
            </a:r>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Fiscal policy:</a:t>
            </a:r>
          </a:p>
          <a:p>
            <a:pPr fontAlgn="base">
              <a:buFont typeface="Arial" panose="020B0604020202020204" pitchFamily="34" charset="0"/>
              <a:buChar char="•"/>
            </a:pPr>
            <a:r>
              <a:rPr lang="en-GB" sz="1200" dirty="0">
                <a:solidFill>
                  <a:srgbClr val="000000"/>
                </a:solidFill>
                <a:latin typeface="Calibri" panose="020F0502020204030204" pitchFamily="34" charset="0"/>
              </a:rPr>
              <a:t>Reduced government spending</a:t>
            </a:r>
          </a:p>
          <a:p>
            <a:pPr fontAlgn="base">
              <a:buFont typeface="Arial" panose="020B0604020202020204" pitchFamily="34" charset="0"/>
              <a:buChar char="•"/>
            </a:pPr>
            <a:r>
              <a:rPr lang="en-GB" sz="1200" dirty="0">
                <a:solidFill>
                  <a:srgbClr val="000000"/>
                </a:solidFill>
                <a:latin typeface="Calibri" panose="020F0502020204030204" pitchFamily="34" charset="0"/>
              </a:rPr>
              <a:t>Increased taxes</a:t>
            </a:r>
          </a:p>
          <a:p>
            <a:pPr fontAlgn="base">
              <a:buFont typeface="Arial" panose="020B0604020202020204" pitchFamily="34" charset="0"/>
              <a:buChar char="•"/>
            </a:pPr>
            <a:endParaRPr lang="en-GB" sz="1200" dirty="0">
              <a:solidFill>
                <a:srgbClr val="000000"/>
              </a:solidFill>
              <a:latin typeface="Calibri" panose="020F0502020204030204" pitchFamily="34" charset="0"/>
            </a:endParaRPr>
          </a:p>
          <a:p>
            <a:pPr fontAlgn="base"/>
            <a:r>
              <a:rPr lang="en-GB" sz="1200" dirty="0">
                <a:solidFill>
                  <a:srgbClr val="000000"/>
                </a:solidFill>
                <a:latin typeface="Calibri" panose="020F0502020204030204" pitchFamily="34" charset="0"/>
              </a:rPr>
              <a:t>Monetary policy:</a:t>
            </a:r>
          </a:p>
          <a:p>
            <a:pPr marL="171450" indent="-171450" fontAlgn="base">
              <a:buFont typeface="Arial" panose="020B0604020202020204" pitchFamily="34" charset="0"/>
              <a:buChar char="•"/>
            </a:pPr>
            <a:r>
              <a:rPr lang="en-GB" sz="1200" dirty="0">
                <a:solidFill>
                  <a:srgbClr val="000000"/>
                </a:solidFill>
                <a:latin typeface="Calibri" panose="020F0502020204030204" pitchFamily="34" charset="0"/>
              </a:rPr>
              <a:t>Increased interest rates</a:t>
            </a:r>
          </a:p>
          <a:p>
            <a:pPr marL="171450" indent="-171450" fontAlgn="base">
              <a:buFont typeface="Arial" panose="020B0604020202020204" pitchFamily="34" charset="0"/>
              <a:buChar char="•"/>
            </a:pPr>
            <a:endParaRPr lang="en-GB" sz="1200" dirty="0">
              <a:solidFill>
                <a:srgbClr val="000000"/>
              </a:solidFill>
              <a:latin typeface="Calibri" panose="020F0502020204030204" pitchFamily="34" charset="0"/>
            </a:endParaRPr>
          </a:p>
          <a:p>
            <a:pPr fontAlgn="base"/>
            <a:r>
              <a:rPr lang="en-GB" sz="1200" dirty="0">
                <a:solidFill>
                  <a:srgbClr val="000000"/>
                </a:solidFill>
                <a:latin typeface="Calibri" panose="020F0502020204030204" pitchFamily="34" charset="0"/>
              </a:rPr>
              <a:t>Supply-side policies:</a:t>
            </a:r>
          </a:p>
          <a:p>
            <a:pPr algn="l" rtl="0" fontAlgn="base">
              <a:buFont typeface="Arial" panose="020B0604020202020204" pitchFamily="34" charset="0"/>
              <a:buChar char="•"/>
            </a:pPr>
            <a:r>
              <a:rPr lang="en-GB" sz="1200" dirty="0">
                <a:solidFill>
                  <a:srgbClr val="000000"/>
                </a:solidFill>
                <a:latin typeface="Calibri" panose="020F0502020204030204" pitchFamily="34" charset="0"/>
              </a:rPr>
              <a:t>S</a:t>
            </a:r>
            <a:r>
              <a:rPr lang="en-GB" sz="1200" b="0" i="0" u="none" strike="noStrike" dirty="0">
                <a:solidFill>
                  <a:srgbClr val="000000"/>
                </a:solidFill>
                <a:effectLst/>
                <a:latin typeface="Calibri" panose="020F0502020204030204" pitchFamily="34" charset="0"/>
              </a:rPr>
              <a:t>pending on education and training (more skilled staff so lower wages)</a:t>
            </a:r>
            <a:r>
              <a:rPr lang="en-US" sz="1200" b="0" i="0" dirty="0">
                <a:solidFill>
                  <a:srgbClr val="000000"/>
                </a:solidFill>
                <a:effectLst/>
                <a:latin typeface="Calibri" panose="020F0502020204030204" pitchFamily="34" charset="0"/>
              </a:rPr>
              <a:t>​</a:t>
            </a: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dirty="0">
                <a:solidFill>
                  <a:srgbClr val="000000"/>
                </a:solidFill>
                <a:latin typeface="Calibri" panose="020F0502020204030204" pitchFamily="34" charset="0"/>
              </a:rPr>
              <a:t>S</a:t>
            </a:r>
            <a:r>
              <a:rPr lang="en-GB" sz="1200" b="0" i="0" u="none" strike="noStrike" dirty="0">
                <a:solidFill>
                  <a:srgbClr val="000000"/>
                </a:solidFill>
                <a:effectLst/>
                <a:latin typeface="Calibri" panose="020F0502020204030204" pitchFamily="34" charset="0"/>
              </a:rPr>
              <a:t>pending on infrastructure will making it easier and cheaper for firms to operate</a:t>
            </a: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Deregulation of markets </a:t>
            </a: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Privatisation will move firms from government ownership to the private sector, encouraging them to become more efficient, increasing productivity</a:t>
            </a:r>
            <a:endParaRPr lang="en-AU" sz="1200" b="0" i="0" dirty="0">
              <a:solidFill>
                <a:srgbClr val="000000"/>
              </a:solidFill>
              <a:effectLst/>
              <a:latin typeface="Arial" panose="020B0604020202020204" pitchFamily="34" charset="0"/>
            </a:endParaRPr>
          </a:p>
          <a:p>
            <a:pPr fontAlgn="base"/>
            <a:endParaRPr lang="en-US" sz="12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565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42100" y="544945"/>
            <a:ext cx="4160940" cy="3436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3.2.2.5 Balance of payments </a:t>
            </a:r>
          </a:p>
          <a:p>
            <a:endParaRPr lang="en-GB" sz="1200" dirty="0"/>
          </a:p>
          <a:p>
            <a:pPr marL="171450" indent="-171450">
              <a:buFont typeface="Arial" panose="020B0604020202020204" pitchFamily="34" charset="0"/>
              <a:buChar char="•"/>
            </a:pPr>
            <a:r>
              <a:rPr lang="en-GB" sz="1200" dirty="0"/>
              <a:t>Balance of trade and balance of payments</a:t>
            </a:r>
          </a:p>
          <a:p>
            <a:pPr marL="171450" indent="-171450">
              <a:buFont typeface="Arial" panose="020B0604020202020204" pitchFamily="34" charset="0"/>
              <a:buChar char="•"/>
            </a:pPr>
            <a:r>
              <a:rPr lang="en-GB" sz="1200" dirty="0"/>
              <a:t>Balance of payments surpluses and deficits on the current account </a:t>
            </a:r>
          </a:p>
          <a:p>
            <a:pPr marL="171450" indent="-171450">
              <a:buFont typeface="Arial" panose="020B0604020202020204" pitchFamily="34" charset="0"/>
              <a:buChar char="•"/>
            </a:pPr>
            <a:r>
              <a:rPr lang="en-GB" sz="1200" dirty="0"/>
              <a:t>How to perform simple calculations using current account balance of payments figures</a:t>
            </a:r>
          </a:p>
          <a:p>
            <a:pPr marL="171450" indent="-171450">
              <a:buFont typeface="Arial" panose="020B0604020202020204" pitchFamily="34" charset="0"/>
              <a:buChar char="•"/>
            </a:pPr>
            <a:r>
              <a:rPr lang="en-GB" sz="1200" dirty="0"/>
              <a:t>The meaning and significance of a balance of payments deficit and surplus on the current account </a:t>
            </a:r>
          </a:p>
          <a:p>
            <a:pPr marL="171450" indent="-171450">
              <a:buFont typeface="Arial" panose="020B0604020202020204" pitchFamily="34" charset="0"/>
              <a:buChar char="•"/>
            </a:pPr>
            <a:r>
              <a:rPr lang="en-GB" sz="1200" dirty="0"/>
              <a:t>The reasons for a balance of payments deficit or surplus on the current account</a:t>
            </a:r>
          </a:p>
          <a:p>
            <a:pPr marL="171450" indent="-171450">
              <a:buFont typeface="Arial" panose="020B0604020202020204" pitchFamily="34" charset="0"/>
              <a:buChar char="•"/>
            </a:pPr>
            <a:r>
              <a:rPr lang="en-GB" sz="1200" dirty="0"/>
              <a:t>Government policies to influence the balance of payments </a:t>
            </a:r>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6654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Significance of a current account deficit:</a:t>
            </a:r>
          </a:p>
          <a:p>
            <a:endParaRPr lang="en-GB" sz="1200" b="1" u="sng" dirty="0">
              <a:solidFill>
                <a:schemeClr val="tx1"/>
              </a:solidFill>
            </a:endParaRPr>
          </a:p>
          <a:p>
            <a:r>
              <a:rPr lang="en-GB" sz="1200" b="1" dirty="0">
                <a:solidFill>
                  <a:schemeClr val="tx1"/>
                </a:solidFill>
              </a:rPr>
              <a:t>Deficit means imports are higher than exports</a:t>
            </a:r>
          </a:p>
          <a:p>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May show an economy is not as competitive as other countries if they import more than they export.  Firms in that country may not be as productive or may be producing poorer quality goods. </a:t>
            </a:r>
          </a:p>
          <a:p>
            <a:pPr marL="171450" indent="-171450">
              <a:buFont typeface="Arial" panose="020B0604020202020204" pitchFamily="34" charset="0"/>
              <a:buChar char="•"/>
            </a:pPr>
            <a:r>
              <a:rPr lang="en-GB" sz="1200" dirty="0">
                <a:solidFill>
                  <a:schemeClr val="tx1"/>
                </a:solidFill>
              </a:rPr>
              <a:t>May be due to exchange rates – SPICED. This does however lower import costs and signals that there is confidence in the economy as there is demand for our currency</a:t>
            </a:r>
          </a:p>
          <a:p>
            <a:pPr marL="171450" indent="-171450">
              <a:buFont typeface="Arial" panose="020B0604020202020204" pitchFamily="34" charset="0"/>
              <a:buChar char="•"/>
            </a:pPr>
            <a:r>
              <a:rPr lang="en-GB" sz="1200" dirty="0">
                <a:solidFill>
                  <a:schemeClr val="tx1"/>
                </a:solidFill>
              </a:rPr>
              <a:t>When the economy is doing well, we import more so it may be a positive indicator</a:t>
            </a:r>
          </a:p>
          <a:p>
            <a:pPr marL="171450" indent="-171450">
              <a:buFont typeface="Arial" panose="020B0604020202020204" pitchFamily="34" charset="0"/>
              <a:buChar char="•"/>
            </a:pPr>
            <a:r>
              <a:rPr lang="en-GB" sz="1200" dirty="0">
                <a:solidFill>
                  <a:schemeClr val="tx1"/>
                </a:solidFill>
              </a:rPr>
              <a:t> In the short term, a deficit might occur as raw materials are imported in order to manufacture them and add value, so that in the long term, exports increase.</a:t>
            </a:r>
          </a:p>
          <a:p>
            <a:pPr marL="171450" indent="-171450">
              <a:buFont typeface="Arial" panose="020B0604020202020204" pitchFamily="34" charset="0"/>
              <a:buChar char="•"/>
            </a:pPr>
            <a:r>
              <a:rPr lang="en-GB" sz="1200" dirty="0">
                <a:solidFill>
                  <a:schemeClr val="tx1"/>
                </a:solidFill>
              </a:rPr>
              <a:t>If a country has a deficit on the current account, then it has to be paid for via borrowing</a:t>
            </a:r>
          </a:p>
          <a:p>
            <a:pPr marL="171450" indent="-171450">
              <a:buFont typeface="Arial" panose="020B0604020202020204" pitchFamily="34" charset="0"/>
              <a:buChar char="•"/>
            </a:pPr>
            <a:r>
              <a:rPr lang="en-GB" sz="1200" dirty="0">
                <a:solidFill>
                  <a:schemeClr val="tx1"/>
                </a:solidFill>
              </a:rPr>
              <a:t>A deficit could be due to foreign firms setting up in a country and sending profits back as primary income transfers.  Foreign investment will often bring jobs and increase growth for an economy and can increase competition within the country which can lead to lower prices and more choice for consumers. </a:t>
            </a:r>
          </a:p>
          <a:p>
            <a:pPr marL="171450" indent="-171450">
              <a:buFont typeface="Arial" panose="020B0604020202020204" pitchFamily="34" charset="0"/>
              <a:buChar char="•"/>
            </a:pPr>
            <a:r>
              <a:rPr lang="en-GB" sz="1200" dirty="0">
                <a:solidFill>
                  <a:schemeClr val="tx1"/>
                </a:solidFill>
              </a:rPr>
              <a:t>Theoretically, a deficit should weaken the exchange rate as there is excess supply of that currency on foreign exchange markets (WPIDEC) because our currency has to be sold to pay for imports so our exports become cheaper so may increase export sales.</a:t>
            </a:r>
          </a:p>
        </p:txBody>
      </p:sp>
      <p:sp>
        <p:nvSpPr>
          <p:cNvPr id="11" name="Rectangle 10">
            <a:extLst>
              <a:ext uri="{FF2B5EF4-FFF2-40B4-BE49-F238E27FC236}">
                <a16:creationId xmlns:a16="http://schemas.microsoft.com/office/drawing/2014/main" id="{8F760660-5660-4080-9675-1CD830E53A11}"/>
              </a:ext>
            </a:extLst>
          </p:cNvPr>
          <p:cNvSpPr/>
          <p:nvPr/>
        </p:nvSpPr>
        <p:spPr>
          <a:xfrm>
            <a:off x="359794" y="3254333"/>
            <a:ext cx="3681115" cy="1563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The Current Account:</a:t>
            </a:r>
          </a:p>
          <a:p>
            <a:r>
              <a:rPr lang="en-GB" sz="1200" dirty="0">
                <a:solidFill>
                  <a:schemeClr val="tx1"/>
                </a:solidFill>
              </a:rPr>
              <a:t>The current account comprises:</a:t>
            </a:r>
          </a:p>
          <a:p>
            <a:pPr marL="171450" indent="-171450">
              <a:buFont typeface="Arial" panose="020B0604020202020204" pitchFamily="34" charset="0"/>
              <a:buChar char="•"/>
            </a:pPr>
            <a:r>
              <a:rPr lang="en-GB" sz="1200" dirty="0">
                <a:solidFill>
                  <a:schemeClr val="tx1"/>
                </a:solidFill>
              </a:rPr>
              <a:t>Trade in goods</a:t>
            </a:r>
          </a:p>
          <a:p>
            <a:pPr marL="171450" indent="-171450">
              <a:buFont typeface="Arial" panose="020B0604020202020204" pitchFamily="34" charset="0"/>
              <a:buChar char="•"/>
            </a:pPr>
            <a:r>
              <a:rPr lang="en-GB" sz="1200" dirty="0">
                <a:solidFill>
                  <a:schemeClr val="tx1"/>
                </a:solidFill>
              </a:rPr>
              <a:t>Trade in services</a:t>
            </a:r>
          </a:p>
          <a:p>
            <a:pPr marL="171450" indent="-171450">
              <a:buFont typeface="Arial" panose="020B0604020202020204" pitchFamily="34" charset="0"/>
              <a:buChar char="•"/>
            </a:pPr>
            <a:r>
              <a:rPr lang="en-GB" sz="1200" dirty="0">
                <a:solidFill>
                  <a:schemeClr val="tx1"/>
                </a:solidFill>
              </a:rPr>
              <a:t>Primary income – investment incomes that include profit, dividends and interest</a:t>
            </a:r>
          </a:p>
          <a:p>
            <a:pPr marL="171450" indent="-171450">
              <a:buFont typeface="Arial" panose="020B0604020202020204" pitchFamily="34" charset="0"/>
              <a:buChar char="•"/>
            </a:pPr>
            <a:r>
              <a:rPr lang="en-GB" sz="1200" dirty="0">
                <a:solidFill>
                  <a:schemeClr val="tx1"/>
                </a:solidFill>
              </a:rPr>
              <a:t>Secondary income – transfer payments that include international aid</a:t>
            </a:r>
          </a:p>
        </p:txBody>
      </p:sp>
      <p:sp>
        <p:nvSpPr>
          <p:cNvPr id="12" name="Rectangle 11">
            <a:extLst>
              <a:ext uri="{FF2B5EF4-FFF2-40B4-BE49-F238E27FC236}">
                <a16:creationId xmlns:a16="http://schemas.microsoft.com/office/drawing/2014/main" id="{62848DD2-A801-40D8-A6BE-5383A7950B6F}"/>
              </a:ext>
            </a:extLst>
          </p:cNvPr>
          <p:cNvSpPr/>
          <p:nvPr/>
        </p:nvSpPr>
        <p:spPr>
          <a:xfrm>
            <a:off x="359794" y="4950296"/>
            <a:ext cx="5355206" cy="18291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to calculate value of the current account:</a:t>
            </a:r>
          </a:p>
          <a:p>
            <a:r>
              <a:rPr lang="en-GB" sz="1200" dirty="0">
                <a:solidFill>
                  <a:schemeClr val="tx1"/>
                </a:solidFill>
              </a:rPr>
              <a:t>Trade in goods		£-135582m</a:t>
            </a:r>
          </a:p>
          <a:p>
            <a:r>
              <a:rPr lang="en-GB" sz="1200" dirty="0">
                <a:solidFill>
                  <a:schemeClr val="tx1"/>
                </a:solidFill>
              </a:rPr>
              <a:t>+ Trade in services	£106962m</a:t>
            </a:r>
          </a:p>
          <a:p>
            <a:r>
              <a:rPr lang="en-GB" sz="1200" dirty="0">
                <a:solidFill>
                  <a:schemeClr val="tx1"/>
                </a:solidFill>
              </a:rPr>
              <a:t>+ Primary income	£-33280m</a:t>
            </a:r>
          </a:p>
          <a:p>
            <a:r>
              <a:rPr lang="en-GB" sz="1200" dirty="0">
                <a:solidFill>
                  <a:schemeClr val="tx1"/>
                </a:solidFill>
              </a:rPr>
              <a:t>+ Secondary income	£-20974m</a:t>
            </a:r>
          </a:p>
          <a:p>
            <a:r>
              <a:rPr lang="en-GB" sz="1200" dirty="0">
                <a:solidFill>
                  <a:schemeClr val="tx1"/>
                </a:solidFill>
              </a:rPr>
              <a:t>= Current account balance	£-82874m</a:t>
            </a:r>
          </a:p>
          <a:p>
            <a:r>
              <a:rPr lang="en-GB" sz="1200" dirty="0">
                <a:solidFill>
                  <a:schemeClr val="tx1"/>
                </a:solidFill>
              </a:rPr>
              <a:t>So the country has a current account deficit</a:t>
            </a:r>
          </a:p>
          <a:p>
            <a:endParaRPr lang="en-GB" sz="1200" dirty="0">
              <a:solidFill>
                <a:schemeClr val="tx1"/>
              </a:solidFill>
            </a:endParaRPr>
          </a:p>
          <a:p>
            <a:r>
              <a:rPr lang="en-GB" sz="1200" dirty="0">
                <a:solidFill>
                  <a:schemeClr val="tx1"/>
                </a:solidFill>
              </a:rPr>
              <a:t>You may be given some of this data and have to rearrange the equation to find a missing figure e.g. value of secondary income</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7751" y="4055608"/>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267524" y="5259643"/>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3"/>
            <a:ext cx="3681115" cy="28457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What is the Balance of Payments?</a:t>
            </a:r>
          </a:p>
          <a:p>
            <a:pPr algn="l"/>
            <a:r>
              <a:rPr lang="en-GB" sz="1200" b="1" dirty="0">
                <a:solidFill>
                  <a:schemeClr val="tx1"/>
                </a:solidFill>
              </a:rPr>
              <a:t>Balance of payments:</a:t>
            </a:r>
          </a:p>
          <a:p>
            <a:pPr algn="l"/>
            <a:r>
              <a:rPr lang="en-GB" sz="1200" dirty="0">
                <a:solidFill>
                  <a:schemeClr val="tx1"/>
                </a:solidFill>
              </a:rPr>
              <a:t>A record of all financial transactions between the UK and the rest of the world.</a:t>
            </a:r>
          </a:p>
          <a:p>
            <a:pPr algn="l"/>
            <a:r>
              <a:rPr lang="en-GB" sz="1200" b="1" dirty="0">
                <a:solidFill>
                  <a:schemeClr val="tx1"/>
                </a:solidFill>
              </a:rPr>
              <a:t>Balance of payments (current account) deficit:</a:t>
            </a:r>
          </a:p>
          <a:p>
            <a:pPr algn="l"/>
            <a:r>
              <a:rPr lang="en-GB" sz="1200" dirty="0">
                <a:solidFill>
                  <a:schemeClr val="tx1"/>
                </a:solidFill>
              </a:rPr>
              <a:t>When the value of the UK’s exports of goods and services are less than the value of imported goods and services. X &gt; M.</a:t>
            </a:r>
          </a:p>
          <a:p>
            <a:pPr algn="l"/>
            <a:r>
              <a:rPr lang="en-GB" sz="1200" b="1" dirty="0">
                <a:solidFill>
                  <a:schemeClr val="tx1"/>
                </a:solidFill>
              </a:rPr>
              <a:t>Balance of payments (current account) surplus:</a:t>
            </a:r>
          </a:p>
          <a:p>
            <a:pPr algn="l"/>
            <a:r>
              <a:rPr lang="en-GB" sz="1200" dirty="0">
                <a:solidFill>
                  <a:schemeClr val="tx1"/>
                </a:solidFill>
              </a:rPr>
              <a:t>When the UK’s exports of goods and services are greater than the values of imported goods and services. X &gt; M.</a:t>
            </a:r>
          </a:p>
          <a:p>
            <a:pPr algn="l"/>
            <a:r>
              <a:rPr lang="en-GB" sz="1200" b="1" dirty="0">
                <a:solidFill>
                  <a:schemeClr val="tx1"/>
                </a:solidFill>
              </a:rPr>
              <a:t>Balance of trade:</a:t>
            </a:r>
          </a:p>
          <a:p>
            <a:pPr algn="l"/>
            <a:r>
              <a:rPr lang="en-GB" sz="1200" dirty="0">
                <a:solidFill>
                  <a:schemeClr val="tx1"/>
                </a:solidFill>
              </a:rPr>
              <a:t>The part of the current account that records the sales and purchase of physical items between the UK and the rest of the </a:t>
            </a:r>
            <a:r>
              <a:rPr lang="en-GB" sz="1200" b="0" i="0" dirty="0">
                <a:solidFill>
                  <a:srgbClr val="4B4B4B"/>
                </a:solidFill>
                <a:effectLst/>
                <a:latin typeface="Verdana" panose="020B0604030504040204" pitchFamily="34" charset="0"/>
              </a:rPr>
              <a:t>world.</a:t>
            </a:r>
          </a:p>
        </p:txBody>
      </p:sp>
    </p:spTree>
    <p:extLst>
      <p:ext uri="{BB962C8B-B14F-4D97-AF65-F5344CB8AC3E}">
        <p14:creationId xmlns:p14="http://schemas.microsoft.com/office/powerpoint/2010/main" val="2477413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D6C4EC-43B3-49C6-AD0E-714F12491141}"/>
              </a:ext>
            </a:extLst>
          </p:cNvPr>
          <p:cNvSpPr/>
          <p:nvPr/>
        </p:nvSpPr>
        <p:spPr>
          <a:xfrm>
            <a:off x="8404231" y="273050"/>
            <a:ext cx="3681115" cy="47053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latin typeface="Calibri" panose="020F0502020204030204" pitchFamily="34" charset="0"/>
              </a:rPr>
              <a:t>Policies to tackle balance of payments position</a:t>
            </a:r>
            <a:endParaRPr lang="en-GB" sz="1200" u="sng" dirty="0">
              <a:solidFill>
                <a:schemeClr val="tx1"/>
              </a:solidFill>
              <a:latin typeface="Calibri" panose="020F0502020204030204" pitchFamily="34" charset="0"/>
            </a:endParaRPr>
          </a:p>
          <a:p>
            <a:endParaRPr lang="en-GB" sz="1200" b="1" dirty="0">
              <a:solidFill>
                <a:srgbClr val="FF0000"/>
              </a:solidFill>
              <a:latin typeface="Calibri" panose="020F050202020403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There are a variety of ways that the government can influence the balance of payments, including:</a:t>
            </a:r>
            <a:r>
              <a:rPr lang="en-US" sz="12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Controlling consumer spending</a:t>
            </a:r>
            <a:r>
              <a:rPr lang="en-GB" sz="1200" b="0" i="0" u="none" strike="noStrike" dirty="0">
                <a:solidFill>
                  <a:srgbClr val="000000"/>
                </a:solidFill>
                <a:effectLst/>
                <a:latin typeface="Calibri" panose="020F0502020204030204" pitchFamily="34" charset="0"/>
              </a:rPr>
              <a:t> - increasing income tax will mean consumers have less disposable income therefore leading to a reduction in the demand for imports</a:t>
            </a:r>
            <a:r>
              <a:rPr lang="en-US" sz="1200" b="0" i="0" dirty="0">
                <a:solidFill>
                  <a:srgbClr val="000000"/>
                </a:solidFill>
                <a:effectLst/>
                <a:latin typeface="Calibri" panose="020F0502020204030204" pitchFamily="34" charset="0"/>
              </a:rPr>
              <a:t>​</a:t>
            </a:r>
          </a:p>
          <a:p>
            <a:pPr algn="l" rtl="0" fontAlgn="base">
              <a:buFont typeface="Arial" panose="020B0604020202020204" pitchFamily="34" charset="0"/>
              <a:buChar char="•"/>
            </a:pPr>
            <a:endParaRPr lang="en-US"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Investing in the supply-side </a:t>
            </a:r>
            <a:r>
              <a:rPr lang="en-GB" sz="1200" b="0" i="0" u="none" strike="noStrike" dirty="0">
                <a:solidFill>
                  <a:srgbClr val="000000"/>
                </a:solidFill>
                <a:effectLst/>
                <a:latin typeface="Calibri" panose="020F0502020204030204" pitchFamily="34" charset="0"/>
              </a:rPr>
              <a:t>of the economy should improve the productivity of UK firms </a:t>
            </a:r>
            <a:r>
              <a:rPr lang="en-GB" sz="1200" dirty="0">
                <a:solidFill>
                  <a:srgbClr val="000000"/>
                </a:solidFill>
                <a:latin typeface="Calibri" panose="020F0502020204030204" pitchFamily="34" charset="0"/>
              </a:rPr>
              <a:t>in terms of quality and price competitiveness</a:t>
            </a:r>
            <a:r>
              <a:rPr lang="en-US" sz="1200" dirty="0">
                <a:solidFill>
                  <a:srgbClr val="000000"/>
                </a:solidFill>
                <a:latin typeface="Calibri" panose="020F0502020204030204" pitchFamily="34" charset="0"/>
              </a:rPr>
              <a:t>​.  This should mean UK firms export more</a:t>
            </a:r>
          </a:p>
          <a:p>
            <a:pPr algn="l" rtl="0" fontAlgn="base">
              <a:buFont typeface="Arial" panose="020B0604020202020204" pitchFamily="34" charset="0"/>
              <a:buChar char="•"/>
            </a:pPr>
            <a:r>
              <a:rPr lang="en-US" sz="1200" dirty="0">
                <a:solidFill>
                  <a:srgbClr val="000000"/>
                </a:solidFill>
                <a:latin typeface="Calibri" panose="020F0502020204030204" pitchFamily="34" charset="0"/>
              </a:rPr>
              <a:t>Remember supply side policies include: lower income tax and corporation tax, reduced trade union power, deregulation and </a:t>
            </a:r>
            <a:r>
              <a:rPr lang="en-US" sz="1200" dirty="0" err="1">
                <a:solidFill>
                  <a:srgbClr val="000000"/>
                </a:solidFill>
                <a:latin typeface="Calibri" panose="020F0502020204030204" pitchFamily="34" charset="0"/>
              </a:rPr>
              <a:t>privatisation</a:t>
            </a:r>
            <a:r>
              <a:rPr lang="en-US" sz="1200" dirty="0">
                <a:solidFill>
                  <a:srgbClr val="000000"/>
                </a:solidFill>
                <a:latin typeface="Calibri" panose="020F0502020204030204" pitchFamily="34" charset="0"/>
              </a:rPr>
              <a:t>​</a:t>
            </a:r>
          </a:p>
          <a:p>
            <a:pPr algn="l" rtl="0" fontAlgn="base">
              <a:buFont typeface="Arial" panose="020B0604020202020204" pitchFamily="34" charset="0"/>
              <a:buChar char="•"/>
            </a:pPr>
            <a:endParaRPr lang="en-US" sz="1200" dirty="0">
              <a:solidFill>
                <a:srgbClr val="000000"/>
              </a:solidFill>
              <a:latin typeface="Calibri" panose="020F0502020204030204" pitchFamily="34" charset="0"/>
            </a:endParaRPr>
          </a:p>
          <a:p>
            <a:pPr algn="l" rtl="0" fontAlgn="base">
              <a:buFont typeface="Arial" panose="020B0604020202020204" pitchFamily="34" charset="0"/>
              <a:buChar char="•"/>
            </a:pPr>
            <a:r>
              <a:rPr lang="en-GB" sz="1200" b="1" i="0" u="none" strike="noStrike" dirty="0">
                <a:solidFill>
                  <a:srgbClr val="FF0000"/>
                </a:solidFill>
                <a:effectLst/>
                <a:latin typeface="Calibri" panose="020F0502020204030204" pitchFamily="34" charset="0"/>
              </a:rPr>
              <a:t>Depreciation of the exchange rate</a:t>
            </a:r>
            <a:r>
              <a:rPr lang="en-GB" sz="1200" b="0" i="0" u="none" strike="noStrike" dirty="0">
                <a:solidFill>
                  <a:srgbClr val="000000"/>
                </a:solidFill>
                <a:effectLst/>
                <a:latin typeface="Calibri" panose="020F0502020204030204" pitchFamily="34" charset="0"/>
              </a:rPr>
              <a:t> - lowering interest rates means there is less demand for our currency so exports become cheaper, boosting export sales</a:t>
            </a:r>
            <a:endParaRPr lang="en-US" sz="1200" dirty="0">
              <a:solidFill>
                <a:schemeClr val="tx1"/>
              </a:solidFill>
              <a:latin typeface="Calibri" panose="020F050202020403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532" y="5229463"/>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5441225" y="32736"/>
            <a:ext cx="1390741" cy="1053412"/>
          </a:xfrm>
          <a:prstGeom prst="rect">
            <a:avLst/>
          </a:prstGeom>
        </p:spPr>
      </p:pic>
      <p:sp>
        <p:nvSpPr>
          <p:cNvPr id="3" name="Rectangle 2">
            <a:extLst>
              <a:ext uri="{FF2B5EF4-FFF2-40B4-BE49-F238E27FC236}">
                <a16:creationId xmlns:a16="http://schemas.microsoft.com/office/drawing/2014/main" id="{D146EBC2-AC86-379A-F7E6-9B08432AC889}"/>
              </a:ext>
            </a:extLst>
          </p:cNvPr>
          <p:cNvSpPr/>
          <p:nvPr/>
        </p:nvSpPr>
        <p:spPr>
          <a:xfrm>
            <a:off x="3269672" y="5216146"/>
            <a:ext cx="7762727" cy="15165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Economics knowledge for the 15 mark response:</a:t>
            </a:r>
          </a:p>
          <a:p>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The UK historically </a:t>
            </a:r>
            <a:r>
              <a:rPr lang="en-GB" sz="1200">
                <a:solidFill>
                  <a:srgbClr val="000000"/>
                </a:solidFill>
                <a:latin typeface="Calibri" panose="020F0502020204030204" pitchFamily="34" charset="0"/>
              </a:rPr>
              <a:t>has had </a:t>
            </a:r>
            <a:r>
              <a:rPr lang="en-GB" sz="1200" dirty="0">
                <a:solidFill>
                  <a:srgbClr val="000000"/>
                </a:solidFill>
                <a:latin typeface="Calibri" panose="020F0502020204030204" pitchFamily="34" charset="0"/>
              </a:rPr>
              <a:t>a deficit in trade in goods as we import more goods than we export</a:t>
            </a:r>
          </a:p>
          <a:p>
            <a:pPr algn="l" rtl="0" fontAlgn="base"/>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The UK typically has a surplus in trade of services because we export financial and insurance services</a:t>
            </a:r>
          </a:p>
          <a:p>
            <a:pPr algn="l" rtl="0" fontAlgn="base"/>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Countries such as China and Germany have trade surpluses due to the strength of their manufacturing industries</a:t>
            </a:r>
          </a:p>
        </p:txBody>
      </p:sp>
      <p:sp>
        <p:nvSpPr>
          <p:cNvPr id="13" name="Rectangle 12">
            <a:extLst>
              <a:ext uri="{FF2B5EF4-FFF2-40B4-BE49-F238E27FC236}">
                <a16:creationId xmlns:a16="http://schemas.microsoft.com/office/drawing/2014/main" id="{BACAA7E3-E858-4A74-A11D-3E53F23B1A9B}"/>
              </a:ext>
            </a:extLst>
          </p:cNvPr>
          <p:cNvSpPr/>
          <p:nvPr/>
        </p:nvSpPr>
        <p:spPr>
          <a:xfrm>
            <a:off x="192946" y="125267"/>
            <a:ext cx="3811459" cy="4705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Significance of a current account surplus:</a:t>
            </a:r>
          </a:p>
          <a:p>
            <a:endParaRPr lang="en-GB" sz="1200" b="1" u="sng" dirty="0">
              <a:solidFill>
                <a:schemeClr val="tx1"/>
              </a:solidFill>
            </a:endParaRPr>
          </a:p>
          <a:p>
            <a:r>
              <a:rPr lang="en-GB" sz="1200" b="1" dirty="0">
                <a:solidFill>
                  <a:schemeClr val="tx1"/>
                </a:solidFill>
              </a:rPr>
              <a:t>Surplus means exports are higher than imports</a:t>
            </a:r>
          </a:p>
          <a:p>
            <a:pPr marL="171450" indent="-171450" fontAlgn="base">
              <a:buFont typeface="Arial" panose="020B0604020202020204" pitchFamily="34" charset="0"/>
              <a:buChar char="•"/>
            </a:pPr>
            <a:endParaRPr lang="en-GB" sz="1200" b="1" dirty="0">
              <a:solidFill>
                <a:schemeClr val="tx1"/>
              </a:solidFill>
              <a:latin typeface="Arial" panose="020B0604020202020204" pitchFamily="34" charset="0"/>
            </a:endParaRPr>
          </a:p>
          <a:p>
            <a:pPr marL="171450" indent="-171450" fontAlgn="base">
              <a:buFont typeface="Arial" panose="020B0604020202020204" pitchFamily="34" charset="0"/>
              <a:buChar char="•"/>
            </a:pPr>
            <a:r>
              <a:rPr lang="en-GB" sz="1200" dirty="0">
                <a:solidFill>
                  <a:schemeClr val="tx1"/>
                </a:solidFill>
              </a:rPr>
              <a:t>Shows that the country is extremely competitive as it is exporting more in value than it is importing in value. </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Growth which comes from exporting more can lead to rising employment and all the other benefits growth brings.</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A surplus may mean the country exports more so there may not be enough goods to meet domestic demand. This could lead to a rise in domestic prices which can reduce real living standards and increase inflation.</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It could mean the economy is not as strong and people are choosing to save money and not buy imports – luxuries, foreign holidays etc</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More exports means there is more demand for the currency leading to SPICED – imports will rise but may then harm export sales as exchange rates rise and exports become less price competitive</a:t>
            </a:r>
          </a:p>
          <a:p>
            <a:endParaRPr lang="en-GB" sz="1200" b="1" u="sng" dirty="0">
              <a:solidFill>
                <a:schemeClr val="tx1"/>
              </a:solidFill>
            </a:endParaRPr>
          </a:p>
        </p:txBody>
      </p:sp>
      <p:sp>
        <p:nvSpPr>
          <p:cNvPr id="5" name="Rectangle: Rounded Corners 4">
            <a:extLst>
              <a:ext uri="{FF2B5EF4-FFF2-40B4-BE49-F238E27FC236}">
                <a16:creationId xmlns:a16="http://schemas.microsoft.com/office/drawing/2014/main" id="{CB719FA2-180A-C1B0-22F8-85CA0A95037E}"/>
              </a:ext>
            </a:extLst>
          </p:cNvPr>
          <p:cNvSpPr/>
          <p:nvPr/>
        </p:nvSpPr>
        <p:spPr>
          <a:xfrm>
            <a:off x="4157001" y="1471676"/>
            <a:ext cx="4160940" cy="3436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3.2.2.5 Balance of payments </a:t>
            </a:r>
          </a:p>
          <a:p>
            <a:endParaRPr lang="en-GB" sz="1200" dirty="0"/>
          </a:p>
          <a:p>
            <a:pPr marL="171450" indent="-171450">
              <a:buFont typeface="Arial" panose="020B0604020202020204" pitchFamily="34" charset="0"/>
              <a:buChar char="•"/>
            </a:pPr>
            <a:r>
              <a:rPr lang="en-GB" sz="1200" dirty="0"/>
              <a:t>Balance of trade and balance of payments</a:t>
            </a:r>
          </a:p>
          <a:p>
            <a:pPr marL="171450" indent="-171450">
              <a:buFont typeface="Arial" panose="020B0604020202020204" pitchFamily="34" charset="0"/>
              <a:buChar char="•"/>
            </a:pPr>
            <a:r>
              <a:rPr lang="en-GB" sz="1200" dirty="0"/>
              <a:t>Balance of payments surpluses and deficits on the current account </a:t>
            </a:r>
          </a:p>
          <a:p>
            <a:pPr marL="171450" indent="-171450">
              <a:buFont typeface="Arial" panose="020B0604020202020204" pitchFamily="34" charset="0"/>
              <a:buChar char="•"/>
            </a:pPr>
            <a:r>
              <a:rPr lang="en-GB" sz="1200" dirty="0"/>
              <a:t>How to perform simple calculations using current account balance of payments figures</a:t>
            </a:r>
          </a:p>
          <a:p>
            <a:pPr marL="171450" indent="-171450">
              <a:buFont typeface="Arial" panose="020B0604020202020204" pitchFamily="34" charset="0"/>
              <a:buChar char="•"/>
            </a:pPr>
            <a:r>
              <a:rPr lang="en-GB" sz="1200" dirty="0"/>
              <a:t>The meaning and significance of a balance of payments deficit and surplus on the current account </a:t>
            </a:r>
          </a:p>
          <a:p>
            <a:pPr marL="171450" indent="-171450">
              <a:buFont typeface="Arial" panose="020B0604020202020204" pitchFamily="34" charset="0"/>
              <a:buChar char="•"/>
            </a:pPr>
            <a:r>
              <a:rPr lang="en-GB" sz="1200" dirty="0"/>
              <a:t>The reasons for a balance of payments deficit or surplus on the current account</a:t>
            </a:r>
          </a:p>
          <a:p>
            <a:pPr marL="171450" indent="-171450">
              <a:buFont typeface="Arial" panose="020B0604020202020204" pitchFamily="34" charset="0"/>
              <a:buChar char="•"/>
            </a:pPr>
            <a:r>
              <a:rPr lang="en-GB" sz="1200" dirty="0"/>
              <a:t>Government policies to influence the balance of payments </a:t>
            </a:r>
          </a:p>
          <a:p>
            <a:endParaRPr lang="en-GB" sz="1200" dirty="0"/>
          </a:p>
          <a:p>
            <a:r>
              <a:rPr lang="en-GB" sz="1200" b="1" dirty="0"/>
              <a:t>Appears in Paper 2 - Macroeconomics</a:t>
            </a:r>
          </a:p>
        </p:txBody>
      </p:sp>
    </p:spTree>
    <p:extLst>
      <p:ext uri="{BB962C8B-B14F-4D97-AF65-F5344CB8AC3E}">
        <p14:creationId xmlns:p14="http://schemas.microsoft.com/office/powerpoint/2010/main" val="96960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028770"/>
            <a:ext cx="4160940" cy="2579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3.2.2.6 Distribution of Income</a:t>
            </a:r>
          </a:p>
          <a:p>
            <a:endParaRPr lang="en-GB" sz="1200" b="1" dirty="0"/>
          </a:p>
          <a:p>
            <a:r>
              <a:rPr lang="en-GB" sz="1200" dirty="0"/>
              <a:t>• Income and wealth inequality including the distribution of income in the UK </a:t>
            </a:r>
          </a:p>
          <a:p>
            <a:r>
              <a:rPr lang="en-GB" sz="1200" dirty="0"/>
              <a:t>• Causes of income and wealth inequality including how inequality in the distribution of income can occur</a:t>
            </a:r>
          </a:p>
          <a:p>
            <a:r>
              <a:rPr lang="en-GB" sz="1200" dirty="0"/>
              <a:t>• Consequences of income and wealth inequality </a:t>
            </a:r>
          </a:p>
          <a:p>
            <a:r>
              <a:rPr lang="en-GB" sz="1200" dirty="0"/>
              <a:t>• Government policies to redistribute income and wealth and their consequences including how redistribution of income and wealth can be achieved through taxation and government spending.</a:t>
            </a:r>
          </a:p>
          <a:p>
            <a:endParaRPr lang="en-GB" sz="1200" dirty="0"/>
          </a:p>
          <a:p>
            <a:r>
              <a:rPr lang="en-GB" sz="1200" dirty="0"/>
              <a:t> </a:t>
            </a:r>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4" y="258272"/>
            <a:ext cx="3977824" cy="34354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Distribution of Income Key Terms:</a:t>
            </a:r>
          </a:p>
          <a:p>
            <a:pPr marL="0" indent="0">
              <a:buNone/>
            </a:pPr>
            <a:r>
              <a:rPr lang="en-GB" sz="1200" dirty="0">
                <a:solidFill>
                  <a:schemeClr val="tx1"/>
                </a:solidFill>
              </a:rPr>
              <a:t>The distribution of income refers to how the total incomes in an economy are shared out amongst its people. </a:t>
            </a:r>
          </a:p>
          <a:p>
            <a:pPr marL="0" indent="0">
              <a:buNone/>
            </a:pPr>
            <a:r>
              <a:rPr lang="en-GB" sz="1200" dirty="0">
                <a:solidFill>
                  <a:schemeClr val="tx1"/>
                </a:solidFill>
              </a:rPr>
              <a:t>Most economies have an unequal distribution of income with some households earning more than others.</a:t>
            </a:r>
          </a:p>
          <a:p>
            <a:pPr marL="0" indent="0">
              <a:buNone/>
            </a:pPr>
            <a:endParaRPr lang="en-GB" sz="1200" dirty="0">
              <a:solidFill>
                <a:schemeClr val="tx1"/>
              </a:solidFill>
              <a:cs typeface="Calibri"/>
            </a:endParaRPr>
          </a:p>
          <a:p>
            <a:pPr marL="0" indent="0">
              <a:buNone/>
            </a:pPr>
            <a:r>
              <a:rPr lang="en-GB" sz="1200" b="1" dirty="0">
                <a:solidFill>
                  <a:schemeClr val="tx1"/>
                </a:solidFill>
              </a:rPr>
              <a:t>Income</a:t>
            </a:r>
            <a:r>
              <a:rPr lang="en-GB" sz="1200" dirty="0">
                <a:solidFill>
                  <a:schemeClr val="tx1"/>
                </a:solidFill>
              </a:rPr>
              <a:t> – is the reward for the service of a factor of production, including labour, or the reward for owning an asset</a:t>
            </a:r>
          </a:p>
          <a:p>
            <a:pPr marL="0" indent="0">
              <a:buNone/>
            </a:pPr>
            <a:endParaRPr lang="en-GB" sz="1200" dirty="0">
              <a:solidFill>
                <a:schemeClr val="tx1"/>
              </a:solidFill>
            </a:endParaRPr>
          </a:p>
          <a:p>
            <a:r>
              <a:rPr lang="en-GB" sz="1200" b="1" dirty="0">
                <a:solidFill>
                  <a:schemeClr val="tx1"/>
                </a:solidFill>
              </a:rPr>
              <a:t>Income</a:t>
            </a:r>
            <a:r>
              <a:rPr lang="en-GB" sz="1200" dirty="0">
                <a:solidFill>
                  <a:schemeClr val="tx1"/>
                </a:solidFill>
              </a:rPr>
              <a:t> is a flow of money over a particular time period, e.g. a salary per year</a:t>
            </a:r>
            <a:endParaRPr lang="en-GB" sz="1200" dirty="0">
              <a:solidFill>
                <a:schemeClr val="tx1"/>
              </a:solidFill>
              <a:cs typeface="Calibri"/>
            </a:endParaRPr>
          </a:p>
          <a:p>
            <a:pPr marL="0" indent="0">
              <a:buNone/>
            </a:pPr>
            <a:endParaRPr lang="en-GB" sz="1200" dirty="0">
              <a:solidFill>
                <a:schemeClr val="tx1"/>
              </a:solidFill>
            </a:endParaRPr>
          </a:p>
          <a:p>
            <a:pPr marL="0" indent="0">
              <a:buNone/>
            </a:pPr>
            <a:r>
              <a:rPr lang="en-GB" sz="1200" b="1" dirty="0">
                <a:solidFill>
                  <a:schemeClr val="tx1"/>
                </a:solidFill>
              </a:rPr>
              <a:t>Wealth</a:t>
            </a:r>
            <a:r>
              <a:rPr lang="en-GB" sz="1200" dirty="0">
                <a:solidFill>
                  <a:schemeClr val="tx1"/>
                </a:solidFill>
              </a:rPr>
              <a:t> – the market value of all of the assets owned by a person, group or country at a specific moment in time. </a:t>
            </a:r>
          </a:p>
          <a:p>
            <a:pPr marL="0" indent="0">
              <a:buNone/>
            </a:pPr>
            <a:endParaRPr lang="en-GB" sz="1200" dirty="0">
              <a:solidFill>
                <a:schemeClr val="tx1"/>
              </a:solidFill>
            </a:endParaRPr>
          </a:p>
          <a:p>
            <a:pPr marL="0" indent="0">
              <a:buNone/>
            </a:pPr>
            <a:r>
              <a:rPr lang="en-GB" sz="1200" b="1" dirty="0">
                <a:solidFill>
                  <a:schemeClr val="tx1"/>
                </a:solidFill>
              </a:rPr>
              <a:t>Wealth</a:t>
            </a:r>
            <a:r>
              <a:rPr lang="en-GB" sz="1200" dirty="0">
                <a:solidFill>
                  <a:schemeClr val="tx1"/>
                </a:solidFill>
              </a:rPr>
              <a:t> is a stock of assets such as money, land, houses as it can be counted at any one point in time. </a:t>
            </a:r>
          </a:p>
        </p:txBody>
      </p:sp>
      <p:sp>
        <p:nvSpPr>
          <p:cNvPr id="12" name="Rectangle 11">
            <a:extLst>
              <a:ext uri="{FF2B5EF4-FFF2-40B4-BE49-F238E27FC236}">
                <a16:creationId xmlns:a16="http://schemas.microsoft.com/office/drawing/2014/main" id="{62848DD2-A801-40D8-A6BE-5383A7950B6F}"/>
              </a:ext>
            </a:extLst>
          </p:cNvPr>
          <p:cNvSpPr/>
          <p:nvPr/>
        </p:nvSpPr>
        <p:spPr>
          <a:xfrm>
            <a:off x="8468642" y="2377686"/>
            <a:ext cx="3542104" cy="39990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Correlation between income and wealth:</a:t>
            </a:r>
          </a:p>
          <a:p>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The </a:t>
            </a:r>
            <a:r>
              <a:rPr lang="en-GB" sz="1200" b="1" dirty="0">
                <a:solidFill>
                  <a:schemeClr val="tx1"/>
                </a:solidFill>
              </a:rPr>
              <a:t>distribution of income and wealth </a:t>
            </a:r>
            <a:r>
              <a:rPr lang="en-GB" sz="1200" dirty="0">
                <a:solidFill>
                  <a:schemeClr val="tx1"/>
                </a:solidFill>
              </a:rPr>
              <a:t>looks at the differences for individuals and households </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Could be due to location, age, gender etc</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A person’s ability to consume goods and services depends on their income and wealth</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An unequal distribution of income and wealth may result in an unsatisfactory allocation of resources</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Wealth is a stock concept</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Assets owned e.g. buildings, land, savings, shares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Human wealth e.g. skills and education</a:t>
            </a:r>
            <a:r>
              <a:rPr lang="en-US" sz="1200" dirty="0">
                <a:solidFill>
                  <a:schemeClr val="tx1"/>
                </a:solidFill>
              </a:rPr>
              <a:t>​</a:t>
            </a:r>
          </a:p>
          <a:p>
            <a:pPr marL="171450" indent="-171450" fontAlgn="base">
              <a:buFont typeface="Arial" panose="020B0604020202020204" pitchFamily="34" charset="0"/>
              <a:buChar char="•"/>
            </a:pP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Income is a flow concept</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Money generated from wealth e.g. wages, rent, interest</a:t>
            </a:r>
            <a:r>
              <a:rPr lang="en-US" sz="1200" dirty="0">
                <a:solidFill>
                  <a:schemeClr val="tx1"/>
                </a:solidFill>
              </a:rPr>
              <a:t>​</a:t>
            </a:r>
          </a:p>
          <a:p>
            <a:pPr marL="0" indent="0" fontAlgn="base">
              <a:buNone/>
            </a:pPr>
            <a:endParaRPr lang="en-GB" sz="1200" dirty="0">
              <a:solidFill>
                <a:schemeClr val="tx1"/>
              </a:solidFill>
            </a:endParaRPr>
          </a:p>
          <a:p>
            <a:pPr marL="0" indent="0" fontAlgn="base">
              <a:buNone/>
            </a:pPr>
            <a:r>
              <a:rPr lang="en-GB" sz="1200" dirty="0">
                <a:solidFill>
                  <a:schemeClr val="tx1"/>
                </a:solidFill>
              </a:rPr>
              <a:t>As income flows from the stock of assets, there is a direct correlation between income and wealth</a:t>
            </a:r>
            <a:endParaRPr lang="en-US" sz="1200"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4194495" y="258272"/>
            <a:ext cx="2675537"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dirty="0">
                <a:solidFill>
                  <a:schemeClr val="tx1"/>
                </a:solidFill>
              </a:rPr>
              <a:t>Sources of income:</a:t>
            </a:r>
          </a:p>
          <a:p>
            <a:pPr marL="171450" indent="-171450">
              <a:buFont typeface="Arial" panose="020B0604020202020204" pitchFamily="34" charset="0"/>
              <a:buChar char="•"/>
            </a:pPr>
            <a:r>
              <a:rPr lang="en-GB" sz="1200" dirty="0">
                <a:solidFill>
                  <a:schemeClr val="tx1"/>
                </a:solidFill>
              </a:rPr>
              <a:t>Wages and salaries</a:t>
            </a:r>
          </a:p>
          <a:p>
            <a:pPr marL="171450" indent="-171450">
              <a:buFont typeface="Arial" panose="020B0604020202020204" pitchFamily="34" charset="0"/>
              <a:buChar char="•"/>
            </a:pPr>
            <a:r>
              <a:rPr lang="en-GB" sz="1200" dirty="0">
                <a:solidFill>
                  <a:schemeClr val="tx1"/>
                </a:solidFill>
              </a:rPr>
              <a:t>Income from pensions and life assurance</a:t>
            </a:r>
          </a:p>
          <a:p>
            <a:pPr marL="171450" indent="-171450">
              <a:buFont typeface="Arial" panose="020B0604020202020204" pitchFamily="34" charset="0"/>
              <a:buChar char="•"/>
            </a:pPr>
            <a:r>
              <a:rPr lang="en-GB" sz="1200" dirty="0">
                <a:solidFill>
                  <a:schemeClr val="tx1"/>
                </a:solidFill>
              </a:rPr>
              <a:t>Interest from savings</a:t>
            </a:r>
          </a:p>
          <a:p>
            <a:pPr marL="171450" indent="-171450">
              <a:buFont typeface="Arial" panose="020B0604020202020204" pitchFamily="34" charset="0"/>
              <a:buChar char="•"/>
            </a:pPr>
            <a:r>
              <a:rPr lang="en-GB" sz="1200" dirty="0">
                <a:solidFill>
                  <a:schemeClr val="tx1"/>
                </a:solidFill>
              </a:rPr>
              <a:t>Dividends from shares</a:t>
            </a:r>
          </a:p>
          <a:p>
            <a:pPr marL="171450" indent="-171450">
              <a:buFont typeface="Arial" panose="020B0604020202020204" pitchFamily="34" charset="0"/>
              <a:buChar char="•"/>
            </a:pPr>
            <a:r>
              <a:rPr lang="en-GB" sz="1200" dirty="0">
                <a:solidFill>
                  <a:schemeClr val="tx1"/>
                </a:solidFill>
              </a:rPr>
              <a:t>Rent income from ownership of property</a:t>
            </a:r>
          </a:p>
        </p:txBody>
      </p:sp>
      <p:sp>
        <p:nvSpPr>
          <p:cNvPr id="10" name="Rectangle 9">
            <a:extLst>
              <a:ext uri="{FF2B5EF4-FFF2-40B4-BE49-F238E27FC236}">
                <a16:creationId xmlns:a16="http://schemas.microsoft.com/office/drawing/2014/main" id="{9D815E58-5524-41FD-9F49-AE76CB81E17E}"/>
              </a:ext>
            </a:extLst>
          </p:cNvPr>
          <p:cNvSpPr/>
          <p:nvPr/>
        </p:nvSpPr>
        <p:spPr>
          <a:xfrm>
            <a:off x="7017666" y="254813"/>
            <a:ext cx="2675537"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dirty="0">
                <a:solidFill>
                  <a:schemeClr val="tx1"/>
                </a:solidFill>
              </a:rPr>
              <a:t>Sources of wealth:</a:t>
            </a:r>
          </a:p>
          <a:p>
            <a:pPr marL="171450" indent="-171450">
              <a:buFont typeface="Arial" panose="020B0604020202020204" pitchFamily="34" charset="0"/>
              <a:buChar char="•"/>
            </a:pPr>
            <a:r>
              <a:rPr lang="en-GB" sz="1200" dirty="0">
                <a:solidFill>
                  <a:schemeClr val="tx1"/>
                </a:solidFill>
              </a:rPr>
              <a:t>Savings </a:t>
            </a:r>
          </a:p>
          <a:p>
            <a:pPr marL="171450" indent="-171450">
              <a:buFont typeface="Arial" panose="020B0604020202020204" pitchFamily="34" charset="0"/>
              <a:buChar char="•"/>
            </a:pPr>
            <a:r>
              <a:rPr lang="en-GB" sz="1200" dirty="0">
                <a:solidFill>
                  <a:schemeClr val="tx1"/>
                </a:solidFill>
              </a:rPr>
              <a:t>Deposits with banks</a:t>
            </a:r>
          </a:p>
          <a:p>
            <a:pPr marL="171450" indent="-171450">
              <a:buFont typeface="Arial" panose="020B0604020202020204" pitchFamily="34" charset="0"/>
              <a:buChar char="•"/>
            </a:pPr>
            <a:r>
              <a:rPr lang="en-GB" sz="1200" dirty="0">
                <a:solidFill>
                  <a:schemeClr val="tx1"/>
                </a:solidFill>
              </a:rPr>
              <a:t>Household assets such as computers, furniture</a:t>
            </a:r>
          </a:p>
          <a:p>
            <a:pPr marL="171450" indent="-171450">
              <a:buFont typeface="Arial" panose="020B0604020202020204" pitchFamily="34" charset="0"/>
              <a:buChar char="•"/>
            </a:pPr>
            <a:r>
              <a:rPr lang="en-GB" sz="1200" dirty="0">
                <a:solidFill>
                  <a:schemeClr val="tx1"/>
                </a:solidFill>
              </a:rPr>
              <a:t>Property</a:t>
            </a:r>
          </a:p>
          <a:p>
            <a:pPr marL="171450" indent="-171450">
              <a:buFont typeface="Arial" panose="020B0604020202020204" pitchFamily="34" charset="0"/>
              <a:buChar char="•"/>
            </a:pPr>
            <a:r>
              <a:rPr lang="en-GB" sz="1200" dirty="0">
                <a:solidFill>
                  <a:schemeClr val="tx1"/>
                </a:solidFill>
              </a:rPr>
              <a:t>Pension Fund contributions</a:t>
            </a:r>
          </a:p>
          <a:p>
            <a:pPr marL="171450" indent="-171450">
              <a:buFont typeface="Arial" panose="020B0604020202020204" pitchFamily="34" charset="0"/>
              <a:buChar char="•"/>
            </a:pPr>
            <a:r>
              <a:rPr lang="en-GB" sz="1200" dirty="0">
                <a:solidFill>
                  <a:schemeClr val="tx1"/>
                </a:solidFill>
              </a:rPr>
              <a:t>Life Assurance and other schemes </a:t>
            </a:r>
          </a:p>
        </p:txBody>
      </p:sp>
      <p:sp>
        <p:nvSpPr>
          <p:cNvPr id="15" name="Rectangle 14">
            <a:extLst>
              <a:ext uri="{FF2B5EF4-FFF2-40B4-BE49-F238E27FC236}">
                <a16:creationId xmlns:a16="http://schemas.microsoft.com/office/drawing/2014/main" id="{8DA29B21-C8BF-4106-99BE-E62E23290E42}"/>
              </a:ext>
            </a:extLst>
          </p:cNvPr>
          <p:cNvSpPr/>
          <p:nvPr/>
        </p:nvSpPr>
        <p:spPr>
          <a:xfrm>
            <a:off x="98916" y="3851704"/>
            <a:ext cx="3977824" cy="2579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dirty="0">
                <a:solidFill>
                  <a:schemeClr val="tx1"/>
                </a:solidFill>
              </a:rPr>
              <a:t>Why is income distributed unevenly in the UK:</a:t>
            </a:r>
          </a:p>
          <a:p>
            <a:pPr marL="171450" indent="-171450" fontAlgn="base">
              <a:buFont typeface="Arial" panose="020B0604020202020204" pitchFamily="34" charset="0"/>
              <a:buChar char="•"/>
            </a:pPr>
            <a:endParaRPr lang="en-GB" sz="1200" b="1" dirty="0">
              <a:solidFill>
                <a:schemeClr val="tx1"/>
              </a:solidFill>
            </a:endParaRPr>
          </a:p>
          <a:p>
            <a:pPr marL="171450" indent="-171450" fontAlgn="base">
              <a:buFont typeface="Arial" panose="020B0604020202020204" pitchFamily="34" charset="0"/>
              <a:buChar char="•"/>
            </a:pPr>
            <a:r>
              <a:rPr lang="en-GB" sz="1200" dirty="0">
                <a:solidFill>
                  <a:schemeClr val="tx1"/>
                </a:solidFill>
              </a:rPr>
              <a:t>People with more assets will be able to generate more income from those assets, on top of income earned from employment</a:t>
            </a:r>
          </a:p>
          <a:p>
            <a:pPr marL="171450" indent="-171450" fontAlgn="base">
              <a:buFont typeface="Arial" panose="020B0604020202020204" pitchFamily="34" charset="0"/>
              <a:buChar char="•"/>
            </a:pPr>
            <a:r>
              <a:rPr lang="en-GB" sz="1200" dirty="0">
                <a:solidFill>
                  <a:schemeClr val="tx1"/>
                </a:solidFill>
              </a:rPr>
              <a:t>Wage differentials – some workers receive minimum wage, others receive higher salaries. </a:t>
            </a:r>
          </a:p>
          <a:p>
            <a:pPr marL="171450" indent="-171450" fontAlgn="base">
              <a:buFont typeface="Arial" panose="020B0604020202020204" pitchFamily="34" charset="0"/>
              <a:buChar char="•"/>
            </a:pPr>
            <a:r>
              <a:rPr lang="en-GB" sz="1200" dirty="0">
                <a:solidFill>
                  <a:schemeClr val="tx1"/>
                </a:solidFill>
              </a:rPr>
              <a:t>Some households rely on pensions or benefits</a:t>
            </a:r>
          </a:p>
          <a:p>
            <a:pPr marL="171450" indent="-171450" fontAlgn="base">
              <a:buFont typeface="Arial" panose="020B0604020202020204" pitchFamily="34" charset="0"/>
              <a:buChar char="•"/>
            </a:pPr>
            <a:r>
              <a:rPr lang="en-GB" sz="1200" dirty="0">
                <a:solidFill>
                  <a:schemeClr val="tx1"/>
                </a:solidFill>
              </a:rPr>
              <a:t>Some people are unemployed</a:t>
            </a:r>
          </a:p>
          <a:p>
            <a:pPr marL="171450" indent="-171450" fontAlgn="base">
              <a:buFont typeface="Arial" panose="020B0604020202020204" pitchFamily="34" charset="0"/>
              <a:buChar char="•"/>
            </a:pPr>
            <a:r>
              <a:rPr lang="en-GB" sz="1200" dirty="0">
                <a:solidFill>
                  <a:schemeClr val="tx1"/>
                </a:solidFill>
              </a:rPr>
              <a:t>Age also has an influence, with those in middle age groups earning the highest wages. </a:t>
            </a:r>
          </a:p>
          <a:p>
            <a:pPr marL="171450" indent="-171450" fontAlgn="base">
              <a:buFont typeface="Arial" panose="020B0604020202020204" pitchFamily="34" charset="0"/>
              <a:buChar char="•"/>
            </a:pPr>
            <a:r>
              <a:rPr lang="en-GB" sz="1200" dirty="0">
                <a:solidFill>
                  <a:schemeClr val="tx1"/>
                </a:solidFill>
              </a:rPr>
              <a:t>Gender pay gap (despite being illegal)</a:t>
            </a:r>
            <a:endParaRPr lang="en-AU" sz="1200" dirty="0">
              <a:solidFill>
                <a:schemeClr val="tx1"/>
              </a:solidFill>
            </a:endParaRPr>
          </a:p>
        </p:txBody>
      </p:sp>
      <p:sp>
        <p:nvSpPr>
          <p:cNvPr id="17" name="TextBox 16">
            <a:extLst>
              <a:ext uri="{FF2B5EF4-FFF2-40B4-BE49-F238E27FC236}">
                <a16:creationId xmlns:a16="http://schemas.microsoft.com/office/drawing/2014/main" id="{CA31C33F-FAC9-4335-8F7B-C8E91179C39E}"/>
              </a:ext>
            </a:extLst>
          </p:cNvPr>
          <p:cNvSpPr txBox="1"/>
          <p:nvPr/>
        </p:nvSpPr>
        <p:spPr>
          <a:xfrm>
            <a:off x="3046997" y="1305342"/>
            <a:ext cx="6093994" cy="369332"/>
          </a:xfrm>
          <a:prstGeom prst="rect">
            <a:avLst/>
          </a:prstGeom>
          <a:noFill/>
        </p:spPr>
        <p:txBody>
          <a:bodyPr wrap="square">
            <a:spAutoFit/>
          </a:bodyPr>
          <a:lstStyle/>
          <a:p>
            <a:pPr fontAlgn="base"/>
            <a:r>
              <a:rPr lang="en-GB" dirty="0"/>
              <a:t>role</a:t>
            </a:r>
            <a:endParaRPr lang="en-AU" dirty="0"/>
          </a:p>
        </p:txBody>
      </p:sp>
      <p:sp>
        <p:nvSpPr>
          <p:cNvPr id="18" name="Rectangle 17">
            <a:extLst>
              <a:ext uri="{FF2B5EF4-FFF2-40B4-BE49-F238E27FC236}">
                <a16:creationId xmlns:a16="http://schemas.microsoft.com/office/drawing/2014/main" id="{A3EF410D-0D4C-40C9-893E-3342D2FCC34F}"/>
              </a:ext>
            </a:extLst>
          </p:cNvPr>
          <p:cNvSpPr/>
          <p:nvPr/>
        </p:nvSpPr>
        <p:spPr>
          <a:xfrm>
            <a:off x="4283779" y="4709885"/>
            <a:ext cx="3977824"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dirty="0">
                <a:solidFill>
                  <a:schemeClr val="tx1"/>
                </a:solidFill>
              </a:rPr>
              <a:t>Distribution of income in the UK:</a:t>
            </a:r>
          </a:p>
          <a:p>
            <a:pPr marL="171450" indent="-171450" fontAlgn="base">
              <a:buFont typeface="Arial" panose="020B0604020202020204" pitchFamily="34" charset="0"/>
              <a:buChar char="•"/>
            </a:pPr>
            <a:r>
              <a:rPr lang="en-GB" sz="1200" dirty="0">
                <a:solidFill>
                  <a:schemeClr val="tx1"/>
                </a:solidFill>
              </a:rPr>
              <a:t>The way in which income is shared out amongst various households in the UK is very unequal. </a:t>
            </a:r>
          </a:p>
          <a:p>
            <a:pPr marL="171450" indent="-171450" fontAlgn="base">
              <a:buFont typeface="Arial" panose="020B0604020202020204" pitchFamily="34" charset="0"/>
              <a:buChar char="•"/>
            </a:pPr>
            <a:r>
              <a:rPr lang="en-GB" sz="1200" dirty="0">
                <a:solidFill>
                  <a:schemeClr val="tx1"/>
                </a:solidFill>
              </a:rPr>
              <a:t>The bottom 10% of the population has an average wage of £9,644. </a:t>
            </a:r>
          </a:p>
          <a:p>
            <a:pPr marL="171450" indent="-171450" fontAlgn="base">
              <a:buFont typeface="Arial" panose="020B0604020202020204" pitchFamily="34" charset="0"/>
              <a:buChar char="•"/>
            </a:pPr>
            <a:r>
              <a:rPr lang="en-GB" sz="1200" dirty="0">
                <a:solidFill>
                  <a:schemeClr val="tx1"/>
                </a:solidFill>
              </a:rPr>
              <a:t>The top 10% have an average wage of £83, 875. </a:t>
            </a:r>
          </a:p>
          <a:p>
            <a:pPr marL="171450" indent="-171450" fontAlgn="base">
              <a:buFont typeface="Arial" panose="020B0604020202020204" pitchFamily="34" charset="0"/>
              <a:buChar char="•"/>
            </a:pPr>
            <a:r>
              <a:rPr lang="en-GB" sz="1200" dirty="0">
                <a:solidFill>
                  <a:schemeClr val="tx1"/>
                </a:solidFill>
              </a:rPr>
              <a:t>The top 1% has an average wage of £253, 927. </a:t>
            </a:r>
          </a:p>
          <a:p>
            <a:pPr marL="171450" indent="-171450" fontAlgn="base">
              <a:buFont typeface="Arial" panose="020B0604020202020204" pitchFamily="34" charset="0"/>
              <a:buChar char="•"/>
            </a:pPr>
            <a:r>
              <a:rPr lang="en-GB" sz="1200" dirty="0">
                <a:solidFill>
                  <a:schemeClr val="tx1"/>
                </a:solidFill>
              </a:rPr>
              <a:t>The top 0.1% has an average income of almost £1m.</a:t>
            </a:r>
            <a:endParaRPr lang="en-AU" sz="1200" dirty="0">
              <a:solidFill>
                <a:schemeClr val="tx1"/>
              </a:solidFill>
            </a:endParaRPr>
          </a:p>
        </p:txBody>
      </p:sp>
    </p:spTree>
    <p:extLst>
      <p:ext uri="{BB962C8B-B14F-4D97-AF65-F5344CB8AC3E}">
        <p14:creationId xmlns:p14="http://schemas.microsoft.com/office/powerpoint/2010/main" val="3238498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5941409" y="258272"/>
            <a:ext cx="4766696" cy="21360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3.2.2.6 Distribution of Income</a:t>
            </a:r>
          </a:p>
          <a:p>
            <a:r>
              <a:rPr lang="en-GB" sz="1200" dirty="0"/>
              <a:t>• Income and wealth inequality including the distribution of income in the UK </a:t>
            </a:r>
          </a:p>
          <a:p>
            <a:r>
              <a:rPr lang="en-GB" sz="1200" dirty="0"/>
              <a:t>• Causes of income and wealth inequality including how inequality in the distribution of income can occur</a:t>
            </a:r>
          </a:p>
          <a:p>
            <a:r>
              <a:rPr lang="en-GB" sz="1200" dirty="0"/>
              <a:t>• Consequences of income and wealth inequality </a:t>
            </a:r>
          </a:p>
          <a:p>
            <a:r>
              <a:rPr lang="en-GB" sz="1200" dirty="0"/>
              <a:t>• Government policies to redistribute income and wealth and their consequences including how redistribution of income and wealth can be achieved through taxation and government spending.</a:t>
            </a:r>
          </a:p>
          <a:p>
            <a:r>
              <a:rPr lang="en-GB" sz="1200" dirty="0"/>
              <a:t> </a:t>
            </a:r>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41693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200" b="1" dirty="0">
                <a:solidFill>
                  <a:schemeClr val="tx1"/>
                </a:solidFill>
              </a:rPr>
              <a:t>Distribution of Wealth:</a:t>
            </a:r>
          </a:p>
          <a:p>
            <a:r>
              <a:rPr lang="en-GB" sz="1200" dirty="0">
                <a:solidFill>
                  <a:schemeClr val="tx1"/>
                </a:solidFill>
              </a:rPr>
              <a:t>An increase in income will have a direct impact on wealth, because it provides the funds for investment</a:t>
            </a:r>
          </a:p>
          <a:p>
            <a:r>
              <a:rPr lang="en-GB" sz="1200" b="1" dirty="0">
                <a:solidFill>
                  <a:schemeClr val="tx1"/>
                </a:solidFill>
              </a:rPr>
              <a:t>Investing</a:t>
            </a:r>
            <a:r>
              <a:rPr lang="en-GB" sz="1200" dirty="0">
                <a:solidFill>
                  <a:schemeClr val="tx1"/>
                </a:solidFill>
              </a:rPr>
              <a:t> in the </a:t>
            </a:r>
            <a:r>
              <a:rPr lang="en-GB" sz="1200" b="1" dirty="0">
                <a:solidFill>
                  <a:schemeClr val="tx1"/>
                </a:solidFill>
              </a:rPr>
              <a:t>productive capacity of the economy </a:t>
            </a:r>
            <a:r>
              <a:rPr lang="en-GB" sz="1200" dirty="0">
                <a:solidFill>
                  <a:schemeClr val="tx1"/>
                </a:solidFill>
              </a:rPr>
              <a:t>will increase the </a:t>
            </a:r>
            <a:r>
              <a:rPr lang="en-GB" sz="1200" b="1" dirty="0">
                <a:solidFill>
                  <a:schemeClr val="tx1"/>
                </a:solidFill>
              </a:rPr>
              <a:t>stock of machinery</a:t>
            </a:r>
            <a:r>
              <a:rPr lang="en-GB" sz="1200" dirty="0">
                <a:solidFill>
                  <a:schemeClr val="tx1"/>
                </a:solidFill>
              </a:rPr>
              <a:t>, therefore increasing </a:t>
            </a:r>
            <a:r>
              <a:rPr lang="en-GB" sz="1200" b="1" dirty="0">
                <a:solidFill>
                  <a:schemeClr val="tx1"/>
                </a:solidFill>
              </a:rPr>
              <a:t>wealth</a:t>
            </a:r>
          </a:p>
          <a:p>
            <a:r>
              <a:rPr lang="en-GB" sz="1200" dirty="0">
                <a:solidFill>
                  <a:schemeClr val="tx1"/>
                </a:solidFill>
              </a:rPr>
              <a:t>This will lead to </a:t>
            </a:r>
            <a:r>
              <a:rPr lang="en-GB" sz="1200" b="1" dirty="0">
                <a:solidFill>
                  <a:schemeClr val="tx1"/>
                </a:solidFill>
              </a:rPr>
              <a:t>economic growth </a:t>
            </a:r>
            <a:r>
              <a:rPr lang="en-GB" sz="1200" dirty="0">
                <a:solidFill>
                  <a:schemeClr val="tx1"/>
                </a:solidFill>
              </a:rPr>
              <a:t>and </a:t>
            </a:r>
            <a:r>
              <a:rPr lang="en-GB" sz="1200" b="1" dirty="0">
                <a:solidFill>
                  <a:schemeClr val="tx1"/>
                </a:solidFill>
              </a:rPr>
              <a:t>higher income </a:t>
            </a:r>
            <a:r>
              <a:rPr lang="en-GB" sz="1200" dirty="0">
                <a:solidFill>
                  <a:schemeClr val="tx1"/>
                </a:solidFill>
              </a:rPr>
              <a:t>in the future</a:t>
            </a:r>
          </a:p>
          <a:p>
            <a:r>
              <a:rPr lang="en-GB" sz="1200" dirty="0">
                <a:solidFill>
                  <a:schemeClr val="tx1"/>
                </a:solidFill>
              </a:rPr>
              <a:t>In turn, this will allow us to further increase our </a:t>
            </a:r>
            <a:r>
              <a:rPr lang="en-GB" sz="1200" b="1" dirty="0">
                <a:solidFill>
                  <a:schemeClr val="tx1"/>
                </a:solidFill>
              </a:rPr>
              <a:t>stock of wealth</a:t>
            </a:r>
          </a:p>
          <a:p>
            <a:endParaRPr lang="en-GB" sz="1200" b="1" dirty="0">
              <a:solidFill>
                <a:schemeClr val="tx1"/>
              </a:solidFill>
            </a:endParaRPr>
          </a:p>
          <a:p>
            <a:r>
              <a:rPr lang="en-GB" sz="1200" dirty="0">
                <a:solidFill>
                  <a:schemeClr val="tx1"/>
                </a:solidFill>
              </a:rPr>
              <a:t>There is an opportunity cost between consumption today and consumption in the future. By investing in our stock of wealth by increasing productive capacity we can increase our future income.</a:t>
            </a:r>
          </a:p>
          <a:p>
            <a:endParaRPr lang="en-GB" sz="1200" dirty="0">
              <a:solidFill>
                <a:schemeClr val="tx1"/>
              </a:solidFill>
            </a:endParaRPr>
          </a:p>
          <a:p>
            <a:r>
              <a:rPr lang="en-GB" sz="1200" dirty="0">
                <a:solidFill>
                  <a:schemeClr val="tx1"/>
                </a:solidFill>
              </a:rPr>
              <a:t>For individuals, higher incomes mean they can purchase assets such as property which they can then rent out, generating income and then the cycle continues.</a:t>
            </a:r>
          </a:p>
          <a:p>
            <a:r>
              <a:rPr lang="en-GB" sz="1200" b="1" u="sng" dirty="0">
                <a:solidFill>
                  <a:schemeClr val="tx1"/>
                </a:solidFill>
              </a:rPr>
              <a:t>Causes of wealth inequality:</a:t>
            </a:r>
          </a:p>
          <a:p>
            <a:r>
              <a:rPr lang="en-GB" sz="1200" dirty="0">
                <a:solidFill>
                  <a:schemeClr val="tx1"/>
                </a:solidFill>
              </a:rPr>
              <a:t>Also, some people will save and others will spend so this impacts on the distribution of wealth.  Other factors which influence the distribution of wealth are:</a:t>
            </a:r>
          </a:p>
          <a:p>
            <a:pPr marL="171450" indent="-171450">
              <a:buFont typeface="Arial" panose="020B0604020202020204" pitchFamily="34" charset="0"/>
              <a:buChar char="•"/>
            </a:pPr>
            <a:r>
              <a:rPr lang="en-GB" sz="1200" dirty="0">
                <a:solidFill>
                  <a:schemeClr val="tx1"/>
                </a:solidFill>
              </a:rPr>
              <a:t>Inheritance </a:t>
            </a:r>
          </a:p>
          <a:p>
            <a:pPr marL="171450" indent="-171450">
              <a:buFont typeface="Arial" panose="020B0604020202020204" pitchFamily="34" charset="0"/>
              <a:buChar char="•"/>
            </a:pPr>
            <a:r>
              <a:rPr lang="en-GB" sz="1200" dirty="0">
                <a:solidFill>
                  <a:schemeClr val="tx1"/>
                </a:solidFill>
              </a:rPr>
              <a:t>Savings </a:t>
            </a:r>
          </a:p>
          <a:p>
            <a:pPr marL="171450" indent="-171450">
              <a:buFont typeface="Arial" panose="020B0604020202020204" pitchFamily="34" charset="0"/>
              <a:buChar char="•"/>
            </a:pPr>
            <a:r>
              <a:rPr lang="en-GB" sz="1200" dirty="0">
                <a:solidFill>
                  <a:schemeClr val="tx1"/>
                </a:solidFill>
              </a:rPr>
              <a:t>Purchase of property </a:t>
            </a:r>
          </a:p>
          <a:p>
            <a:pPr marL="171450" indent="-171450">
              <a:buFont typeface="Arial" panose="020B0604020202020204" pitchFamily="34" charset="0"/>
              <a:buChar char="•"/>
            </a:pPr>
            <a:r>
              <a:rPr lang="en-GB" sz="1200" dirty="0">
                <a:solidFill>
                  <a:schemeClr val="tx1"/>
                </a:solidFill>
              </a:rPr>
              <a:t>Enterprise </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6" name="Rectangle 15">
            <a:extLst>
              <a:ext uri="{FF2B5EF4-FFF2-40B4-BE49-F238E27FC236}">
                <a16:creationId xmlns:a16="http://schemas.microsoft.com/office/drawing/2014/main" id="{ADA82195-2634-405E-A718-4257F2FC9FD0}"/>
              </a:ext>
            </a:extLst>
          </p:cNvPr>
          <p:cNvSpPr/>
          <p:nvPr/>
        </p:nvSpPr>
        <p:spPr>
          <a:xfrm>
            <a:off x="103463" y="4427621"/>
            <a:ext cx="5539531" cy="2330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income and wealth inequality:</a:t>
            </a:r>
          </a:p>
          <a:p>
            <a:pPr marL="171450" indent="-171450">
              <a:buFont typeface="Arial" panose="020B0604020202020204" pitchFamily="34" charset="0"/>
              <a:buChar char="•"/>
            </a:pPr>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Alienation of poorer members of society</a:t>
            </a:r>
          </a:p>
          <a:p>
            <a:pPr marL="171450" indent="-171450">
              <a:buFont typeface="Arial" panose="020B0604020202020204" pitchFamily="34" charset="0"/>
              <a:buChar char="•"/>
            </a:pPr>
            <a:r>
              <a:rPr lang="en-GB" sz="1200" dirty="0">
                <a:solidFill>
                  <a:schemeClr val="tx1"/>
                </a:solidFill>
              </a:rPr>
              <a:t>Increase in poverty and associated problems: </a:t>
            </a:r>
          </a:p>
          <a:p>
            <a:pPr lvl="1"/>
            <a:r>
              <a:rPr lang="en-GB" sz="1200" dirty="0">
                <a:solidFill>
                  <a:schemeClr val="tx1"/>
                </a:solidFill>
              </a:rPr>
              <a:t>More crime</a:t>
            </a:r>
          </a:p>
          <a:p>
            <a:pPr lvl="1"/>
            <a:r>
              <a:rPr lang="en-GB" sz="1200" dirty="0">
                <a:solidFill>
                  <a:schemeClr val="tx1"/>
                </a:solidFill>
              </a:rPr>
              <a:t>Social tension</a:t>
            </a:r>
          </a:p>
          <a:p>
            <a:pPr lvl="1"/>
            <a:r>
              <a:rPr lang="en-GB" sz="1200" dirty="0">
                <a:solidFill>
                  <a:schemeClr val="tx1"/>
                </a:solidFill>
              </a:rPr>
              <a:t>Reduced happiness</a:t>
            </a:r>
          </a:p>
          <a:p>
            <a:pPr marL="171450" indent="-171450">
              <a:buFont typeface="Arial" panose="020B0604020202020204" pitchFamily="34" charset="0"/>
              <a:buChar char="•"/>
            </a:pPr>
            <a:r>
              <a:rPr lang="en-GB" sz="1200" dirty="0">
                <a:solidFill>
                  <a:schemeClr val="tx1"/>
                </a:solidFill>
              </a:rPr>
              <a:t>Income is redistributed back to higher earners with increased saving and wealth who can invest in assets which generate further income</a:t>
            </a:r>
          </a:p>
          <a:p>
            <a:pPr marL="171450" indent="-171450">
              <a:buFont typeface="Arial" panose="020B0604020202020204" pitchFamily="34" charset="0"/>
              <a:buChar char="•"/>
            </a:pPr>
            <a:r>
              <a:rPr lang="en-GB" sz="1200" dirty="0">
                <a:solidFill>
                  <a:schemeClr val="tx1"/>
                </a:solidFill>
              </a:rPr>
              <a:t>There may be increased investment as profits/returns for firms improve e.g. lower tax rates if taxes are lowered to reduce inequality</a:t>
            </a:r>
          </a:p>
        </p:txBody>
      </p:sp>
      <p:sp>
        <p:nvSpPr>
          <p:cNvPr id="9" name="Rectangle 8">
            <a:extLst>
              <a:ext uri="{FF2B5EF4-FFF2-40B4-BE49-F238E27FC236}">
                <a16:creationId xmlns:a16="http://schemas.microsoft.com/office/drawing/2014/main" id="{4D7D7053-3D63-47A3-8619-59B0FCF6FF4F}"/>
              </a:ext>
            </a:extLst>
          </p:cNvPr>
          <p:cNvSpPr/>
          <p:nvPr/>
        </p:nvSpPr>
        <p:spPr>
          <a:xfrm>
            <a:off x="5876429" y="2568279"/>
            <a:ext cx="5993613" cy="16242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200" b="1" dirty="0">
                <a:solidFill>
                  <a:schemeClr val="tx1"/>
                </a:solidFill>
              </a:rPr>
              <a:t>Policies to redistribute income and wealth:</a:t>
            </a:r>
          </a:p>
          <a:p>
            <a:r>
              <a:rPr lang="en-GB" sz="1200" dirty="0">
                <a:solidFill>
                  <a:schemeClr val="tx1"/>
                </a:solidFill>
              </a:rPr>
              <a:t>Taxation</a:t>
            </a:r>
          </a:p>
          <a:p>
            <a:pPr marL="171450" indent="-171450">
              <a:buFont typeface="Arial" panose="020B0604020202020204" pitchFamily="34" charset="0"/>
              <a:buChar char="•"/>
            </a:pPr>
            <a:r>
              <a:rPr lang="en-GB" sz="1200" dirty="0">
                <a:solidFill>
                  <a:schemeClr val="tx1"/>
                </a:solidFill>
              </a:rPr>
              <a:t>A </a:t>
            </a:r>
            <a:r>
              <a:rPr lang="en-GB" sz="1200" b="1" dirty="0">
                <a:solidFill>
                  <a:schemeClr val="tx1"/>
                </a:solidFill>
              </a:rPr>
              <a:t>progressive tax </a:t>
            </a:r>
            <a:r>
              <a:rPr lang="en-GB" sz="1200" dirty="0">
                <a:solidFill>
                  <a:schemeClr val="tx1"/>
                </a:solidFill>
              </a:rPr>
              <a:t>will increase the proportion of tax as workers earn more, a </a:t>
            </a:r>
            <a:r>
              <a:rPr lang="en-GB" sz="1200" b="1" dirty="0">
                <a:solidFill>
                  <a:schemeClr val="tx1"/>
                </a:solidFill>
              </a:rPr>
              <a:t>regressive tax </a:t>
            </a:r>
            <a:r>
              <a:rPr lang="en-GB" sz="1200" dirty="0">
                <a:solidFill>
                  <a:schemeClr val="tx1"/>
                </a:solidFill>
              </a:rPr>
              <a:t>the opposite</a:t>
            </a:r>
          </a:p>
          <a:p>
            <a:pPr marL="171450" indent="-171450">
              <a:buFont typeface="Arial" panose="020B0604020202020204" pitchFamily="34" charset="0"/>
              <a:buChar char="•"/>
            </a:pPr>
            <a:endParaRPr lang="en-GB" sz="1200" dirty="0">
              <a:solidFill>
                <a:schemeClr val="tx1"/>
              </a:solidFill>
            </a:endParaRPr>
          </a:p>
          <a:p>
            <a:r>
              <a:rPr lang="en-GB" sz="1200" dirty="0">
                <a:solidFill>
                  <a:schemeClr val="tx1"/>
                </a:solidFill>
              </a:rPr>
              <a:t>Government spending</a:t>
            </a:r>
          </a:p>
          <a:p>
            <a:pPr marL="171450" indent="-171450">
              <a:buFont typeface="Arial" panose="020B0604020202020204" pitchFamily="34" charset="0"/>
              <a:buChar char="•"/>
            </a:pPr>
            <a:r>
              <a:rPr lang="en-GB" sz="1200" dirty="0">
                <a:solidFill>
                  <a:schemeClr val="tx1"/>
                </a:solidFill>
              </a:rPr>
              <a:t>In the UK, we have a welfare system e.g. NHS and Universal Credit that redistributes income to the less well off in society through </a:t>
            </a:r>
            <a:r>
              <a:rPr lang="en-GB" sz="1200" b="1" dirty="0">
                <a:solidFill>
                  <a:schemeClr val="tx1"/>
                </a:solidFill>
              </a:rPr>
              <a:t>welfare benefits</a:t>
            </a:r>
          </a:p>
        </p:txBody>
      </p:sp>
      <p:graphicFrame>
        <p:nvGraphicFramePr>
          <p:cNvPr id="3" name="Table 4">
            <a:extLst>
              <a:ext uri="{FF2B5EF4-FFF2-40B4-BE49-F238E27FC236}">
                <a16:creationId xmlns:a16="http://schemas.microsoft.com/office/drawing/2014/main" id="{0E4A3E18-5F77-43E9-9FB8-AEA1D3F9A752}"/>
              </a:ext>
            </a:extLst>
          </p:cNvPr>
          <p:cNvGraphicFramePr>
            <a:graphicFrameLocks noGrp="1"/>
          </p:cNvGraphicFramePr>
          <p:nvPr/>
        </p:nvGraphicFramePr>
        <p:xfrm>
          <a:off x="5838617" y="4272434"/>
          <a:ext cx="6249920" cy="2486040"/>
        </p:xfrm>
        <a:graphic>
          <a:graphicData uri="http://schemas.openxmlformats.org/drawingml/2006/table">
            <a:tbl>
              <a:tblPr firstRow="1" bandRow="1">
                <a:tableStyleId>{5C22544A-7EE6-4342-B048-85BDC9FD1C3A}</a:tableStyleId>
              </a:tblPr>
              <a:tblGrid>
                <a:gridCol w="3124960">
                  <a:extLst>
                    <a:ext uri="{9D8B030D-6E8A-4147-A177-3AD203B41FA5}">
                      <a16:colId xmlns:a16="http://schemas.microsoft.com/office/drawing/2014/main" val="2666978889"/>
                    </a:ext>
                  </a:extLst>
                </a:gridCol>
                <a:gridCol w="3124960">
                  <a:extLst>
                    <a:ext uri="{9D8B030D-6E8A-4147-A177-3AD203B41FA5}">
                      <a16:colId xmlns:a16="http://schemas.microsoft.com/office/drawing/2014/main" val="598932702"/>
                    </a:ext>
                  </a:extLst>
                </a:gridCol>
              </a:tblGrid>
              <a:tr h="310520">
                <a:tc>
                  <a:txBody>
                    <a:bodyPr/>
                    <a:lstStyle/>
                    <a:p>
                      <a:r>
                        <a:rPr lang="en-GB" sz="1200" dirty="0">
                          <a:solidFill>
                            <a:schemeClr val="tx1"/>
                          </a:solidFill>
                        </a:rPr>
                        <a:t>Benefit of inequality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rPr>
                        <a:t>Cost of inequality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7732772"/>
                  </a:ext>
                </a:extLst>
              </a:tr>
              <a:tr h="535965">
                <a:tc>
                  <a:txBody>
                    <a:bodyPr/>
                    <a:lstStyle/>
                    <a:p>
                      <a:r>
                        <a:rPr lang="en-GB" sz="1200" dirty="0">
                          <a:solidFill>
                            <a:schemeClr val="tx1"/>
                          </a:solidFill>
                        </a:rPr>
                        <a:t>Incentives – possibility of higher incomes may motivate people to work harder, leading to greater productivity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rPr>
                        <a:t>Social problems due to poor health/housing/education/poverty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892466"/>
                  </a:ext>
                </a:extLst>
              </a:tr>
              <a:tr h="382832">
                <a:tc>
                  <a:txBody>
                    <a:bodyPr/>
                    <a:lstStyle/>
                    <a:p>
                      <a:r>
                        <a:rPr lang="en-GB" sz="1200" dirty="0">
                          <a:solidFill>
                            <a:schemeClr val="tx1"/>
                          </a:solidFill>
                        </a:rPr>
                        <a:t>Trickle-down effect – people on higher incomes spend more, leading to incomes for others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rPr>
                        <a:t>Poor quality housing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9633733"/>
                  </a:ext>
                </a:extLst>
              </a:tr>
              <a:tr h="382832">
                <a:tc>
                  <a:txBody>
                    <a:bodyPr/>
                    <a:lstStyle/>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rPr>
                        <a:t>Lack of education in countries where state education is not provided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820568"/>
                  </a:ext>
                </a:extLst>
              </a:tr>
              <a:tr h="310520">
                <a:tc>
                  <a:txBody>
                    <a:bodyPr/>
                    <a:lstStyle/>
                    <a:p>
                      <a:endParaRPr lang="en-GB"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rPr>
                        <a:t>Lower 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342388"/>
                  </a:ext>
                </a:extLst>
              </a:tr>
              <a:tr h="310520">
                <a:tc>
                  <a:txBody>
                    <a:bodyPr/>
                    <a:lstStyle/>
                    <a:p>
                      <a:endParaRPr lang="en-GB"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solidFill>
                            <a:schemeClr val="tx1"/>
                          </a:solidFill>
                        </a:rPr>
                        <a:t>Poverty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3525860"/>
                  </a:ext>
                </a:extLst>
              </a:tr>
            </a:tbl>
          </a:graphicData>
        </a:graphic>
      </p:graphicFrame>
    </p:spTree>
    <p:extLst>
      <p:ext uri="{BB962C8B-B14F-4D97-AF65-F5344CB8AC3E}">
        <p14:creationId xmlns:p14="http://schemas.microsoft.com/office/powerpoint/2010/main" val="1313829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3.2.3.1 Fiscal Policy</a:t>
            </a:r>
          </a:p>
          <a:p>
            <a:r>
              <a:rPr lang="en-GB" sz="1200" dirty="0"/>
              <a:t>• how fiscal policy can affect levels of income and expenditure within the economy </a:t>
            </a:r>
          </a:p>
          <a:p>
            <a:r>
              <a:rPr lang="en-GB" sz="1200" dirty="0"/>
              <a:t>• how fiscal policy can be used to achieve government objectives </a:t>
            </a:r>
          </a:p>
          <a:p>
            <a:r>
              <a:rPr lang="en-GB" sz="1200" dirty="0"/>
              <a:t>• the meaning of a balanced budget and explain the consequences of operating a budget surplus and deficit</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7704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Fiscal policy:</a:t>
            </a:r>
          </a:p>
          <a:p>
            <a:r>
              <a:rPr lang="en-GB" sz="1200" dirty="0">
                <a:solidFill>
                  <a:schemeClr val="tx1"/>
                </a:solidFill>
              </a:rPr>
              <a:t>The use of government spending and taxation in order to influence the level of demand within the economy.</a:t>
            </a:r>
          </a:p>
          <a:p>
            <a:endParaRPr lang="en-GB" sz="1200" dirty="0">
              <a:solidFill>
                <a:schemeClr val="tx1"/>
              </a:solidFill>
            </a:endParaRPr>
          </a:p>
          <a:p>
            <a:r>
              <a:rPr lang="en-GB" sz="1200" dirty="0">
                <a:solidFill>
                  <a:schemeClr val="tx1"/>
                </a:solidFill>
              </a:rPr>
              <a:t>If government expenditure </a:t>
            </a:r>
            <a:r>
              <a:rPr lang="en-GB" sz="1200" i="1" dirty="0">
                <a:solidFill>
                  <a:schemeClr val="tx1"/>
                </a:solidFill>
              </a:rPr>
              <a:t>exceeds </a:t>
            </a:r>
            <a:r>
              <a:rPr lang="en-GB" sz="1200" dirty="0">
                <a:solidFill>
                  <a:schemeClr val="tx1"/>
                </a:solidFill>
              </a:rPr>
              <a:t>government revenues, then there will be a budget </a:t>
            </a:r>
            <a:r>
              <a:rPr lang="en-GB" sz="1200" b="1" dirty="0">
                <a:solidFill>
                  <a:schemeClr val="tx1"/>
                </a:solidFill>
              </a:rPr>
              <a:t>deficit</a:t>
            </a:r>
          </a:p>
          <a:p>
            <a:endParaRPr lang="en-GB" sz="1200" b="1" dirty="0">
              <a:solidFill>
                <a:schemeClr val="tx1"/>
              </a:solidFill>
            </a:endParaRPr>
          </a:p>
          <a:p>
            <a:r>
              <a:rPr lang="en-GB" sz="1200" dirty="0">
                <a:solidFill>
                  <a:schemeClr val="tx1"/>
                </a:solidFill>
              </a:rPr>
              <a:t>If government expenditure </a:t>
            </a:r>
            <a:r>
              <a:rPr lang="en-GB" sz="1200" i="1" dirty="0">
                <a:solidFill>
                  <a:schemeClr val="tx1"/>
                </a:solidFill>
              </a:rPr>
              <a:t>is less than </a:t>
            </a:r>
            <a:r>
              <a:rPr lang="en-GB" sz="1200" dirty="0">
                <a:solidFill>
                  <a:schemeClr val="tx1"/>
                </a:solidFill>
              </a:rPr>
              <a:t>government revenues, then there will be a budget </a:t>
            </a:r>
            <a:r>
              <a:rPr lang="en-GB" sz="1200" b="1" dirty="0">
                <a:solidFill>
                  <a:schemeClr val="tx1"/>
                </a:solidFill>
              </a:rPr>
              <a:t>surplus</a:t>
            </a:r>
            <a:r>
              <a:rPr lang="en-GB" sz="1200" dirty="0">
                <a:solidFill>
                  <a:schemeClr val="tx1"/>
                </a:solidFill>
              </a:rPr>
              <a:t>	</a:t>
            </a:r>
          </a:p>
        </p:txBody>
      </p:sp>
      <p:sp>
        <p:nvSpPr>
          <p:cNvPr id="11" name="Rectangle 10">
            <a:extLst>
              <a:ext uri="{FF2B5EF4-FFF2-40B4-BE49-F238E27FC236}">
                <a16:creationId xmlns:a16="http://schemas.microsoft.com/office/drawing/2014/main" id="{8F760660-5660-4080-9675-1CD830E53A11}"/>
              </a:ext>
            </a:extLst>
          </p:cNvPr>
          <p:cNvSpPr/>
          <p:nvPr/>
        </p:nvSpPr>
        <p:spPr>
          <a:xfrm>
            <a:off x="103463" y="2129523"/>
            <a:ext cx="3864855" cy="41944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fiscal policy affects level of income and expenditure in the economy:</a:t>
            </a:r>
          </a:p>
          <a:p>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Government set a range of tax levels in different categories</a:t>
            </a:r>
          </a:p>
          <a:p>
            <a:pPr marL="171450" indent="-171450">
              <a:buFont typeface="Arial" panose="020B0604020202020204" pitchFamily="34" charset="0"/>
              <a:buChar char="•"/>
            </a:pPr>
            <a:r>
              <a:rPr lang="en-GB" sz="1200" dirty="0">
                <a:solidFill>
                  <a:schemeClr val="tx1"/>
                </a:solidFill>
              </a:rPr>
              <a:t>By increasing the rate of tax it effectively lowers aggregate demand: C+I+G+(X-M)</a:t>
            </a:r>
          </a:p>
          <a:p>
            <a:pPr marL="171450" indent="-171450">
              <a:buFont typeface="Arial" panose="020B0604020202020204" pitchFamily="34" charset="0"/>
              <a:buChar char="•"/>
            </a:pPr>
            <a:r>
              <a:rPr lang="en-GB" sz="1200" dirty="0">
                <a:solidFill>
                  <a:schemeClr val="tx1"/>
                </a:solidFill>
              </a:rPr>
              <a:t>Individuals will have less disposable income</a:t>
            </a:r>
          </a:p>
          <a:p>
            <a:pPr marL="171450" indent="-171450">
              <a:buFont typeface="Arial" panose="020B0604020202020204" pitchFamily="34" charset="0"/>
              <a:buChar char="•"/>
            </a:pPr>
            <a:r>
              <a:rPr lang="en-GB" sz="1200" dirty="0">
                <a:solidFill>
                  <a:schemeClr val="tx1"/>
                </a:solidFill>
              </a:rPr>
              <a:t>Firms will have less profit</a:t>
            </a:r>
          </a:p>
          <a:p>
            <a:pPr marL="171450" indent="-171450">
              <a:buFont typeface="Arial" panose="020B0604020202020204" pitchFamily="34" charset="0"/>
              <a:buChar char="•"/>
            </a:pPr>
            <a:r>
              <a:rPr lang="en-GB" sz="1200" dirty="0">
                <a:solidFill>
                  <a:schemeClr val="tx1"/>
                </a:solidFill>
              </a:rPr>
              <a:t>Taxation can impact on unemployment, inflation and economic growth</a:t>
            </a:r>
          </a:p>
          <a:p>
            <a:pPr marL="171450" indent="-171450">
              <a:buFont typeface="Arial" panose="020B0604020202020204" pitchFamily="34" charset="0"/>
              <a:buChar char="•"/>
            </a:pPr>
            <a:r>
              <a:rPr lang="en-GB" sz="1200" dirty="0">
                <a:solidFill>
                  <a:schemeClr val="tx1"/>
                </a:solidFill>
              </a:rPr>
              <a:t>Government use the income from taxation for spending on things such as pensions, health care, education, welfare, infrastructure and defence</a:t>
            </a:r>
          </a:p>
          <a:p>
            <a:pPr marL="171450" indent="-171450">
              <a:buFont typeface="Arial" panose="020B0604020202020204" pitchFamily="34" charset="0"/>
              <a:buChar char="•"/>
            </a:pPr>
            <a:r>
              <a:rPr lang="en-GB" sz="1200" dirty="0">
                <a:solidFill>
                  <a:schemeClr val="tx1"/>
                </a:solidFill>
              </a:rPr>
              <a:t>By increasing their spending, government can increase aggregate demand in the economy, and vice versa.  Remember: AD is </a:t>
            </a:r>
            <a:r>
              <a:rPr lang="en-GB" sz="1200" dirty="0" err="1">
                <a:solidFill>
                  <a:schemeClr val="tx1"/>
                </a:solidFill>
              </a:rPr>
              <a:t>is</a:t>
            </a:r>
            <a:r>
              <a:rPr lang="en-GB" sz="1200" dirty="0">
                <a:solidFill>
                  <a:schemeClr val="tx1"/>
                </a:solidFill>
              </a:rPr>
              <a:t> C+I+G+(X-M)</a:t>
            </a:r>
          </a:p>
          <a:p>
            <a:pPr marL="171450" indent="-171450">
              <a:buFont typeface="Arial" panose="020B0604020202020204" pitchFamily="34" charset="0"/>
              <a:buChar char="•"/>
            </a:pPr>
            <a:r>
              <a:rPr lang="en-GB" sz="1200" dirty="0">
                <a:solidFill>
                  <a:schemeClr val="tx1"/>
                </a:solidFill>
              </a:rPr>
              <a:t>When income from taxation is less than government spending, the government will have to borrow</a:t>
            </a:r>
          </a:p>
          <a:p>
            <a:pPr marL="171450" indent="-171450">
              <a:buFont typeface="Arial" panose="020B0604020202020204" pitchFamily="34" charset="0"/>
              <a:buChar char="•"/>
            </a:pPr>
            <a:r>
              <a:rPr lang="en-GB" sz="1200" dirty="0">
                <a:solidFill>
                  <a:schemeClr val="tx1"/>
                </a:solidFill>
              </a:rPr>
              <a:t>This leads to an increase in debt and therefore higher interest payments</a:t>
            </a:r>
          </a:p>
          <a:p>
            <a:endParaRPr lang="en-GB" sz="12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1944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fiscal policy can be used to achieve government objectives:</a:t>
            </a:r>
          </a:p>
          <a:p>
            <a:endParaRPr lang="en-GB" sz="1200" b="1" u="sng" dirty="0">
              <a:solidFill>
                <a:schemeClr val="tx1"/>
              </a:solidFill>
            </a:endParaRPr>
          </a:p>
          <a:p>
            <a:r>
              <a:rPr lang="en-GB" sz="1200" b="1" dirty="0">
                <a:solidFill>
                  <a:schemeClr val="tx1"/>
                </a:solidFill>
              </a:rPr>
              <a:t>Full employment:</a:t>
            </a:r>
          </a:p>
          <a:p>
            <a:pPr marL="171450" indent="-171450">
              <a:buFont typeface="Arial" panose="020B0604020202020204" pitchFamily="34" charset="0"/>
              <a:buChar char="•"/>
            </a:pPr>
            <a:r>
              <a:rPr lang="en-GB" sz="1200" dirty="0">
                <a:solidFill>
                  <a:schemeClr val="tx1"/>
                </a:solidFill>
              </a:rPr>
              <a:t>Lowering taxes acts as an incentive to work; effectively increases wage rate</a:t>
            </a:r>
          </a:p>
          <a:p>
            <a:pPr marL="171450" indent="-171450">
              <a:buFont typeface="Arial" panose="020B0604020202020204" pitchFamily="34" charset="0"/>
              <a:buChar char="•"/>
            </a:pPr>
            <a:r>
              <a:rPr lang="en-GB" sz="1200" dirty="0">
                <a:solidFill>
                  <a:schemeClr val="tx1"/>
                </a:solidFill>
              </a:rPr>
              <a:t>Firms have higher profits if corporation tax falls so this profit can be reinvested to grow their business, leading to more jobs</a:t>
            </a:r>
          </a:p>
          <a:p>
            <a:pPr marL="171450" indent="-171450">
              <a:buFont typeface="Arial" panose="020B0604020202020204" pitchFamily="34" charset="0"/>
              <a:buChar char="•"/>
            </a:pPr>
            <a:r>
              <a:rPr lang="en-GB" sz="1200" dirty="0">
                <a:solidFill>
                  <a:schemeClr val="tx1"/>
                </a:solidFill>
              </a:rPr>
              <a:t>By increasing government spending, aggregate demand increases and this leads to more workers as firms need more staff to cope with increased demand</a:t>
            </a:r>
          </a:p>
          <a:p>
            <a:endParaRPr lang="en-GB" sz="1200" dirty="0">
              <a:solidFill>
                <a:schemeClr val="tx1"/>
              </a:solidFill>
            </a:endParaRPr>
          </a:p>
          <a:p>
            <a:r>
              <a:rPr lang="en-GB" sz="1200" b="1" dirty="0">
                <a:solidFill>
                  <a:schemeClr val="tx1"/>
                </a:solidFill>
              </a:rPr>
              <a:t>Price stability:</a:t>
            </a:r>
          </a:p>
          <a:p>
            <a:pPr marL="171450" indent="-171450">
              <a:buFont typeface="Arial" panose="020B0604020202020204" pitchFamily="34" charset="0"/>
              <a:buChar char="•"/>
            </a:pPr>
            <a:r>
              <a:rPr lang="en-GB" sz="1200" dirty="0">
                <a:solidFill>
                  <a:schemeClr val="tx1"/>
                </a:solidFill>
              </a:rPr>
              <a:t>Increased taxation cuts aggregate demand, so this leads to a fall in demand pull inflation </a:t>
            </a:r>
          </a:p>
          <a:p>
            <a:pPr marL="171450" indent="-171450">
              <a:buFont typeface="Arial" panose="020B0604020202020204" pitchFamily="34" charset="0"/>
              <a:buChar char="•"/>
            </a:pPr>
            <a:r>
              <a:rPr lang="en-GB" sz="1200" dirty="0">
                <a:solidFill>
                  <a:schemeClr val="tx1"/>
                </a:solidFill>
              </a:rPr>
              <a:t>Higher taxes increase costs so firms will be reduce supply or push increased costs onto consumers so cost push inflation will occur</a:t>
            </a:r>
          </a:p>
          <a:p>
            <a:pPr marL="171450" indent="-171450">
              <a:buFont typeface="Arial" panose="020B0604020202020204" pitchFamily="34" charset="0"/>
              <a:buChar char="•"/>
            </a:pPr>
            <a:r>
              <a:rPr lang="en-GB" sz="1200" dirty="0">
                <a:solidFill>
                  <a:schemeClr val="tx1"/>
                </a:solidFill>
              </a:rPr>
              <a:t>By changing tax rates, government can help the economy to meet its inflation target of 2%</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a:buFont typeface="Arial" panose="020B0604020202020204" pitchFamily="34" charset="0"/>
              <a:buChar char="•"/>
            </a:pPr>
            <a:r>
              <a:rPr lang="en-GB" sz="1200" b="1" dirty="0">
                <a:solidFill>
                  <a:schemeClr val="tx1"/>
                </a:solidFill>
              </a:rPr>
              <a:t>Direct Tax:</a:t>
            </a:r>
            <a:r>
              <a:rPr lang="en-US" sz="1200" b="1" dirty="0">
                <a:solidFill>
                  <a:schemeClr val="tx1"/>
                </a:solidFill>
              </a:rPr>
              <a:t> </a:t>
            </a:r>
            <a:r>
              <a:rPr lang="en-US" sz="1200" dirty="0">
                <a:solidFill>
                  <a:schemeClr val="tx1"/>
                </a:solidFill>
              </a:rPr>
              <a:t>A tax on income and wealth</a:t>
            </a:r>
          </a:p>
          <a:p>
            <a:pPr marL="171450" indent="-171450" fontAlgn="base">
              <a:buFont typeface="Arial" panose="020B0604020202020204" pitchFamily="34" charset="0"/>
              <a:buChar char="•"/>
            </a:pPr>
            <a:r>
              <a:rPr lang="en-US" sz="1200" dirty="0">
                <a:solidFill>
                  <a:schemeClr val="tx1"/>
                </a:solidFill>
              </a:rPr>
              <a:t>Examples: Income tax, corporation tax, inheritance tax, capital gains tax, national insurance</a:t>
            </a:r>
          </a:p>
          <a:p>
            <a:pPr marL="171450" indent="-171450" fontAlgn="base">
              <a:buFont typeface="Arial" panose="020B0604020202020204" pitchFamily="34" charset="0"/>
              <a:buChar char="•"/>
            </a:pPr>
            <a:endParaRPr lang="en-US" sz="1200" dirty="0">
              <a:solidFill>
                <a:schemeClr val="tx1"/>
              </a:solidFill>
            </a:endParaRPr>
          </a:p>
          <a:p>
            <a:pPr marL="171450" indent="-171450" fontAlgn="base">
              <a:buFont typeface="Arial" panose="020B0604020202020204" pitchFamily="34" charset="0"/>
              <a:buChar char="•"/>
            </a:pPr>
            <a:r>
              <a:rPr lang="en-US" sz="1200" b="1" dirty="0">
                <a:solidFill>
                  <a:schemeClr val="tx1"/>
                </a:solidFill>
              </a:rPr>
              <a:t>Indirect: </a:t>
            </a:r>
            <a:r>
              <a:rPr lang="en-US" sz="1200" dirty="0">
                <a:solidFill>
                  <a:schemeClr val="tx1"/>
                </a:solidFill>
              </a:rPr>
              <a:t>A tax on spending which is imposed on producers (suppliers). Tax is generally then passed onto consumers in the form of higher prices.  </a:t>
            </a:r>
          </a:p>
          <a:p>
            <a:pPr marL="171450" indent="-171450" fontAlgn="base">
              <a:buFont typeface="Arial" panose="020B0604020202020204" pitchFamily="34" charset="0"/>
              <a:buChar char="•"/>
            </a:pPr>
            <a:r>
              <a:rPr lang="en-US" sz="1200" dirty="0">
                <a:solidFill>
                  <a:schemeClr val="tx1"/>
                </a:solidFill>
              </a:rPr>
              <a:t>Examples: excise duty, VAT, customs duty</a:t>
            </a:r>
            <a:endParaRPr lang="en-GB" sz="1200" dirty="0">
              <a:solidFill>
                <a:schemeClr val="tx1"/>
              </a:solidFill>
            </a:endParaRPr>
          </a:p>
          <a:p>
            <a:endParaRPr lang="en-GB" sz="1200" b="1" dirty="0">
              <a:solidFill>
                <a:schemeClr val="tx1"/>
              </a:solidFill>
            </a:endParaRPr>
          </a:p>
        </p:txBody>
      </p:sp>
      <p:sp>
        <p:nvSpPr>
          <p:cNvPr id="16" name="Rectangle 15">
            <a:extLst>
              <a:ext uri="{FF2B5EF4-FFF2-40B4-BE49-F238E27FC236}">
                <a16:creationId xmlns:a16="http://schemas.microsoft.com/office/drawing/2014/main" id="{ADA82195-2634-405E-A718-4257F2FC9FD0}"/>
              </a:ext>
            </a:extLst>
          </p:cNvPr>
          <p:cNvSpPr/>
          <p:nvPr/>
        </p:nvSpPr>
        <p:spPr>
          <a:xfrm>
            <a:off x="4194494" y="3641515"/>
            <a:ext cx="4387117" cy="2958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fiscal policy can be used to achieve government objectives:</a:t>
            </a:r>
            <a:endParaRPr lang="en-GB" sz="1200" b="1" u="sng" dirty="0">
              <a:solidFill>
                <a:schemeClr val="tx1"/>
              </a:solidFill>
              <a:latin typeface="Arial" panose="020B0604020202020204" pitchFamily="34" charset="0"/>
            </a:endParaRPr>
          </a:p>
          <a:p>
            <a:r>
              <a:rPr lang="en-GB" sz="1200" b="1" dirty="0">
                <a:solidFill>
                  <a:schemeClr val="tx1"/>
                </a:solidFill>
              </a:rPr>
              <a:t>Economic Growth:</a:t>
            </a:r>
          </a:p>
          <a:p>
            <a:pPr marL="171450" indent="-171450">
              <a:buFont typeface="Arial" panose="020B0604020202020204" pitchFamily="34" charset="0"/>
              <a:buChar char="•"/>
            </a:pPr>
            <a:r>
              <a:rPr lang="en-GB" sz="1200" dirty="0">
                <a:solidFill>
                  <a:schemeClr val="tx1"/>
                </a:solidFill>
              </a:rPr>
              <a:t>Reducing taxes gives firms a greater incentive to produce as it reduces the costs of firms</a:t>
            </a:r>
          </a:p>
          <a:p>
            <a:pPr marL="171450" indent="-171450">
              <a:buFont typeface="Arial" panose="020B0604020202020204" pitchFamily="34" charset="0"/>
              <a:buChar char="•"/>
            </a:pPr>
            <a:r>
              <a:rPr lang="en-GB" sz="1200" dirty="0">
                <a:solidFill>
                  <a:schemeClr val="tx1"/>
                </a:solidFill>
              </a:rPr>
              <a:t>This leads to an increase in the supply of goods and services</a:t>
            </a:r>
          </a:p>
          <a:p>
            <a:pPr marL="171450" indent="-171450">
              <a:buFont typeface="Arial" panose="020B0604020202020204" pitchFamily="34" charset="0"/>
              <a:buChar char="•"/>
            </a:pPr>
            <a:r>
              <a:rPr lang="en-GB" sz="1200" dirty="0">
                <a:solidFill>
                  <a:schemeClr val="tx1"/>
                </a:solidFill>
              </a:rPr>
              <a:t>An increase in spending will lead to higher aggregate demand so firms will increase output, leading to increased GDP</a:t>
            </a:r>
          </a:p>
          <a:p>
            <a:r>
              <a:rPr lang="en-GB" sz="1200" b="1" dirty="0">
                <a:solidFill>
                  <a:schemeClr val="tx1"/>
                </a:solidFill>
              </a:rPr>
              <a:t>Balance of Payments:</a:t>
            </a:r>
          </a:p>
          <a:p>
            <a:pPr marL="171450" indent="-171450">
              <a:buFont typeface="Arial" panose="020B0604020202020204" pitchFamily="34" charset="0"/>
              <a:buChar char="•"/>
            </a:pPr>
            <a:r>
              <a:rPr lang="en-GB" sz="1200" dirty="0">
                <a:solidFill>
                  <a:schemeClr val="tx1"/>
                </a:solidFill>
              </a:rPr>
              <a:t>Lower taxes mean firms can be more competitive due to lower costs.  Firms have more funds to invest in production, leading to improvements and lower unit costs</a:t>
            </a:r>
          </a:p>
          <a:p>
            <a:pPr marL="171450" indent="-171450">
              <a:buFont typeface="Arial" panose="020B0604020202020204" pitchFamily="34" charset="0"/>
              <a:buChar char="•"/>
            </a:pPr>
            <a:r>
              <a:rPr lang="en-GB" sz="1200" dirty="0">
                <a:solidFill>
                  <a:schemeClr val="tx1"/>
                </a:solidFill>
              </a:rPr>
              <a:t>Government can spend on education, training and infrastructure which are all  vital if UK firms are to be competitive with other countries</a:t>
            </a:r>
          </a:p>
          <a:p>
            <a:pPr marL="171450" indent="-171450">
              <a:buFont typeface="Arial" panose="020B0604020202020204" pitchFamily="34" charset="0"/>
              <a:buChar char="•"/>
            </a:pPr>
            <a:r>
              <a:rPr lang="en-GB" sz="1200" dirty="0">
                <a:solidFill>
                  <a:schemeClr val="tx1"/>
                </a:solidFill>
              </a:rPr>
              <a:t>Leads to increased exports as we are producing goods and services that other countries want to buy</a:t>
            </a:r>
          </a:p>
        </p:txBody>
      </p:sp>
    </p:spTree>
    <p:extLst>
      <p:ext uri="{BB962C8B-B14F-4D97-AF65-F5344CB8AC3E}">
        <p14:creationId xmlns:p14="http://schemas.microsoft.com/office/powerpoint/2010/main" val="2463136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5941409" y="258272"/>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3.2.3.1 Fiscal Policy</a:t>
            </a:r>
          </a:p>
          <a:p>
            <a:r>
              <a:rPr lang="en-GB" sz="1200" dirty="0"/>
              <a:t>• how fiscal policy can affect levels of income and expenditure within the economy </a:t>
            </a:r>
          </a:p>
          <a:p>
            <a:r>
              <a:rPr lang="en-GB" sz="1200" dirty="0"/>
              <a:t>• how fiscal policy can be used to achieve government objectives </a:t>
            </a:r>
          </a:p>
          <a:p>
            <a:r>
              <a:rPr lang="en-GB" sz="1200" dirty="0"/>
              <a:t>• the meaning of a balanced budget and explain the consequences of operating a budget surplus and deficit</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3"/>
            <a:ext cx="5539531" cy="1120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15000"/>
              </a:lnSpc>
              <a:spcAft>
                <a:spcPts val="1000"/>
              </a:spcAft>
              <a:buFont typeface="Arial" panose="020B0604020202020204" pitchFamily="34" charset="0"/>
              <a:buChar char="•"/>
            </a:pPr>
            <a:r>
              <a:rPr lang="en-GB" sz="1200" dirty="0">
                <a:solidFill>
                  <a:schemeClr val="tx1"/>
                </a:solidFill>
              </a:rPr>
              <a:t>Fiscal policy can be ‘expansionary’ or ‘contractionary’</a:t>
            </a:r>
          </a:p>
          <a:p>
            <a:pPr marL="171450" indent="-171450">
              <a:lnSpc>
                <a:spcPct val="115000"/>
              </a:lnSpc>
              <a:spcAft>
                <a:spcPts val="1000"/>
              </a:spcAft>
              <a:buFont typeface="Arial" panose="020B0604020202020204" pitchFamily="34" charset="0"/>
              <a:buChar char="•"/>
            </a:pPr>
            <a:r>
              <a:rPr lang="en-GB" sz="1200" b="1" dirty="0">
                <a:solidFill>
                  <a:schemeClr val="tx1"/>
                </a:solidFill>
              </a:rPr>
              <a:t>Expansionary </a:t>
            </a:r>
            <a:r>
              <a:rPr lang="en-GB" sz="1200" dirty="0">
                <a:solidFill>
                  <a:schemeClr val="tx1"/>
                </a:solidFill>
              </a:rPr>
              <a:t>polices are aimed and increasing general levels of demand</a:t>
            </a:r>
          </a:p>
          <a:p>
            <a:pPr marL="171450" indent="-171450">
              <a:lnSpc>
                <a:spcPct val="115000"/>
              </a:lnSpc>
              <a:spcAft>
                <a:spcPts val="1000"/>
              </a:spcAft>
              <a:buFont typeface="Arial" panose="020B0604020202020204" pitchFamily="34" charset="0"/>
              <a:buChar char="•"/>
            </a:pPr>
            <a:r>
              <a:rPr lang="en-GB" sz="1200" b="1" dirty="0">
                <a:solidFill>
                  <a:schemeClr val="tx1"/>
                </a:solidFill>
              </a:rPr>
              <a:t>Contractionary</a:t>
            </a:r>
            <a:r>
              <a:rPr lang="en-GB" sz="1200" dirty="0">
                <a:solidFill>
                  <a:schemeClr val="tx1"/>
                </a:solidFill>
              </a:rPr>
              <a:t> policies aim to decrease general levels of demand</a:t>
            </a:r>
          </a:p>
        </p:txBody>
      </p:sp>
      <p:sp>
        <p:nvSpPr>
          <p:cNvPr id="11" name="Rectangle 10">
            <a:extLst>
              <a:ext uri="{FF2B5EF4-FFF2-40B4-BE49-F238E27FC236}">
                <a16:creationId xmlns:a16="http://schemas.microsoft.com/office/drawing/2014/main" id="{8F760660-5660-4080-9675-1CD830E53A11}"/>
              </a:ext>
            </a:extLst>
          </p:cNvPr>
          <p:cNvSpPr/>
          <p:nvPr/>
        </p:nvSpPr>
        <p:spPr>
          <a:xfrm>
            <a:off x="103463" y="2279175"/>
            <a:ext cx="5837946" cy="40806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operating a budget deficit:</a:t>
            </a:r>
          </a:p>
          <a:p>
            <a:pPr marL="171450" indent="-171450">
              <a:buFont typeface="Arial" panose="020B0604020202020204" pitchFamily="34" charset="0"/>
              <a:buChar char="•"/>
            </a:pPr>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The UK and USA normally operate a budget deficit</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Running a budget deficit means that a government will have to borrow the difference between income and expenditure</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This will increase the national debt, meaning that interest will have to be paid on the borrowing</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The budget deficit might be used to stimulate economic activity in a recession and then be paid off during a boom, when economic growth is high</a:t>
            </a:r>
            <a:r>
              <a:rPr lang="en-US" sz="1200" dirty="0">
                <a:solidFill>
                  <a:schemeClr val="tx1"/>
                </a:solidFill>
              </a:rPr>
              <a:t>​ and less is being spent on benefits </a:t>
            </a:r>
            <a:r>
              <a:rPr lang="en-US" sz="1200" dirty="0" err="1">
                <a:solidFill>
                  <a:schemeClr val="tx1"/>
                </a:solidFill>
              </a:rPr>
              <a:t>etc</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If government expenditure is targeted, e.g. on infrastructure or education, this can help increase the supply of goods and services, increasing economic growth</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A large number of </a:t>
            </a:r>
            <a:r>
              <a:rPr lang="en-GB" sz="1200" dirty="0" err="1">
                <a:solidFill>
                  <a:schemeClr val="tx1"/>
                </a:solidFill>
              </a:rPr>
              <a:t>of</a:t>
            </a:r>
            <a:r>
              <a:rPr lang="en-GB" sz="1200" dirty="0">
                <a:solidFill>
                  <a:schemeClr val="tx1"/>
                </a:solidFill>
              </a:rPr>
              <a:t> countries run a budget deficit. In the UK, since 1980, there has been a surplus in 1988 and 1989 under the Conservatives and 1998-2001 under Labour; otherwise, the UK has run a budget deficit</a:t>
            </a:r>
            <a:endParaRPr lang="en-AU" sz="1200" dirty="0">
              <a:solidFill>
                <a:schemeClr val="tx1"/>
              </a:solidFill>
            </a:endParaRPr>
          </a:p>
          <a:p>
            <a:pPr marL="171450" indent="-171450">
              <a:buFont typeface="Arial" panose="020B0604020202020204" pitchFamily="34" charset="0"/>
              <a:buChar char="•"/>
            </a:pPr>
            <a:endParaRPr lang="en-GB" sz="1200" dirty="0">
              <a:solidFill>
                <a:schemeClr val="tx1"/>
              </a:solidFill>
              <a:latin typeface="Arial" panose="020B060402020202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6" name="Rectangle 15">
            <a:extLst>
              <a:ext uri="{FF2B5EF4-FFF2-40B4-BE49-F238E27FC236}">
                <a16:creationId xmlns:a16="http://schemas.microsoft.com/office/drawing/2014/main" id="{ADA82195-2634-405E-A718-4257F2FC9FD0}"/>
              </a:ext>
            </a:extLst>
          </p:cNvPr>
          <p:cNvSpPr/>
          <p:nvPr/>
        </p:nvSpPr>
        <p:spPr>
          <a:xfrm>
            <a:off x="6250594" y="2279175"/>
            <a:ext cx="5713684" cy="40806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operating a budget surplus:</a:t>
            </a:r>
          </a:p>
          <a:p>
            <a:pPr marL="171450" indent="-171450">
              <a:buFont typeface="Arial" panose="020B0604020202020204" pitchFamily="34" charset="0"/>
              <a:buChar char="•"/>
            </a:pPr>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Germany has operated a budget surplus since 2015</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Running a budget surplus means that a government will be able to pay off the national debt</a:t>
            </a:r>
            <a:r>
              <a:rPr lang="en-US" sz="1200" dirty="0">
                <a:solidFill>
                  <a:schemeClr val="tx1"/>
                </a:solidFill>
              </a:rPr>
              <a:t>​, as it is spending less than it receives in tax revenues</a:t>
            </a:r>
          </a:p>
          <a:p>
            <a:pPr marL="171450" indent="-171450" fontAlgn="base">
              <a:buFont typeface="Arial" panose="020B0604020202020204" pitchFamily="34" charset="0"/>
              <a:buChar char="•"/>
            </a:pPr>
            <a:r>
              <a:rPr lang="en-GB" sz="1200" dirty="0">
                <a:solidFill>
                  <a:schemeClr val="tx1"/>
                </a:solidFill>
              </a:rPr>
              <a:t>This will help reduce interest payments as government no longer have to service (pay for) as much debt</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To fund a surplus, government is likely to increase taxation or lower expenditure</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This will put pressure on households, who may need to increase personal debt as their disposable income falls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The fall in government expenditure and household spending will impact negatively on economic growth, cutting government income further</a:t>
            </a:r>
            <a:endParaRPr lang="en-US"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p:txBody>
      </p:sp>
    </p:spTree>
    <p:extLst>
      <p:ext uri="{BB962C8B-B14F-4D97-AF65-F5344CB8AC3E}">
        <p14:creationId xmlns:p14="http://schemas.microsoft.com/office/powerpoint/2010/main" val="214367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bg1"/>
                </a:solidFill>
              </a:rPr>
              <a:t>3.2.3.2 Monetary policy</a:t>
            </a:r>
          </a:p>
          <a:p>
            <a:pPr algn="l"/>
            <a:r>
              <a:rPr lang="en-GB" sz="1200" dirty="0">
                <a:solidFill>
                  <a:schemeClr val="bg1"/>
                </a:solidFill>
              </a:rPr>
              <a:t>• what is meant by monetary policy</a:t>
            </a:r>
          </a:p>
          <a:p>
            <a:pPr algn="l"/>
            <a:r>
              <a:rPr lang="en-GB" sz="1200" dirty="0">
                <a:solidFill>
                  <a:schemeClr val="bg1"/>
                </a:solidFill>
              </a:rPr>
              <a:t>• how monetary policies can be used to  achieve the government objective of controlling inflation</a:t>
            </a:r>
          </a:p>
          <a:p>
            <a:pPr algn="l"/>
            <a:r>
              <a:rPr lang="en-GB" sz="1200" dirty="0">
                <a:solidFill>
                  <a:schemeClr val="bg1"/>
                </a:solidFill>
              </a:rPr>
              <a:t>• how monetary policies can be used to achieve other government economic objectives.</a:t>
            </a:r>
          </a:p>
          <a:p>
            <a:r>
              <a:rPr lang="en-GB" sz="1200" b="1" dirty="0">
                <a:solidFill>
                  <a:schemeClr val="bg1"/>
                </a:solidFill>
              </a:rPr>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7704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Monetary policy:</a:t>
            </a:r>
            <a:endParaRPr lang="en-GB" sz="1200" dirty="0">
              <a:solidFill>
                <a:schemeClr val="tx1"/>
              </a:solidFill>
            </a:endParaRPr>
          </a:p>
          <a:p>
            <a:r>
              <a:rPr lang="en-GB" sz="1200" dirty="0">
                <a:solidFill>
                  <a:schemeClr val="tx1"/>
                </a:solidFill>
              </a:rPr>
              <a:t>The use of interest rates and other monetary tools to influence the level of demand within and economy.</a:t>
            </a:r>
          </a:p>
          <a:p>
            <a:endParaRPr lang="en-GB" sz="1200" dirty="0">
              <a:solidFill>
                <a:schemeClr val="tx1"/>
              </a:solidFill>
            </a:endParaRPr>
          </a:p>
          <a:p>
            <a:r>
              <a:rPr lang="en-GB" sz="1200" b="1" dirty="0">
                <a:solidFill>
                  <a:schemeClr val="tx1"/>
                </a:solidFill>
              </a:rPr>
              <a:t>Inflation:</a:t>
            </a:r>
            <a:endParaRPr lang="en-GB" sz="1200" dirty="0">
              <a:solidFill>
                <a:schemeClr val="tx1"/>
              </a:solidFill>
            </a:endParaRPr>
          </a:p>
          <a:p>
            <a:pPr algn="l"/>
            <a:r>
              <a:rPr lang="en-GB" sz="1200" dirty="0">
                <a:solidFill>
                  <a:schemeClr val="tx1"/>
                </a:solidFill>
              </a:rPr>
              <a:t>The natural tendency for the average price level within the economy to rise over time.</a:t>
            </a:r>
          </a:p>
          <a:p>
            <a:br>
              <a:rPr lang="en-GB" sz="1200" dirty="0"/>
            </a:br>
            <a:r>
              <a:rPr lang="en-GB" sz="1200" b="1" dirty="0">
                <a:solidFill>
                  <a:schemeClr val="tx1"/>
                </a:solidFill>
              </a:rPr>
              <a:t>Interest rates: </a:t>
            </a:r>
            <a:endParaRPr lang="en-GB" sz="1200" dirty="0">
              <a:solidFill>
                <a:schemeClr val="tx1"/>
              </a:solidFill>
            </a:endParaRPr>
          </a:p>
          <a:p>
            <a:r>
              <a:rPr lang="en-GB" sz="1200" dirty="0">
                <a:solidFill>
                  <a:schemeClr val="tx1"/>
                </a:solidFill>
              </a:rPr>
              <a:t>The cost of money which is set via the base rate by the Monetary Policy Committee of the Bank of England.  Also, the reward for saving.</a:t>
            </a:r>
          </a:p>
        </p:txBody>
      </p:sp>
      <p:sp>
        <p:nvSpPr>
          <p:cNvPr id="11" name="Rectangle 10">
            <a:extLst>
              <a:ext uri="{FF2B5EF4-FFF2-40B4-BE49-F238E27FC236}">
                <a16:creationId xmlns:a16="http://schemas.microsoft.com/office/drawing/2014/main" id="{8F760660-5660-4080-9675-1CD830E53A11}"/>
              </a:ext>
            </a:extLst>
          </p:cNvPr>
          <p:cNvSpPr/>
          <p:nvPr/>
        </p:nvSpPr>
        <p:spPr>
          <a:xfrm>
            <a:off x="103462" y="2405252"/>
            <a:ext cx="3864855" cy="41944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monetary policy can be used to achieve the objective of controlling inflation:</a:t>
            </a:r>
          </a:p>
          <a:p>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Target for inflation is 2% (+/-1%)</a:t>
            </a:r>
          </a:p>
          <a:p>
            <a:pPr marL="171450" indent="-171450">
              <a:buFont typeface="Arial" panose="020B0604020202020204" pitchFamily="34" charset="0"/>
              <a:buChar char="•"/>
            </a:pPr>
            <a:r>
              <a:rPr lang="en-GB" sz="1200" b="1" dirty="0">
                <a:solidFill>
                  <a:schemeClr val="tx1"/>
                </a:solidFill>
              </a:rPr>
              <a:t>Increasing the interest rate </a:t>
            </a:r>
            <a:r>
              <a:rPr lang="en-GB" sz="1200" dirty="0">
                <a:solidFill>
                  <a:schemeClr val="tx1"/>
                </a:solidFill>
              </a:rPr>
              <a:t>means people have to pay back more on loans and mortgages. Cost of new borrowing becomes more expensive.</a:t>
            </a:r>
          </a:p>
          <a:p>
            <a:pPr marL="171450" indent="-171450" fontAlgn="base">
              <a:buFont typeface="Arial" panose="020B0604020202020204" pitchFamily="34" charset="0"/>
              <a:buChar char="•"/>
            </a:pPr>
            <a:r>
              <a:rPr lang="en-GB" sz="1200" dirty="0">
                <a:solidFill>
                  <a:schemeClr val="tx1"/>
                </a:solidFill>
              </a:rPr>
              <a:t>Demand falls as consumers have less disposable income or are unwilling to borrow at high interest rates</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Firms are less willing to borrow money to invest</a:t>
            </a:r>
            <a:r>
              <a:rPr lang="en-US" sz="1200" dirty="0">
                <a:solidFill>
                  <a:schemeClr val="tx1"/>
                </a:solidFill>
              </a:rPr>
              <a:t>​ in capital goods</a:t>
            </a:r>
          </a:p>
          <a:p>
            <a:pPr marL="171450" indent="-171450" fontAlgn="base">
              <a:buFont typeface="Arial" panose="020B0604020202020204" pitchFamily="34" charset="0"/>
              <a:buChar char="•"/>
            </a:pPr>
            <a:r>
              <a:rPr lang="en-GB" sz="1200" dirty="0">
                <a:solidFill>
                  <a:schemeClr val="tx1"/>
                </a:solidFill>
              </a:rPr>
              <a:t>Saving becomes more attractive as savers get a higher return on money in the bank</a:t>
            </a:r>
          </a:p>
          <a:p>
            <a:pPr marL="171450" indent="-171450" fontAlgn="base">
              <a:buFont typeface="Arial" panose="020B0604020202020204" pitchFamily="34" charset="0"/>
              <a:buChar char="•"/>
            </a:pPr>
            <a:r>
              <a:rPr lang="en-GB" sz="1200" dirty="0">
                <a:solidFill>
                  <a:schemeClr val="tx1"/>
                </a:solidFill>
              </a:rPr>
              <a:t>This all contributes to reducing demand-pull inflation</a:t>
            </a:r>
          </a:p>
          <a:p>
            <a:pPr marL="171450" indent="-171450" fontAlgn="base">
              <a:buFont typeface="Arial" panose="020B0604020202020204" pitchFamily="34" charset="0"/>
              <a:buChar char="•"/>
            </a:pPr>
            <a:r>
              <a:rPr lang="en-GB" sz="1200" b="1" dirty="0">
                <a:solidFill>
                  <a:schemeClr val="tx1"/>
                </a:solidFill>
              </a:rPr>
              <a:t>Lower interest rates </a:t>
            </a:r>
            <a:r>
              <a:rPr lang="en-GB" sz="1200" dirty="0">
                <a:solidFill>
                  <a:schemeClr val="tx1"/>
                </a:solidFill>
              </a:rPr>
              <a:t>have the opposite effect and stimulate demand</a:t>
            </a:r>
          </a:p>
          <a:p>
            <a:pPr marL="171450" indent="-171450" fontAlgn="base">
              <a:buFont typeface="Arial" panose="020B0604020202020204" pitchFamily="34" charset="0"/>
              <a:buChar char="•"/>
            </a:pPr>
            <a:endParaRPr lang="en-US" sz="1200" dirty="0">
              <a:solidFill>
                <a:schemeClr val="tx1"/>
              </a:solidFill>
            </a:endParaRPr>
          </a:p>
          <a:p>
            <a:endParaRPr lang="en-GB" sz="12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47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a:solidFill>
                  <a:schemeClr val="tx1"/>
                </a:solidFill>
              </a:rPr>
              <a:t>How monetary policy </a:t>
            </a:r>
            <a:r>
              <a:rPr lang="en-GB" sz="1200" b="1" u="sng" dirty="0">
                <a:solidFill>
                  <a:schemeClr val="tx1"/>
                </a:solidFill>
              </a:rPr>
              <a:t>can be used to achieve government objectives:</a:t>
            </a:r>
          </a:p>
          <a:p>
            <a:endParaRPr lang="en-GB" sz="1200" b="1" u="sng" dirty="0">
              <a:solidFill>
                <a:schemeClr val="tx1"/>
              </a:solidFill>
            </a:endParaRPr>
          </a:p>
          <a:p>
            <a:r>
              <a:rPr lang="en-GB" sz="1200" b="1" dirty="0">
                <a:solidFill>
                  <a:schemeClr val="tx1"/>
                </a:solidFill>
              </a:rPr>
              <a:t>Improving balance of payments</a:t>
            </a:r>
          </a:p>
          <a:p>
            <a:pPr marL="171450" indent="-171450">
              <a:buFont typeface="Arial" panose="020B0604020202020204" pitchFamily="34" charset="0"/>
              <a:buChar char="•"/>
            </a:pPr>
            <a:r>
              <a:rPr lang="en-GB" sz="1200" dirty="0">
                <a:solidFill>
                  <a:schemeClr val="tx1"/>
                </a:solidFill>
              </a:rPr>
              <a:t>Lowering interest rates means it is less attractive to invest in UK banks, as the return is lower</a:t>
            </a:r>
          </a:p>
          <a:p>
            <a:pPr marL="171450" indent="-171450">
              <a:buFont typeface="Arial" panose="020B0604020202020204" pitchFamily="34" charset="0"/>
              <a:buChar char="•"/>
            </a:pPr>
            <a:r>
              <a:rPr lang="en-GB" sz="1200" dirty="0">
                <a:solidFill>
                  <a:schemeClr val="tx1"/>
                </a:solidFill>
              </a:rPr>
              <a:t>This means overseas investors will want to sell their pounds to move money into bank accounts in other countries which pay higher rates of interest</a:t>
            </a:r>
          </a:p>
          <a:p>
            <a:pPr marL="171450" indent="-171450">
              <a:buFont typeface="Arial" panose="020B0604020202020204" pitchFamily="34" charset="0"/>
              <a:buChar char="•"/>
            </a:pPr>
            <a:r>
              <a:rPr lang="en-GB" sz="1200" dirty="0">
                <a:solidFill>
                  <a:schemeClr val="tx1"/>
                </a:solidFill>
              </a:rPr>
              <a:t>Value of the pound falls (WPIDEC)</a:t>
            </a:r>
          </a:p>
          <a:p>
            <a:pPr marL="171450" indent="-171450">
              <a:buFont typeface="Arial" panose="020B0604020202020204" pitchFamily="34" charset="0"/>
              <a:buChar char="•"/>
            </a:pPr>
            <a:r>
              <a:rPr lang="en-GB" sz="1200" dirty="0">
                <a:solidFill>
                  <a:schemeClr val="tx1"/>
                </a:solidFill>
              </a:rPr>
              <a:t>Exports become cheaper so the balance of payments improves</a:t>
            </a:r>
          </a:p>
          <a:p>
            <a:pPr marL="171450" indent="-171450">
              <a:buFont typeface="Arial" panose="020B0604020202020204" pitchFamily="34" charset="0"/>
              <a:buChar char="•"/>
            </a:pPr>
            <a:r>
              <a:rPr lang="en-GB" sz="1200" dirty="0">
                <a:solidFill>
                  <a:schemeClr val="tx1"/>
                </a:solidFill>
              </a:rPr>
              <a:t>If we buy lots of imports, this pushes the [price of them up and this can lead to inflation </a:t>
            </a:r>
          </a:p>
          <a:p>
            <a:r>
              <a:rPr lang="en-GB" sz="1200" b="1" dirty="0">
                <a:solidFill>
                  <a:schemeClr val="tx1"/>
                </a:solidFill>
              </a:rPr>
              <a:t>Employment</a:t>
            </a:r>
          </a:p>
          <a:p>
            <a:pPr marL="171450" indent="-171450">
              <a:buFont typeface="Arial" panose="020B0604020202020204" pitchFamily="34" charset="0"/>
              <a:buChar char="•"/>
            </a:pPr>
            <a:r>
              <a:rPr lang="en-GB" sz="1200" dirty="0">
                <a:solidFill>
                  <a:schemeClr val="tx1"/>
                </a:solidFill>
              </a:rPr>
              <a:t>Lower interest rates means firms and individuals are willing to spend more and save less</a:t>
            </a:r>
          </a:p>
          <a:p>
            <a:pPr marL="171450" indent="-171450">
              <a:buFont typeface="Arial" panose="020B0604020202020204" pitchFamily="34" charset="0"/>
              <a:buChar char="•"/>
            </a:pPr>
            <a:r>
              <a:rPr lang="en-GB" sz="1200" dirty="0">
                <a:solidFill>
                  <a:schemeClr val="tx1"/>
                </a:solidFill>
              </a:rPr>
              <a:t>This increases demand so firms take on more workers to increase supply</a:t>
            </a:r>
          </a:p>
          <a:p>
            <a:pPr marL="171450" indent="-171450">
              <a:buFont typeface="Arial" panose="020B0604020202020204" pitchFamily="34" charset="0"/>
              <a:buChar char="•"/>
            </a:pPr>
            <a:r>
              <a:rPr lang="en-GB" sz="1200" dirty="0">
                <a:solidFill>
                  <a:schemeClr val="tx1"/>
                </a:solidFill>
              </a:rPr>
              <a:t>Interest rates are often cut when there is low economic growth</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monetary policy can be used to achieve government objectives:</a:t>
            </a:r>
          </a:p>
          <a:p>
            <a:endParaRPr lang="en-GB" sz="1200" b="1" u="sng" dirty="0">
              <a:solidFill>
                <a:schemeClr val="tx1"/>
              </a:solidFill>
            </a:endParaRPr>
          </a:p>
          <a:p>
            <a:r>
              <a:rPr lang="en-GB" sz="1200" b="1" dirty="0">
                <a:solidFill>
                  <a:schemeClr val="tx1"/>
                </a:solidFill>
              </a:rPr>
              <a:t>Improving economic growth</a:t>
            </a:r>
          </a:p>
          <a:p>
            <a:pPr marL="171450" indent="-171450">
              <a:buFont typeface="Arial" panose="020B0604020202020204" pitchFamily="34" charset="0"/>
              <a:buChar char="•"/>
            </a:pPr>
            <a:r>
              <a:rPr lang="en-GB" sz="1200" dirty="0">
                <a:solidFill>
                  <a:schemeClr val="tx1"/>
                </a:solidFill>
              </a:rPr>
              <a:t>Lowering interest rates means it is more attractive to borrow and less attractive to save</a:t>
            </a:r>
          </a:p>
          <a:p>
            <a:pPr marL="171450" indent="-171450">
              <a:buFont typeface="Arial" panose="020B0604020202020204" pitchFamily="34" charset="0"/>
              <a:buChar char="•"/>
            </a:pPr>
            <a:r>
              <a:rPr lang="en-GB" sz="1200" dirty="0">
                <a:solidFill>
                  <a:schemeClr val="tx1"/>
                </a:solidFill>
              </a:rPr>
              <a:t>This increases demand for goods and services</a:t>
            </a:r>
          </a:p>
          <a:p>
            <a:pPr marL="171450" indent="-171450">
              <a:buFont typeface="Arial" panose="020B0604020202020204" pitchFamily="34" charset="0"/>
              <a:buChar char="•"/>
            </a:pPr>
            <a:r>
              <a:rPr lang="en-GB" sz="1200" dirty="0">
                <a:solidFill>
                  <a:schemeClr val="tx1"/>
                </a:solidFill>
              </a:rPr>
              <a:t>Value of goods and services produced in the economy (GDP) rises</a:t>
            </a:r>
          </a:p>
          <a:p>
            <a:pPr marL="171450" indent="-171450">
              <a:buFont typeface="Arial" panose="020B0604020202020204" pitchFamily="34" charset="0"/>
              <a:buChar char="•"/>
            </a:pPr>
            <a:r>
              <a:rPr lang="en-GB" sz="1200" dirty="0">
                <a:solidFill>
                  <a:schemeClr val="tx1"/>
                </a:solidFill>
              </a:rPr>
              <a:t>This can, however, be inflationary</a:t>
            </a:r>
          </a:p>
          <a:p>
            <a:endParaRPr lang="en-GB" sz="800" b="1" dirty="0">
              <a:solidFill>
                <a:schemeClr val="tx1"/>
              </a:solidFill>
            </a:endParaRPr>
          </a:p>
        </p:txBody>
      </p:sp>
      <p:sp>
        <p:nvSpPr>
          <p:cNvPr id="16" name="Rectangle 15">
            <a:extLst>
              <a:ext uri="{FF2B5EF4-FFF2-40B4-BE49-F238E27FC236}">
                <a16:creationId xmlns:a16="http://schemas.microsoft.com/office/drawing/2014/main" id="{ADA82195-2634-405E-A718-4257F2FC9FD0}"/>
              </a:ext>
            </a:extLst>
          </p:cNvPr>
          <p:cNvSpPr/>
          <p:nvPr/>
        </p:nvSpPr>
        <p:spPr>
          <a:xfrm>
            <a:off x="4194494" y="3641515"/>
            <a:ext cx="4029191" cy="2958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How monetary policy can be used to achieve the objective of controlling inflation:</a:t>
            </a:r>
          </a:p>
          <a:p>
            <a:pPr fontAlgn="base"/>
            <a:endParaRPr lang="en-GB" sz="1200" b="1" u="sng" dirty="0">
              <a:solidFill>
                <a:schemeClr val="tx1"/>
              </a:solidFill>
            </a:endParaRPr>
          </a:p>
          <a:p>
            <a:pPr marL="171450" indent="-171450" fontAlgn="base">
              <a:buFont typeface="Arial" panose="020B0604020202020204" pitchFamily="34" charset="0"/>
              <a:buChar char="•"/>
            </a:pPr>
            <a:r>
              <a:rPr lang="en-GB" sz="1200" b="1" dirty="0">
                <a:solidFill>
                  <a:schemeClr val="tx1"/>
                </a:solidFill>
              </a:rPr>
              <a:t>Quantitative easing </a:t>
            </a:r>
            <a:r>
              <a:rPr lang="en-GB" sz="1200" dirty="0">
                <a:solidFill>
                  <a:schemeClr val="tx1"/>
                </a:solidFill>
              </a:rPr>
              <a:t>is also an  aspect of monetary policy. </a:t>
            </a:r>
          </a:p>
          <a:p>
            <a:pPr marL="171450" indent="-171450" fontAlgn="base">
              <a:buFont typeface="Arial" panose="020B0604020202020204" pitchFamily="34" charset="0"/>
              <a:buChar char="•"/>
            </a:pPr>
            <a:r>
              <a:rPr lang="en-GB" sz="1200" dirty="0">
                <a:solidFill>
                  <a:schemeClr val="tx1"/>
                </a:solidFill>
              </a:rPr>
              <a:t>This is where the Bank of England buy back government debt  (bonds) and this increases the money supply.</a:t>
            </a:r>
          </a:p>
          <a:p>
            <a:pPr marL="171450" indent="-171450" fontAlgn="base">
              <a:buFont typeface="Arial" panose="020B0604020202020204" pitchFamily="34" charset="0"/>
              <a:buChar char="•"/>
            </a:pPr>
            <a:r>
              <a:rPr lang="en-GB" sz="1200" dirty="0">
                <a:solidFill>
                  <a:schemeClr val="tx1"/>
                </a:solidFill>
              </a:rPr>
              <a:t>The increase in supply of money can be used to boost demand when aggregate demand is low, but this can lead to inflation</a:t>
            </a:r>
          </a:p>
          <a:p>
            <a:pPr marL="171450" indent="-171450" fontAlgn="base">
              <a:buFont typeface="Arial" panose="020B0604020202020204" pitchFamily="34" charset="0"/>
              <a:buChar char="•"/>
            </a:pPr>
            <a:r>
              <a:rPr lang="en-GB" sz="1200" b="1" dirty="0">
                <a:solidFill>
                  <a:schemeClr val="tx1"/>
                </a:solidFill>
              </a:rPr>
              <a:t>Increasing the supply of money </a:t>
            </a:r>
            <a:r>
              <a:rPr lang="en-GB" sz="1200" dirty="0">
                <a:solidFill>
                  <a:schemeClr val="tx1"/>
                </a:solidFill>
              </a:rPr>
              <a:t>to the economy  will encourage spending</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If the amount of notes and coins in circulation increases, this reduces their value, so prices (inflation) rises</a:t>
            </a:r>
          </a:p>
          <a:p>
            <a:pPr marL="171450" indent="-171450" fontAlgn="base">
              <a:buFont typeface="Arial" panose="020B0604020202020204" pitchFamily="34" charset="0"/>
              <a:buChar char="•"/>
            </a:pPr>
            <a:r>
              <a:rPr lang="en-GB" sz="1200" dirty="0">
                <a:solidFill>
                  <a:schemeClr val="tx1"/>
                </a:solidFill>
              </a:rPr>
              <a:t>This means that </a:t>
            </a:r>
            <a:r>
              <a:rPr lang="en-GB" sz="1200" b="1" dirty="0">
                <a:solidFill>
                  <a:schemeClr val="tx1"/>
                </a:solidFill>
              </a:rPr>
              <a:t>restricting the money supply </a:t>
            </a:r>
            <a:r>
              <a:rPr lang="en-GB" sz="1200" dirty="0">
                <a:solidFill>
                  <a:schemeClr val="tx1"/>
                </a:solidFill>
              </a:rPr>
              <a:t>can help control inflationary pressure</a:t>
            </a:r>
          </a:p>
        </p:txBody>
      </p:sp>
    </p:spTree>
    <p:extLst>
      <p:ext uri="{BB962C8B-B14F-4D97-AF65-F5344CB8AC3E}">
        <p14:creationId xmlns:p14="http://schemas.microsoft.com/office/powerpoint/2010/main" val="194756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3.2.3.3 Supply-Side Policies</a:t>
            </a:r>
          </a:p>
          <a:p>
            <a:pPr marL="171450" indent="-171450">
              <a:buFont typeface="Arial" panose="020B0604020202020204" pitchFamily="34" charset="0"/>
              <a:buChar char="•"/>
            </a:pPr>
            <a:r>
              <a:rPr lang="en-GB" sz="1200" dirty="0"/>
              <a:t>the advantages and disadvantages of supply-side policies </a:t>
            </a:r>
          </a:p>
          <a:p>
            <a:pPr marL="171450" indent="-171450">
              <a:buFont typeface="Arial" panose="020B0604020202020204" pitchFamily="34" charset="0"/>
              <a:buChar char="•"/>
            </a:pPr>
            <a:r>
              <a:rPr lang="en-GB" sz="1200" dirty="0"/>
              <a:t>supply-side policies such as: investment in education and training, lower direct taxes, lower taxes on business profits, trade union reform and privatisation/de-regulation</a:t>
            </a:r>
          </a:p>
          <a:p>
            <a:pPr marL="171450" indent="-171450">
              <a:buFont typeface="Arial" panose="020B0604020202020204" pitchFamily="34" charset="0"/>
              <a:buChar char="•"/>
            </a:pPr>
            <a:r>
              <a:rPr lang="en-GB" sz="1200" dirty="0"/>
              <a:t>how supply-side policies can be used to help achieve government objectives.</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7704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Supply-Side Policy:</a:t>
            </a:r>
          </a:p>
          <a:p>
            <a:r>
              <a:rPr lang="en-GB" sz="1200" dirty="0">
                <a:solidFill>
                  <a:schemeClr val="tx1"/>
                </a:solidFill>
              </a:rPr>
              <a:t>The use of government policy to improve productive potential of the economy</a:t>
            </a:r>
          </a:p>
          <a:p>
            <a:endParaRPr lang="en-GB" sz="1200" dirty="0">
              <a:solidFill>
                <a:schemeClr val="tx1"/>
              </a:solidFill>
            </a:endParaRPr>
          </a:p>
          <a:p>
            <a:r>
              <a:rPr lang="en-GB" sz="1200" dirty="0">
                <a:solidFill>
                  <a:schemeClr val="tx1"/>
                </a:solidFill>
              </a:rPr>
              <a:t>They will help to achieve one or more of these:</a:t>
            </a:r>
          </a:p>
          <a:p>
            <a:pPr marL="171450" indent="-171450">
              <a:buFont typeface="Arial" panose="020B0604020202020204" pitchFamily="34" charset="0"/>
              <a:buChar char="•"/>
            </a:pPr>
            <a:r>
              <a:rPr lang="en-GB" sz="1200" dirty="0">
                <a:solidFill>
                  <a:schemeClr val="tx1"/>
                </a:solidFill>
              </a:rPr>
              <a:t>More efficient economy (fewer resources required to produce the same level od output)</a:t>
            </a:r>
          </a:p>
          <a:p>
            <a:pPr marL="171450" indent="-171450">
              <a:buFont typeface="Arial" panose="020B0604020202020204" pitchFamily="34" charset="0"/>
              <a:buChar char="•"/>
            </a:pPr>
            <a:r>
              <a:rPr lang="en-GB" sz="1200" dirty="0">
                <a:solidFill>
                  <a:schemeClr val="tx1"/>
                </a:solidFill>
              </a:rPr>
              <a:t>More competitive economy, increasing demand for our export</a:t>
            </a:r>
          </a:p>
          <a:p>
            <a:pPr marL="171450" indent="-171450">
              <a:buFont typeface="Arial" panose="020B0604020202020204" pitchFamily="34" charset="0"/>
              <a:buChar char="•"/>
            </a:pPr>
            <a:r>
              <a:rPr lang="en-GB" sz="1200" dirty="0">
                <a:solidFill>
                  <a:schemeClr val="tx1"/>
                </a:solidFill>
              </a:rPr>
              <a:t>Improved productivity of the economy, leading to a higher level of output at the same cost </a:t>
            </a:r>
          </a:p>
        </p:txBody>
      </p:sp>
      <p:sp>
        <p:nvSpPr>
          <p:cNvPr id="11" name="Rectangle 10">
            <a:extLst>
              <a:ext uri="{FF2B5EF4-FFF2-40B4-BE49-F238E27FC236}">
                <a16:creationId xmlns:a16="http://schemas.microsoft.com/office/drawing/2014/main" id="{8F760660-5660-4080-9675-1CD830E53A11}"/>
              </a:ext>
            </a:extLst>
          </p:cNvPr>
          <p:cNvSpPr/>
          <p:nvPr/>
        </p:nvSpPr>
        <p:spPr>
          <a:xfrm>
            <a:off x="103463" y="2129522"/>
            <a:ext cx="3864855" cy="46352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Advantages of supply-side policies:</a:t>
            </a:r>
          </a:p>
          <a:p>
            <a:pPr marL="171450" indent="-171450">
              <a:buFont typeface="Arial" panose="020B0604020202020204" pitchFamily="34" charset="0"/>
              <a:buChar char="•"/>
            </a:pPr>
            <a:r>
              <a:rPr lang="en-GB" sz="1200" dirty="0">
                <a:solidFill>
                  <a:schemeClr val="tx1"/>
                </a:solidFill>
              </a:rPr>
              <a:t>As supply-side policies take effect, the economy can produce more without it being inflationary, whilst increasing employment</a:t>
            </a:r>
          </a:p>
          <a:p>
            <a:pPr marL="171450" indent="-171450">
              <a:buFont typeface="Arial" panose="020B0604020202020204" pitchFamily="34" charset="0"/>
              <a:buChar char="•"/>
            </a:pPr>
            <a:r>
              <a:rPr lang="en-GB" sz="1200" dirty="0">
                <a:solidFill>
                  <a:schemeClr val="tx1"/>
                </a:solidFill>
              </a:rPr>
              <a:t>Demand increases in the short-run, output increases in the long-run</a:t>
            </a:r>
          </a:p>
          <a:p>
            <a:pPr marL="171450" indent="-171450">
              <a:buFont typeface="Arial" panose="020B0604020202020204" pitchFamily="34" charset="0"/>
              <a:buChar char="•"/>
            </a:pPr>
            <a:r>
              <a:rPr lang="en-GB" sz="1200" dirty="0">
                <a:solidFill>
                  <a:schemeClr val="tx1"/>
                </a:solidFill>
              </a:rPr>
              <a:t>Investment in education and training means workers may be more productive, lowering costs of production to improving competitiveness of exports</a:t>
            </a:r>
          </a:p>
          <a:p>
            <a:endParaRPr lang="en-GB" sz="1200" b="1" u="sng" dirty="0">
              <a:solidFill>
                <a:schemeClr val="tx1"/>
              </a:solidFill>
            </a:endParaRPr>
          </a:p>
          <a:p>
            <a:r>
              <a:rPr lang="en-GB" sz="1200" b="1" u="sng" dirty="0">
                <a:solidFill>
                  <a:schemeClr val="tx1"/>
                </a:solidFill>
              </a:rPr>
              <a:t>Disadvantages of supply-side policies:</a:t>
            </a:r>
          </a:p>
          <a:p>
            <a:pPr marL="171450" indent="-171450">
              <a:buFont typeface="Arial" panose="020B0604020202020204" pitchFamily="34" charset="0"/>
              <a:buChar char="•"/>
            </a:pPr>
            <a:r>
              <a:rPr lang="en-GB" sz="1200" dirty="0">
                <a:solidFill>
                  <a:schemeClr val="tx1"/>
                </a:solidFill>
              </a:rPr>
              <a:t>Time lags – can take a long time to see the benefits e.g. education and training</a:t>
            </a:r>
          </a:p>
          <a:p>
            <a:pPr marL="171450" indent="-171450">
              <a:buFont typeface="Arial" panose="020B0604020202020204" pitchFamily="34" charset="0"/>
              <a:buChar char="•"/>
            </a:pPr>
            <a:r>
              <a:rPr lang="en-GB" sz="1200" dirty="0">
                <a:solidFill>
                  <a:schemeClr val="tx1"/>
                </a:solidFill>
              </a:rPr>
              <a:t>Budget deficit – investment in education and health care leads to increased government spending which may contribute further to a budget deficit</a:t>
            </a:r>
          </a:p>
          <a:p>
            <a:pPr marL="171450" indent="-171450">
              <a:buFont typeface="Arial" panose="020B0604020202020204" pitchFamily="34" charset="0"/>
              <a:buChar char="•"/>
            </a:pPr>
            <a:r>
              <a:rPr lang="en-GB" sz="1200" dirty="0">
                <a:solidFill>
                  <a:schemeClr val="tx1"/>
                </a:solidFill>
              </a:rPr>
              <a:t>Government spending on supply-side policies increases aggregate demand (C+I+G+(X-M)) so this could be inflationary</a:t>
            </a:r>
          </a:p>
          <a:p>
            <a:pPr marL="171450" indent="-171450">
              <a:buFont typeface="Arial" panose="020B0604020202020204" pitchFamily="34" charset="0"/>
              <a:buChar char="•"/>
            </a:pPr>
            <a:r>
              <a:rPr lang="en-GB" sz="1200" dirty="0">
                <a:solidFill>
                  <a:schemeClr val="tx1"/>
                </a:solidFill>
              </a:rPr>
              <a:t>Opportunity cost</a:t>
            </a:r>
          </a:p>
          <a:p>
            <a:pPr marL="171450" indent="-171450">
              <a:buFont typeface="Arial" panose="020B0604020202020204" pitchFamily="34" charset="0"/>
              <a:buChar char="•"/>
            </a:pPr>
            <a:r>
              <a:rPr lang="en-GB" sz="1200" dirty="0">
                <a:solidFill>
                  <a:schemeClr val="tx1"/>
                </a:solidFill>
              </a:rPr>
              <a:t>Distribution of income – lowering taxes and reducing benefits will increase the gap between those who work and those who do not</a:t>
            </a:r>
          </a:p>
          <a:p>
            <a:pPr marL="171450" indent="-171450">
              <a:buFont typeface="Arial" panose="020B0604020202020204" pitchFamily="34" charset="0"/>
              <a:buChar char="•"/>
            </a:pPr>
            <a:r>
              <a:rPr lang="en-GB" sz="1200" dirty="0">
                <a:solidFill>
                  <a:schemeClr val="tx1"/>
                </a:solidFill>
              </a:rPr>
              <a:t>Environmental sustainability</a:t>
            </a: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4736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Fiscal Policy – lower taxes</a:t>
            </a:r>
          </a:p>
          <a:p>
            <a:endParaRPr lang="en-GB" sz="1200" b="1" u="sng" dirty="0">
              <a:solidFill>
                <a:schemeClr val="tx1"/>
              </a:solidFill>
            </a:endParaRPr>
          </a:p>
          <a:p>
            <a:r>
              <a:rPr lang="en-GB" sz="1200" b="1" dirty="0">
                <a:solidFill>
                  <a:schemeClr val="tx1"/>
                </a:solidFill>
              </a:rPr>
              <a:t>Lower direct taxes /</a:t>
            </a:r>
            <a:r>
              <a:rPr lang="en-GB" sz="1200" dirty="0">
                <a:solidFill>
                  <a:schemeClr val="tx1"/>
                </a:solidFill>
              </a:rPr>
              <a:t> </a:t>
            </a:r>
            <a:r>
              <a:rPr lang="en-GB" sz="1200" b="1" dirty="0">
                <a:solidFill>
                  <a:schemeClr val="tx1"/>
                </a:solidFill>
              </a:rPr>
              <a:t>lower taxes on business profits</a:t>
            </a:r>
          </a:p>
          <a:p>
            <a:r>
              <a:rPr lang="en-GB" sz="1200" dirty="0">
                <a:solidFill>
                  <a:schemeClr val="tx1"/>
                </a:solidFill>
              </a:rPr>
              <a:t>Direct taxes are those placed on an individual or firm such as income tax and corporation tax</a:t>
            </a:r>
          </a:p>
          <a:p>
            <a:endParaRPr lang="en-GB" sz="1200" b="1" dirty="0">
              <a:solidFill>
                <a:schemeClr val="tx1"/>
              </a:solidFill>
            </a:endParaRPr>
          </a:p>
          <a:p>
            <a:r>
              <a:rPr lang="en-GB" sz="1200" b="1" dirty="0">
                <a:solidFill>
                  <a:schemeClr val="tx1"/>
                </a:solidFill>
              </a:rPr>
              <a:t>Lower income tax </a:t>
            </a:r>
            <a:r>
              <a:rPr lang="en-GB" sz="1200" dirty="0">
                <a:solidFill>
                  <a:schemeClr val="tx1"/>
                </a:solidFill>
              </a:rPr>
              <a:t>provides an incentive for individuals to go back to work or work longer hours – it effectively increases the wages of workers (and therefore the supply of workers) without it increasing wage costs of firms.  Workers get to keep more of their income so acts as an incentive for them to supply more labour.</a:t>
            </a:r>
          </a:p>
          <a:p>
            <a:endParaRPr lang="en-GB" sz="1200" dirty="0">
              <a:solidFill>
                <a:schemeClr val="tx1"/>
              </a:solidFill>
            </a:endParaRPr>
          </a:p>
          <a:p>
            <a:r>
              <a:rPr lang="en-GB" sz="1200" b="1" dirty="0">
                <a:solidFill>
                  <a:schemeClr val="tx1"/>
                </a:solidFill>
              </a:rPr>
              <a:t>Lower corporation tax </a:t>
            </a:r>
            <a:r>
              <a:rPr lang="en-GB" sz="1200" dirty="0">
                <a:solidFill>
                  <a:schemeClr val="tx1"/>
                </a:solidFill>
              </a:rPr>
              <a:t>means firms keep more of their profits therefore have more funds available to invest in new machinery etc which increases the amount they can produce and generates further profits.  It also encourages entrepreneurs to set up businesses as the reward is greater.</a:t>
            </a:r>
            <a:endParaRPr lang="en-GB" sz="1200" b="1" dirty="0">
              <a:solidFill>
                <a:schemeClr val="tx1"/>
              </a:solidFill>
            </a:endParaRPr>
          </a:p>
          <a:p>
            <a:endParaRPr lang="en-GB" sz="1200"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Education and training:</a:t>
            </a:r>
          </a:p>
          <a:p>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Investment will improve the skills and qualifications of the workforce</a:t>
            </a:r>
          </a:p>
          <a:p>
            <a:pPr marL="171450" indent="-171450">
              <a:buFont typeface="Arial" panose="020B0604020202020204" pitchFamily="34" charset="0"/>
              <a:buChar char="•"/>
            </a:pPr>
            <a:r>
              <a:rPr lang="en-GB" sz="1200" dirty="0">
                <a:solidFill>
                  <a:schemeClr val="tx1"/>
                </a:solidFill>
              </a:rPr>
              <a:t>This improves </a:t>
            </a:r>
            <a:r>
              <a:rPr lang="en-GB" sz="1200" b="1" dirty="0">
                <a:solidFill>
                  <a:schemeClr val="tx1"/>
                </a:solidFill>
              </a:rPr>
              <a:t>human capital </a:t>
            </a:r>
            <a:r>
              <a:rPr lang="en-GB" sz="1200" dirty="0">
                <a:solidFill>
                  <a:schemeClr val="tx1"/>
                </a:solidFill>
              </a:rPr>
              <a:t>which is the value of a worker</a:t>
            </a:r>
          </a:p>
          <a:p>
            <a:pPr marL="171450" indent="-171450">
              <a:buFont typeface="Arial" panose="020B0604020202020204" pitchFamily="34" charset="0"/>
              <a:buChar char="•"/>
            </a:pPr>
            <a:r>
              <a:rPr lang="en-GB" sz="1200" dirty="0">
                <a:solidFill>
                  <a:schemeClr val="tx1"/>
                </a:solidFill>
              </a:rPr>
              <a:t>A better educated and more skilled workforce will help to increase the productive capacity of the economy</a:t>
            </a:r>
          </a:p>
          <a:p>
            <a:pPr marL="171450" indent="-171450">
              <a:buFont typeface="Arial" panose="020B0604020202020204" pitchFamily="34" charset="0"/>
              <a:buChar char="•"/>
            </a:pPr>
            <a:r>
              <a:rPr lang="en-GB" sz="1200" dirty="0">
                <a:solidFill>
                  <a:schemeClr val="tx1"/>
                </a:solidFill>
              </a:rPr>
              <a:t>The result is higher levels of employment and higher living standards</a:t>
            </a:r>
          </a:p>
          <a:p>
            <a:pPr marL="171450" indent="-171450">
              <a:buFont typeface="Arial" panose="020B0604020202020204" pitchFamily="34" charset="0"/>
              <a:buChar char="•"/>
            </a:pPr>
            <a:r>
              <a:rPr lang="en-GB" sz="1200" dirty="0">
                <a:solidFill>
                  <a:schemeClr val="tx1"/>
                </a:solidFill>
              </a:rPr>
              <a:t>Investment in education and training is a merit good</a:t>
            </a:r>
            <a:endParaRPr lang="en-GB" sz="1200" u="sng" dirty="0">
              <a:solidFill>
                <a:schemeClr val="tx1"/>
              </a:solidFill>
            </a:endParaRPr>
          </a:p>
        </p:txBody>
      </p:sp>
      <p:sp>
        <p:nvSpPr>
          <p:cNvPr id="16" name="Rectangle 15">
            <a:extLst>
              <a:ext uri="{FF2B5EF4-FFF2-40B4-BE49-F238E27FC236}">
                <a16:creationId xmlns:a16="http://schemas.microsoft.com/office/drawing/2014/main" id="{ADA82195-2634-405E-A718-4257F2FC9FD0}"/>
              </a:ext>
            </a:extLst>
          </p:cNvPr>
          <p:cNvSpPr/>
          <p:nvPr/>
        </p:nvSpPr>
        <p:spPr>
          <a:xfrm>
            <a:off x="4194495" y="3641515"/>
            <a:ext cx="4257048" cy="3052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dirty="0">
                <a:solidFill>
                  <a:schemeClr val="tx1"/>
                </a:solidFill>
              </a:rPr>
              <a:t>Supply-Side Policies:</a:t>
            </a:r>
          </a:p>
          <a:p>
            <a:pPr marL="171450" indent="-171450" fontAlgn="base">
              <a:buFont typeface="Arial" panose="020B0604020202020204" pitchFamily="34" charset="0"/>
              <a:buChar char="•"/>
            </a:pPr>
            <a:r>
              <a:rPr lang="en-GB" sz="1200" dirty="0">
                <a:solidFill>
                  <a:schemeClr val="tx1"/>
                </a:solidFill>
              </a:rPr>
              <a:t>investment in education and training E</a:t>
            </a:r>
          </a:p>
          <a:p>
            <a:pPr marL="171450" indent="-171450" fontAlgn="base">
              <a:buFont typeface="Arial" panose="020B0604020202020204" pitchFamily="34" charset="0"/>
              <a:buChar char="•"/>
            </a:pPr>
            <a:r>
              <a:rPr lang="en-GB" sz="1200" dirty="0">
                <a:solidFill>
                  <a:schemeClr val="tx1"/>
                </a:solidFill>
              </a:rPr>
              <a:t>lower direct taxes F</a:t>
            </a:r>
          </a:p>
          <a:p>
            <a:pPr marL="171450" indent="-171450" fontAlgn="base">
              <a:buFont typeface="Arial" panose="020B0604020202020204" pitchFamily="34" charset="0"/>
              <a:buChar char="•"/>
            </a:pPr>
            <a:r>
              <a:rPr lang="en-GB" sz="1200" dirty="0">
                <a:solidFill>
                  <a:schemeClr val="tx1"/>
                </a:solidFill>
              </a:rPr>
              <a:t>lower taxes on business profits F</a:t>
            </a:r>
          </a:p>
          <a:p>
            <a:pPr marL="171450" indent="-171450" fontAlgn="base">
              <a:buFont typeface="Arial" panose="020B0604020202020204" pitchFamily="34" charset="0"/>
              <a:buChar char="•"/>
            </a:pPr>
            <a:r>
              <a:rPr lang="en-GB" sz="1200" dirty="0">
                <a:solidFill>
                  <a:schemeClr val="tx1"/>
                </a:solidFill>
              </a:rPr>
              <a:t>trade union reform T</a:t>
            </a:r>
          </a:p>
          <a:p>
            <a:pPr marL="171450" indent="-171450" fontAlgn="base">
              <a:buFont typeface="Arial" panose="020B0604020202020204" pitchFamily="34" charset="0"/>
              <a:buChar char="•"/>
            </a:pPr>
            <a:r>
              <a:rPr lang="en-GB" sz="1200" dirty="0">
                <a:solidFill>
                  <a:schemeClr val="tx1"/>
                </a:solidFill>
              </a:rPr>
              <a:t>privatisation/de-regulation P,D</a:t>
            </a:r>
          </a:p>
          <a:p>
            <a:pPr fontAlgn="base"/>
            <a:r>
              <a:rPr lang="en-GB" sz="1200" b="1" dirty="0">
                <a:solidFill>
                  <a:schemeClr val="tx1"/>
                </a:solidFill>
              </a:rPr>
              <a:t>PDFET – please don’t fail Economics, thanks!</a:t>
            </a:r>
          </a:p>
          <a:p>
            <a:pPr fontAlgn="base"/>
            <a:endParaRPr lang="en-GB" sz="1200" b="1" dirty="0">
              <a:solidFill>
                <a:schemeClr val="tx1"/>
              </a:solidFill>
            </a:endParaRPr>
          </a:p>
          <a:p>
            <a:r>
              <a:rPr lang="en-GB" sz="1200" dirty="0">
                <a:solidFill>
                  <a:schemeClr val="tx1"/>
                </a:solidFill>
              </a:rPr>
              <a:t>If demand increases but there is no increase in supply, then an economy is likely to suffer from inflation as there is a shortage of goods and services, resulting in prices rising.</a:t>
            </a:r>
          </a:p>
          <a:p>
            <a:endParaRPr lang="en-GB" sz="1200" dirty="0">
              <a:solidFill>
                <a:schemeClr val="tx1"/>
              </a:solidFill>
            </a:endParaRPr>
          </a:p>
          <a:p>
            <a:r>
              <a:rPr lang="en-GB" sz="1200" dirty="0">
                <a:solidFill>
                  <a:schemeClr val="tx1"/>
                </a:solidFill>
              </a:rPr>
              <a:t>This will not lead to economic growth. Through using supply-side policies, if the increase in demand is matched by an increase in supply, then we will see economic growth.</a:t>
            </a:r>
          </a:p>
          <a:p>
            <a:pPr fontAlgn="base"/>
            <a:endParaRPr lang="en-GB" sz="1200" dirty="0">
              <a:solidFill>
                <a:schemeClr val="tx1"/>
              </a:solidFill>
            </a:endParaRPr>
          </a:p>
        </p:txBody>
      </p:sp>
    </p:spTree>
    <p:extLst>
      <p:ext uri="{BB962C8B-B14F-4D97-AF65-F5344CB8AC3E}">
        <p14:creationId xmlns:p14="http://schemas.microsoft.com/office/powerpoint/2010/main" val="61356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42100" y="914399"/>
            <a:ext cx="4160940" cy="30674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3.2.1 Introduction to the national economy</a:t>
            </a:r>
          </a:p>
          <a:p>
            <a:endParaRPr lang="en-GB" sz="1200" dirty="0"/>
          </a:p>
          <a:p>
            <a:r>
              <a:rPr lang="en-GB" sz="1200" b="1" i="1" dirty="0"/>
              <a:t>3.2.1.1 Interest rates, saving, borrowing, spending and investment</a:t>
            </a:r>
          </a:p>
          <a:p>
            <a:r>
              <a:rPr lang="en-GB" sz="1200" dirty="0"/>
              <a:t>•What interest rates are</a:t>
            </a:r>
          </a:p>
          <a:p>
            <a:r>
              <a:rPr lang="en-GB" sz="1200" dirty="0"/>
              <a:t>• How interest rates affect consumers' decisions to save, borrow or spend </a:t>
            </a:r>
          </a:p>
          <a:p>
            <a:r>
              <a:rPr lang="en-GB" sz="1200" dirty="0"/>
              <a:t>• How interest rates affect producers' decisions to save, borrow or invest </a:t>
            </a:r>
          </a:p>
          <a:p>
            <a:r>
              <a:rPr lang="en-GB" sz="1200" dirty="0"/>
              <a:t>• How to calculate rate of interest on savings</a:t>
            </a:r>
          </a:p>
          <a:p>
            <a:endParaRPr lang="en-GB" sz="1200" dirty="0"/>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27743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Factors that influence how people save or spend:</a:t>
            </a:r>
          </a:p>
          <a:p>
            <a:endParaRPr lang="en-GB" sz="1200" b="1" dirty="0">
              <a:solidFill>
                <a:schemeClr val="tx1"/>
              </a:solidFill>
            </a:endParaRPr>
          </a:p>
          <a:p>
            <a:r>
              <a:rPr lang="en-GB" sz="1200" b="1" dirty="0">
                <a:solidFill>
                  <a:schemeClr val="tx1"/>
                </a:solidFill>
              </a:rPr>
              <a:t>How people spend is dependent on a number of factors: </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Future expectations – if firms believe that demand will rise in the future then they are more likely to invest to meet that demand in the future. </a:t>
            </a:r>
          </a:p>
          <a:p>
            <a:pPr marL="171450" indent="-171450">
              <a:buFont typeface="Arial" panose="020B0604020202020204" pitchFamily="34" charset="0"/>
              <a:buChar char="•"/>
            </a:pPr>
            <a:r>
              <a:rPr lang="en-GB" sz="1200" dirty="0">
                <a:solidFill>
                  <a:schemeClr val="tx1"/>
                </a:solidFill>
              </a:rPr>
              <a:t>The economic outlook – if the economy if growing, inflation is stable and unemployment is low, firms may invest and consumers will spend rather than save</a:t>
            </a:r>
          </a:p>
          <a:p>
            <a:pPr marL="171450" indent="-171450">
              <a:buFont typeface="Arial" panose="020B0604020202020204" pitchFamily="34" charset="0"/>
              <a:buChar char="•"/>
            </a:pPr>
            <a:r>
              <a:rPr lang="en-GB" sz="1200" dirty="0">
                <a:solidFill>
                  <a:schemeClr val="tx1"/>
                </a:solidFill>
              </a:rPr>
              <a:t>Cost of capital goods – machinery can fall in price with technological advancements, this means firms may be more likely to invest in more efficient machinery. </a:t>
            </a:r>
          </a:p>
        </p:txBody>
      </p:sp>
      <p:sp>
        <p:nvSpPr>
          <p:cNvPr id="11" name="Rectangle 10">
            <a:extLst>
              <a:ext uri="{FF2B5EF4-FFF2-40B4-BE49-F238E27FC236}">
                <a16:creationId xmlns:a16="http://schemas.microsoft.com/office/drawing/2014/main" id="{8F760660-5660-4080-9675-1CD830E53A11}"/>
              </a:ext>
            </a:extLst>
          </p:cNvPr>
          <p:cNvSpPr/>
          <p:nvPr/>
        </p:nvSpPr>
        <p:spPr>
          <a:xfrm>
            <a:off x="359794" y="1467853"/>
            <a:ext cx="3681115" cy="2634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to calculate rate of interest on savings:</a:t>
            </a:r>
          </a:p>
          <a:p>
            <a:r>
              <a:rPr lang="en-GB" sz="1200" dirty="0">
                <a:solidFill>
                  <a:schemeClr val="tx1"/>
                </a:solidFill>
              </a:rPr>
              <a:t>Emma’s pays 5% interest rate per year on any money saved in her account.  She has £1000 in the bank. To work out how much money she would receive in interest and the total amount in her bank at the end of the year:</a:t>
            </a:r>
          </a:p>
          <a:p>
            <a:endParaRPr lang="en-GB" sz="1200" dirty="0">
              <a:solidFill>
                <a:schemeClr val="tx1"/>
              </a:solidFill>
            </a:endParaRPr>
          </a:p>
          <a:p>
            <a:r>
              <a:rPr lang="en-GB" sz="1200" b="1" dirty="0">
                <a:solidFill>
                  <a:schemeClr val="tx1"/>
                </a:solidFill>
              </a:rPr>
              <a:t>Calculate 5% of £1,000 </a:t>
            </a:r>
            <a:endParaRPr lang="en-GB" sz="1200" dirty="0">
              <a:solidFill>
                <a:schemeClr val="tx1"/>
              </a:solidFill>
            </a:endParaRPr>
          </a:p>
          <a:p>
            <a:r>
              <a:rPr lang="en-GB" sz="1200" dirty="0">
                <a:solidFill>
                  <a:schemeClr val="tx1"/>
                </a:solidFill>
              </a:rPr>
              <a:t>Interest = £1000 x 0.05</a:t>
            </a:r>
          </a:p>
          <a:p>
            <a:r>
              <a:rPr lang="en-GB" sz="1200" dirty="0">
                <a:solidFill>
                  <a:schemeClr val="tx1"/>
                </a:solidFill>
              </a:rPr>
              <a:t>= £50</a:t>
            </a:r>
          </a:p>
          <a:p>
            <a:endParaRPr lang="en-GB" sz="1200" dirty="0">
              <a:solidFill>
                <a:schemeClr val="tx1"/>
              </a:solidFill>
            </a:endParaRPr>
          </a:p>
          <a:p>
            <a:r>
              <a:rPr lang="en-GB" sz="1200" dirty="0">
                <a:solidFill>
                  <a:schemeClr val="tx1"/>
                </a:solidFill>
              </a:rPr>
              <a:t>Savings at end of period = Total savings plus interest </a:t>
            </a:r>
          </a:p>
          <a:p>
            <a:r>
              <a:rPr lang="en-GB" sz="1200" dirty="0">
                <a:solidFill>
                  <a:schemeClr val="tx1"/>
                </a:solidFill>
              </a:rPr>
              <a:t>= £1,000 + £50</a:t>
            </a:r>
          </a:p>
          <a:p>
            <a:r>
              <a:rPr lang="en-GB" sz="1200" dirty="0">
                <a:solidFill>
                  <a:schemeClr val="tx1"/>
                </a:solidFill>
              </a:rPr>
              <a:t>= £1,050</a:t>
            </a:r>
            <a:endParaRPr lang="en-GB" sz="1200" b="1" u="sng" dirty="0">
              <a:solidFill>
                <a:schemeClr val="tx1"/>
              </a:solidFill>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359795" y="4177116"/>
            <a:ext cx="5355206" cy="2491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interest rates affect consumer decision to save, </a:t>
            </a:r>
          </a:p>
          <a:p>
            <a:r>
              <a:rPr lang="en-GB" sz="1200" b="1" u="sng" dirty="0">
                <a:solidFill>
                  <a:schemeClr val="tx1"/>
                </a:solidFill>
              </a:rPr>
              <a:t>borrow or spend:</a:t>
            </a:r>
          </a:p>
          <a:p>
            <a:r>
              <a:rPr lang="en-GB" sz="1200" i="1" dirty="0">
                <a:solidFill>
                  <a:schemeClr val="tx1"/>
                </a:solidFill>
              </a:rPr>
              <a:t>If interest rates rise: </a:t>
            </a:r>
            <a:endParaRPr lang="en-GB" sz="1200" dirty="0">
              <a:solidFill>
                <a:schemeClr val="tx1"/>
              </a:solidFill>
            </a:endParaRPr>
          </a:p>
          <a:p>
            <a:r>
              <a:rPr lang="en-GB" sz="1200" dirty="0">
                <a:solidFill>
                  <a:schemeClr val="tx1"/>
                </a:solidFill>
              </a:rPr>
              <a:t>People will save more as the reward for saving has increased</a:t>
            </a:r>
          </a:p>
          <a:p>
            <a:r>
              <a:rPr lang="en-GB" sz="1200" dirty="0">
                <a:solidFill>
                  <a:schemeClr val="tx1"/>
                </a:solidFill>
              </a:rPr>
              <a:t>Less likely to take out loans as interest repayments are higher. </a:t>
            </a:r>
          </a:p>
          <a:p>
            <a:r>
              <a:rPr lang="en-GB" sz="1200" dirty="0">
                <a:solidFill>
                  <a:schemeClr val="tx1"/>
                </a:solidFill>
              </a:rPr>
              <a:t>Likely to spend less as they are saving more and are less likely to borrow.</a:t>
            </a:r>
          </a:p>
          <a:p>
            <a:endParaRPr lang="en-GB" sz="1200" dirty="0">
              <a:solidFill>
                <a:schemeClr val="tx1"/>
              </a:solidFill>
            </a:endParaRPr>
          </a:p>
          <a:p>
            <a:r>
              <a:rPr lang="en-GB" sz="1200" i="1" dirty="0">
                <a:solidFill>
                  <a:schemeClr val="tx1"/>
                </a:solidFill>
              </a:rPr>
              <a:t>If interest rates fall: </a:t>
            </a:r>
            <a:endParaRPr lang="en-GB" sz="1200" dirty="0">
              <a:solidFill>
                <a:schemeClr val="tx1"/>
              </a:solidFill>
            </a:endParaRPr>
          </a:p>
          <a:p>
            <a:r>
              <a:rPr lang="en-GB" sz="1200" dirty="0">
                <a:solidFill>
                  <a:schemeClr val="tx1"/>
                </a:solidFill>
              </a:rPr>
              <a:t>People generally save less as the reward for saving has decreased. </a:t>
            </a:r>
          </a:p>
          <a:p>
            <a:r>
              <a:rPr lang="en-GB" sz="1200" dirty="0">
                <a:solidFill>
                  <a:schemeClr val="tx1"/>
                </a:solidFill>
              </a:rPr>
              <a:t>May be more likely to take borrow via loans as interest repayments are lower </a:t>
            </a:r>
          </a:p>
          <a:p>
            <a:r>
              <a:rPr lang="en-GB" sz="1200" dirty="0">
                <a:solidFill>
                  <a:schemeClr val="tx1"/>
                </a:solidFill>
              </a:rPr>
              <a:t>Consumers are likely to spend more as they are saving less and are more willing to borrow to fund their spending. </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5247" y="3046831"/>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244789" y="3048898"/>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3"/>
            <a:ext cx="3681115" cy="10473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What are interest rates?</a:t>
            </a:r>
          </a:p>
          <a:p>
            <a:r>
              <a:rPr lang="en-GB" sz="1200" dirty="0">
                <a:solidFill>
                  <a:srgbClr val="000000"/>
                </a:solidFill>
                <a:latin typeface="Calibri" panose="020F0502020204030204" pitchFamily="34" charset="0"/>
              </a:rPr>
              <a:t>Interest rates</a:t>
            </a:r>
          </a:p>
          <a:p>
            <a:r>
              <a:rPr lang="en-GB" sz="1200" dirty="0">
                <a:solidFill>
                  <a:srgbClr val="000000"/>
                </a:solidFill>
                <a:latin typeface="Calibri" panose="020F0502020204030204" pitchFamily="34" charset="0"/>
              </a:rPr>
              <a:t>The cost of money which are set via the base rate by the Monetary Policy Committee of the Bank of England.  Also the reward for saving.</a:t>
            </a:r>
          </a:p>
        </p:txBody>
      </p:sp>
      <p:sp>
        <p:nvSpPr>
          <p:cNvPr id="3" name="Rectangle 2">
            <a:extLst>
              <a:ext uri="{FF2B5EF4-FFF2-40B4-BE49-F238E27FC236}">
                <a16:creationId xmlns:a16="http://schemas.microsoft.com/office/drawing/2014/main" id="{B6423C08-64B5-78E0-64A7-39E48E1B068B}"/>
              </a:ext>
            </a:extLst>
          </p:cNvPr>
          <p:cNvSpPr/>
          <p:nvPr/>
        </p:nvSpPr>
        <p:spPr>
          <a:xfrm>
            <a:off x="6096000" y="4630508"/>
            <a:ext cx="5989346" cy="20381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i="1" dirty="0">
              <a:solidFill>
                <a:schemeClr val="tx1"/>
              </a:solidFill>
            </a:endParaRPr>
          </a:p>
          <a:p>
            <a:r>
              <a:rPr lang="en-GB" sz="1200" b="1" u="sng" dirty="0">
                <a:solidFill>
                  <a:schemeClr val="tx1"/>
                </a:solidFill>
              </a:rPr>
              <a:t>How interest rates affect producer decisions to save, borrow or spend:</a:t>
            </a:r>
          </a:p>
          <a:p>
            <a:r>
              <a:rPr lang="en-GB" sz="1200" i="1" dirty="0">
                <a:solidFill>
                  <a:schemeClr val="tx1"/>
                </a:solidFill>
              </a:rPr>
              <a:t>If interest rates rise: </a:t>
            </a:r>
            <a:endParaRPr lang="en-GB" sz="1200" dirty="0">
              <a:solidFill>
                <a:schemeClr val="tx1"/>
              </a:solidFill>
            </a:endParaRPr>
          </a:p>
          <a:p>
            <a:r>
              <a:rPr lang="en-GB" sz="1200" dirty="0">
                <a:solidFill>
                  <a:schemeClr val="tx1"/>
                </a:solidFill>
              </a:rPr>
              <a:t>Producers are likely to retain profit as they will get a higher return in the bank. </a:t>
            </a:r>
          </a:p>
          <a:p>
            <a:r>
              <a:rPr lang="en-GB" sz="1200" dirty="0">
                <a:solidFill>
                  <a:schemeClr val="tx1"/>
                </a:solidFill>
              </a:rPr>
              <a:t>Less likely to take out loans for expansion/machinery as interest repayments are higher. </a:t>
            </a:r>
          </a:p>
          <a:p>
            <a:endParaRPr lang="en-GB" sz="1200" dirty="0">
              <a:solidFill>
                <a:schemeClr val="tx1"/>
              </a:solidFill>
            </a:endParaRPr>
          </a:p>
          <a:p>
            <a:r>
              <a:rPr lang="en-GB" sz="1200" i="1" dirty="0">
                <a:solidFill>
                  <a:schemeClr val="tx1"/>
                </a:solidFill>
              </a:rPr>
              <a:t>If interest rates fall: </a:t>
            </a:r>
            <a:endParaRPr lang="en-GB" sz="1200" dirty="0">
              <a:solidFill>
                <a:schemeClr val="tx1"/>
              </a:solidFill>
            </a:endParaRPr>
          </a:p>
          <a:p>
            <a:r>
              <a:rPr lang="en-GB" sz="1200" dirty="0">
                <a:solidFill>
                  <a:schemeClr val="tx1"/>
                </a:solidFill>
              </a:rPr>
              <a:t>Producers are likely to save less as the reward for saving has decreased. </a:t>
            </a:r>
          </a:p>
          <a:p>
            <a:r>
              <a:rPr lang="en-GB" sz="1200" dirty="0">
                <a:solidFill>
                  <a:schemeClr val="tx1"/>
                </a:solidFill>
              </a:rPr>
              <a:t>They are more likely to take out loans as interest repayments are lower so may be more expansion or new machinery improving efficiency</a:t>
            </a:r>
            <a:endParaRPr lang="en-GB" sz="1200" b="1" u="sng" dirty="0">
              <a:solidFill>
                <a:schemeClr val="tx1"/>
              </a:solidFill>
            </a:endParaRPr>
          </a:p>
        </p:txBody>
      </p:sp>
    </p:spTree>
    <p:extLst>
      <p:ext uri="{BB962C8B-B14F-4D97-AF65-F5344CB8AC3E}">
        <p14:creationId xmlns:p14="http://schemas.microsoft.com/office/powerpoint/2010/main" val="10584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5941409" y="258272"/>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3.2.3.3 Supply-Side Policies</a:t>
            </a:r>
          </a:p>
          <a:p>
            <a:pPr marL="171450" indent="-171450">
              <a:buFont typeface="Arial" panose="020B0604020202020204" pitchFamily="34" charset="0"/>
              <a:buChar char="•"/>
            </a:pPr>
            <a:r>
              <a:rPr lang="en-GB" sz="1200" dirty="0"/>
              <a:t>the advantages and disadvantages of supply-side policies </a:t>
            </a:r>
          </a:p>
          <a:p>
            <a:pPr marL="171450" indent="-171450">
              <a:buFont typeface="Arial" panose="020B0604020202020204" pitchFamily="34" charset="0"/>
              <a:buChar char="•"/>
            </a:pPr>
            <a:r>
              <a:rPr lang="en-GB" sz="1200" dirty="0"/>
              <a:t>supply-side policies such as: investment in education and training, lower direct taxes, lower taxes on business profits, trade union reform and privatisation/de-regulation</a:t>
            </a:r>
          </a:p>
          <a:p>
            <a:pPr marL="171450" indent="-171450">
              <a:buFont typeface="Arial" panose="020B0604020202020204" pitchFamily="34" charset="0"/>
              <a:buChar char="•"/>
            </a:pPr>
            <a:r>
              <a:rPr lang="en-GB" sz="1200" dirty="0"/>
              <a:t>how supply-side policies can be used to help achieve government objectives.</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2335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1000"/>
              </a:spcAft>
            </a:pPr>
            <a:r>
              <a:rPr lang="en-GB" sz="1200" b="1" u="sng" dirty="0">
                <a:solidFill>
                  <a:schemeClr val="tx1"/>
                </a:solidFill>
              </a:rPr>
              <a:t>Reduced trade union power:</a:t>
            </a:r>
          </a:p>
          <a:p>
            <a:pPr marL="171450" indent="-171450">
              <a:buFont typeface="Arial" panose="020B0604020202020204" pitchFamily="34" charset="0"/>
              <a:buChar char="•"/>
            </a:pPr>
            <a:r>
              <a:rPr lang="en-GB" sz="1200" dirty="0">
                <a:solidFill>
                  <a:schemeClr val="tx1"/>
                </a:solidFill>
              </a:rPr>
              <a:t>Trade unions use collective bargaining which is where the trade union negotiates with employers on behalf of all members, to influence pay and working conditions.</a:t>
            </a:r>
          </a:p>
          <a:p>
            <a:pPr marL="171450" indent="-171450">
              <a:buFont typeface="Arial" panose="020B0604020202020204" pitchFamily="34" charset="0"/>
              <a:buChar char="•"/>
            </a:pPr>
            <a:r>
              <a:rPr lang="en-GB" sz="1200" dirty="0">
                <a:solidFill>
                  <a:schemeClr val="tx1"/>
                </a:solidFill>
              </a:rPr>
              <a:t>Where there are strong trade unions, the unions could ask for high wages and stop production by going on strike so the employer has no power and has to agree to the pay rise, thus increasing inflation</a:t>
            </a:r>
          </a:p>
          <a:p>
            <a:pPr marL="171450" indent="-171450">
              <a:buFont typeface="Arial" panose="020B0604020202020204" pitchFamily="34" charset="0"/>
              <a:buChar char="•"/>
            </a:pPr>
            <a:r>
              <a:rPr lang="en-GB" sz="1200" dirty="0">
                <a:solidFill>
                  <a:schemeClr val="tx1"/>
                </a:solidFill>
              </a:rPr>
              <a:t>By restricting trade union power, the Government makes it easier for firms to pay lower wages.  Wages area  cost of production so lower wages lowers costs so firms can increase supply.</a:t>
            </a:r>
          </a:p>
          <a:p>
            <a:pPr marL="171450" indent="-171450">
              <a:buFont typeface="Arial" panose="020B0604020202020204" pitchFamily="34" charset="0"/>
              <a:buChar char="•"/>
            </a:pPr>
            <a:r>
              <a:rPr lang="en-GB" sz="1200" dirty="0">
                <a:solidFill>
                  <a:schemeClr val="tx1"/>
                </a:solidFill>
              </a:rPr>
              <a:t>Reduced trade union power will make it difficult for unions to strike</a:t>
            </a:r>
            <a:endParaRPr lang="en-GB" sz="1200" b="1" u="sng" dirty="0">
              <a:solidFill>
                <a:schemeClr val="tx1"/>
              </a:solidFill>
            </a:endParaRPr>
          </a:p>
        </p:txBody>
      </p:sp>
      <p:sp>
        <p:nvSpPr>
          <p:cNvPr id="11" name="Rectangle 10">
            <a:extLst>
              <a:ext uri="{FF2B5EF4-FFF2-40B4-BE49-F238E27FC236}">
                <a16:creationId xmlns:a16="http://schemas.microsoft.com/office/drawing/2014/main" id="{8F760660-5660-4080-9675-1CD830E53A11}"/>
              </a:ext>
            </a:extLst>
          </p:cNvPr>
          <p:cNvSpPr/>
          <p:nvPr/>
        </p:nvSpPr>
        <p:spPr>
          <a:xfrm>
            <a:off x="103463" y="2803188"/>
            <a:ext cx="5539531" cy="37665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Privatisation:</a:t>
            </a:r>
          </a:p>
          <a:p>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The </a:t>
            </a:r>
            <a:r>
              <a:rPr lang="en-GB" sz="1200" b="1" dirty="0">
                <a:solidFill>
                  <a:schemeClr val="tx1"/>
                </a:solidFill>
              </a:rPr>
              <a:t>public sector</a:t>
            </a:r>
            <a:r>
              <a:rPr lang="en-GB" sz="1200" dirty="0">
                <a:solidFill>
                  <a:schemeClr val="tx1"/>
                </a:solidFill>
              </a:rPr>
              <a:t> is owned and run by the government</a:t>
            </a:r>
          </a:p>
          <a:p>
            <a:pPr marL="171450" indent="-171450" fontAlgn="base">
              <a:buFont typeface="Arial" panose="020B0604020202020204" pitchFamily="34" charset="0"/>
              <a:buChar char="•"/>
            </a:pPr>
            <a:r>
              <a:rPr lang="en-GB" sz="1200" dirty="0">
                <a:solidFill>
                  <a:schemeClr val="tx1"/>
                </a:solidFill>
              </a:rPr>
              <a:t>The </a:t>
            </a:r>
            <a:r>
              <a:rPr lang="en-GB" sz="1200" b="1" dirty="0">
                <a:solidFill>
                  <a:schemeClr val="tx1"/>
                </a:solidFill>
              </a:rPr>
              <a:t>private sector </a:t>
            </a:r>
            <a:r>
              <a:rPr lang="en-GB" sz="1200" dirty="0">
                <a:solidFill>
                  <a:schemeClr val="tx1"/>
                </a:solidFill>
              </a:rPr>
              <a:t>is run by individuals and groups of individuals e.g. sole traders or PLCs</a:t>
            </a:r>
          </a:p>
          <a:p>
            <a:pPr marL="171450" indent="-171450" fontAlgn="base">
              <a:buFont typeface="Arial" panose="020B0604020202020204" pitchFamily="34" charset="0"/>
              <a:buChar char="•"/>
            </a:pPr>
            <a:r>
              <a:rPr lang="en-GB" sz="1200" b="1" dirty="0">
                <a:solidFill>
                  <a:schemeClr val="tx1"/>
                </a:solidFill>
              </a:rPr>
              <a:t>Privatisation</a:t>
            </a:r>
            <a:r>
              <a:rPr lang="en-GB" sz="1200" dirty="0">
                <a:solidFill>
                  <a:schemeClr val="tx1"/>
                </a:solidFill>
              </a:rPr>
              <a:t> is the act of transferring a business from public to private ownership</a:t>
            </a:r>
          </a:p>
          <a:p>
            <a:pPr marL="171450" indent="-171450" fontAlgn="base">
              <a:buFont typeface="Arial" panose="020B0604020202020204" pitchFamily="34" charset="0"/>
              <a:buChar char="•"/>
            </a:pPr>
            <a:r>
              <a:rPr lang="en-GB" sz="1200" dirty="0">
                <a:solidFill>
                  <a:schemeClr val="tx1"/>
                </a:solidFill>
              </a:rPr>
              <a:t>This means that the government sells shares in the company to the general public and makes it into a public limited company (PLC).  Now it has shareholders, they will expect the firm to make high profits so that they can receive dividends</a:t>
            </a:r>
          </a:p>
          <a:p>
            <a:pPr marL="171450" indent="-171450" fontAlgn="base">
              <a:buFont typeface="Arial" panose="020B0604020202020204" pitchFamily="34" charset="0"/>
              <a:buChar char="•"/>
            </a:pPr>
            <a:r>
              <a:rPr lang="en-GB" sz="1200" dirty="0">
                <a:solidFill>
                  <a:schemeClr val="tx1"/>
                </a:solidFill>
              </a:rPr>
              <a:t>This should make the new private firm more efficient as they will have to lower costs and cut prices in order to make more profits</a:t>
            </a:r>
          </a:p>
          <a:p>
            <a:pPr fontAlgn="base"/>
            <a:endParaRPr lang="en-GB" sz="1200" dirty="0">
              <a:solidFill>
                <a:schemeClr val="tx1"/>
              </a:solidFill>
            </a:endParaRPr>
          </a:p>
          <a:p>
            <a:pPr fontAlgn="base"/>
            <a:r>
              <a:rPr lang="en-GB" sz="1200" dirty="0">
                <a:solidFill>
                  <a:schemeClr val="tx1"/>
                </a:solidFill>
              </a:rPr>
              <a:t>Benefits of privatisation include:</a:t>
            </a:r>
          </a:p>
          <a:p>
            <a:pPr marL="171450" indent="-171450" fontAlgn="base">
              <a:buFont typeface="Arial" panose="020B0604020202020204" pitchFamily="34" charset="0"/>
              <a:buChar char="•"/>
            </a:pPr>
            <a:r>
              <a:rPr lang="en-GB" sz="1200" dirty="0">
                <a:solidFill>
                  <a:schemeClr val="tx1"/>
                </a:solidFill>
              </a:rPr>
              <a:t>Greater </a:t>
            </a:r>
            <a:r>
              <a:rPr lang="en-GB" sz="1200" b="1" dirty="0">
                <a:solidFill>
                  <a:schemeClr val="tx1"/>
                </a:solidFill>
              </a:rPr>
              <a:t>efficiency</a:t>
            </a:r>
            <a:r>
              <a:rPr lang="en-GB" sz="1200" dirty="0">
                <a:solidFill>
                  <a:schemeClr val="tx1"/>
                </a:solidFill>
              </a:rPr>
              <a:t> as profit maximisation means firms have cut costs</a:t>
            </a:r>
            <a:endParaRPr lang="en-US" sz="1200" dirty="0">
              <a:solidFill>
                <a:schemeClr val="tx1"/>
              </a:solidFill>
            </a:endParaRPr>
          </a:p>
          <a:p>
            <a:pPr marL="171450" indent="-171450" fontAlgn="base">
              <a:buFont typeface="Arial" panose="020B0604020202020204" pitchFamily="34" charset="0"/>
              <a:buChar char="•"/>
            </a:pPr>
            <a:r>
              <a:rPr lang="en-GB" sz="1200" b="1" dirty="0">
                <a:solidFill>
                  <a:schemeClr val="tx1"/>
                </a:solidFill>
              </a:rPr>
              <a:t>Innovation</a:t>
            </a:r>
            <a:r>
              <a:rPr lang="en-GB" sz="1200" dirty="0">
                <a:solidFill>
                  <a:schemeClr val="tx1"/>
                </a:solidFill>
              </a:rPr>
              <a:t> is more likely as firms try to increase profits and market share by meeting customer needs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Goods and services are produced to meet </a:t>
            </a:r>
            <a:r>
              <a:rPr lang="en-GB" sz="1200" b="1" dirty="0">
                <a:solidFill>
                  <a:schemeClr val="tx1"/>
                </a:solidFill>
              </a:rPr>
              <a:t>consumer needs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Due to higher competition, </a:t>
            </a:r>
            <a:r>
              <a:rPr lang="en-GB" sz="1200" b="1" dirty="0">
                <a:solidFill>
                  <a:schemeClr val="tx1"/>
                </a:solidFill>
              </a:rPr>
              <a:t>greater choice and lower prices </a:t>
            </a:r>
            <a:r>
              <a:rPr lang="en-GB" sz="1200" dirty="0">
                <a:solidFill>
                  <a:schemeClr val="tx1"/>
                </a:solidFill>
              </a:rPr>
              <a:t>for consumers</a:t>
            </a:r>
            <a:r>
              <a:rPr lang="en-US" sz="1200" dirty="0">
                <a:solidFill>
                  <a:schemeClr val="tx1"/>
                </a:solidFill>
              </a:rPr>
              <a:t>​</a:t>
            </a:r>
          </a:p>
          <a:p>
            <a:pPr marL="171450" indent="-171450" fontAlgn="base">
              <a:buFont typeface="Arial" panose="020B0604020202020204" pitchFamily="34" charset="0"/>
              <a:buChar char="•"/>
            </a:pPr>
            <a:r>
              <a:rPr lang="en-GB" sz="1200" b="1" dirty="0">
                <a:solidFill>
                  <a:schemeClr val="tx1"/>
                </a:solidFill>
              </a:rPr>
              <a:t>Increased competition</a:t>
            </a:r>
            <a:r>
              <a:rPr lang="en-GB" sz="1200" dirty="0">
                <a:solidFill>
                  <a:schemeClr val="tx1"/>
                </a:solidFill>
              </a:rPr>
              <a:t>, instead of government monopoly</a:t>
            </a:r>
            <a:endParaRPr lang="en-US" sz="1200" dirty="0">
              <a:solidFill>
                <a:schemeClr val="tx1"/>
              </a:solidFill>
            </a:endParaRPr>
          </a:p>
          <a:p>
            <a:endParaRPr lang="en-GB" sz="1200" dirty="0">
              <a:solidFill>
                <a:schemeClr val="tx1"/>
              </a:solidFill>
              <a:latin typeface="Arial" panose="020B060402020202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6" name="Rectangle 15">
            <a:extLst>
              <a:ext uri="{FF2B5EF4-FFF2-40B4-BE49-F238E27FC236}">
                <a16:creationId xmlns:a16="http://schemas.microsoft.com/office/drawing/2014/main" id="{ADA82195-2634-405E-A718-4257F2FC9FD0}"/>
              </a:ext>
            </a:extLst>
          </p:cNvPr>
          <p:cNvSpPr/>
          <p:nvPr/>
        </p:nvSpPr>
        <p:spPr>
          <a:xfrm>
            <a:off x="5941408" y="2039690"/>
            <a:ext cx="5928633" cy="2550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Deregulation: </a:t>
            </a:r>
          </a:p>
          <a:p>
            <a:pPr marL="171450" indent="-171450">
              <a:buFont typeface="Arial" panose="020B0604020202020204" pitchFamily="34" charset="0"/>
              <a:buChar char="•"/>
            </a:pPr>
            <a:endParaRPr lang="en-GB" sz="1200" b="1" u="sng" dirty="0">
              <a:solidFill>
                <a:schemeClr val="tx1"/>
              </a:solidFill>
            </a:endParaRPr>
          </a:p>
          <a:p>
            <a:pPr fontAlgn="base"/>
            <a:r>
              <a:rPr lang="en-GB" sz="1200" b="1" dirty="0">
                <a:solidFill>
                  <a:schemeClr val="tx1"/>
                </a:solidFill>
              </a:rPr>
              <a:t>Deregulation</a:t>
            </a:r>
            <a:r>
              <a:rPr lang="en-GB" sz="1200" dirty="0">
                <a:solidFill>
                  <a:schemeClr val="tx1"/>
                </a:solidFill>
              </a:rPr>
              <a:t> is the opening up of markets to new competition through the removal of rules and regulations that create </a:t>
            </a:r>
            <a:r>
              <a:rPr lang="en-GB" sz="1200" b="1" dirty="0">
                <a:solidFill>
                  <a:schemeClr val="tx1"/>
                </a:solidFill>
              </a:rPr>
              <a:t>barriers to entry</a:t>
            </a:r>
            <a:r>
              <a:rPr lang="en-GB" sz="1200" dirty="0">
                <a:solidFill>
                  <a:schemeClr val="tx1"/>
                </a:solidFill>
              </a:rPr>
              <a:t>. </a:t>
            </a:r>
          </a:p>
          <a:p>
            <a:pPr fontAlgn="base"/>
            <a:endParaRPr lang="en-GB" sz="1200" dirty="0">
              <a:solidFill>
                <a:schemeClr val="tx1"/>
              </a:solidFill>
            </a:endParaRPr>
          </a:p>
          <a:p>
            <a:pPr fontAlgn="base"/>
            <a:r>
              <a:rPr lang="en-GB" sz="1200" dirty="0">
                <a:solidFill>
                  <a:schemeClr val="tx1"/>
                </a:solidFill>
              </a:rPr>
              <a:t>Benefits of deregulation include:</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Competitive markets will lead to greater efficiency</a:t>
            </a:r>
            <a:r>
              <a:rPr lang="en-US" sz="1200" dirty="0">
                <a:solidFill>
                  <a:schemeClr val="tx1"/>
                </a:solidFill>
              </a:rPr>
              <a:t>​ as firms have to cut costs to be successful</a:t>
            </a:r>
          </a:p>
          <a:p>
            <a:pPr marL="171450" indent="-171450" fontAlgn="base">
              <a:buFont typeface="Arial" panose="020B0604020202020204" pitchFamily="34" charset="0"/>
              <a:buChar char="•"/>
            </a:pPr>
            <a:r>
              <a:rPr lang="en-GB" sz="1200" dirty="0">
                <a:solidFill>
                  <a:schemeClr val="tx1"/>
                </a:solidFill>
              </a:rPr>
              <a:t>Consumer demand will be met by firms reducing prices and providing a greater range of products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More opportunities for businesses in the private sector</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However, many private firms rely on their trade with the public sector, and may suffer if the public sector is reduced in size</a:t>
            </a:r>
            <a:endParaRPr lang="en-US" sz="1200" dirty="0">
              <a:solidFill>
                <a:schemeClr val="tx1"/>
              </a:solidFill>
            </a:endParaRPr>
          </a:p>
        </p:txBody>
      </p:sp>
      <p:sp>
        <p:nvSpPr>
          <p:cNvPr id="2" name="Rectangle 1">
            <a:extLst>
              <a:ext uri="{FF2B5EF4-FFF2-40B4-BE49-F238E27FC236}">
                <a16:creationId xmlns:a16="http://schemas.microsoft.com/office/drawing/2014/main" id="{2F48CF24-8797-CBD0-048F-7C7B8C2965F6}"/>
              </a:ext>
            </a:extLst>
          </p:cNvPr>
          <p:cNvSpPr/>
          <p:nvPr/>
        </p:nvSpPr>
        <p:spPr>
          <a:xfrm>
            <a:off x="5941408" y="4621053"/>
            <a:ext cx="5928633" cy="1948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u="sng" dirty="0">
                <a:solidFill>
                  <a:schemeClr val="tx1"/>
                </a:solidFill>
              </a:rPr>
              <a:t>Supply-side summary:</a:t>
            </a:r>
          </a:p>
          <a:p>
            <a:endParaRPr lang="en-US" sz="1200" dirty="0">
              <a:solidFill>
                <a:schemeClr val="tx1"/>
              </a:solidFill>
            </a:endParaRPr>
          </a:p>
          <a:p>
            <a:pPr fontAlgn="base"/>
            <a:r>
              <a:rPr lang="en-GB" sz="1200" dirty="0">
                <a:solidFill>
                  <a:schemeClr val="tx1"/>
                </a:solidFill>
              </a:rPr>
              <a:t>Any policy that increases the quantity and/or quality of the factors of production, can be seen as a supply-side policy. </a:t>
            </a:r>
          </a:p>
          <a:p>
            <a:pPr marL="171450" indent="-171450" fontAlgn="base">
              <a:buFont typeface="Arial" panose="020B0604020202020204" pitchFamily="34" charset="0"/>
              <a:buChar char="•"/>
            </a:pPr>
            <a:r>
              <a:rPr lang="en-GB" sz="1200" dirty="0">
                <a:solidFill>
                  <a:schemeClr val="tx1"/>
                </a:solidFill>
              </a:rPr>
              <a:t>e.g. policy to increase immigration as this increases number of workers available </a:t>
            </a:r>
          </a:p>
          <a:p>
            <a:pPr marL="171450" indent="-171450" fontAlgn="base">
              <a:buFont typeface="Arial" panose="020B0604020202020204" pitchFamily="34" charset="0"/>
              <a:buChar char="•"/>
            </a:pPr>
            <a:r>
              <a:rPr lang="en-GB" sz="1200" dirty="0">
                <a:solidFill>
                  <a:schemeClr val="tx1"/>
                </a:solidFill>
              </a:rPr>
              <a:t>Reducing ‘red tape’ such as health and safety rules which is the government making it easier for businesses to run</a:t>
            </a:r>
          </a:p>
          <a:p>
            <a:pPr marL="171450" indent="-171450" fontAlgn="base">
              <a:buFont typeface="Arial" panose="020B0604020202020204" pitchFamily="34" charset="0"/>
              <a:buChar char="•"/>
            </a:pPr>
            <a:r>
              <a:rPr lang="en-GB" sz="1200" dirty="0">
                <a:solidFill>
                  <a:schemeClr val="tx1"/>
                </a:solidFill>
              </a:rPr>
              <a:t>Reducing minimum wage as this makes it cheaper for firms to produce so they are likely to supply more</a:t>
            </a:r>
            <a:endParaRPr lang="en-US" sz="1200" dirty="0">
              <a:solidFill>
                <a:schemeClr val="tx1"/>
              </a:solidFill>
            </a:endParaRPr>
          </a:p>
          <a:p>
            <a:endParaRPr lang="en-US" sz="1200" dirty="0">
              <a:solidFill>
                <a:schemeClr val="tx1"/>
              </a:solidFill>
            </a:endParaRPr>
          </a:p>
        </p:txBody>
      </p:sp>
    </p:spTree>
    <p:extLst>
      <p:ext uri="{BB962C8B-B14F-4D97-AF65-F5344CB8AC3E}">
        <p14:creationId xmlns:p14="http://schemas.microsoft.com/office/powerpoint/2010/main" val="4292588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321958" y="184143"/>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3.2.3.3 Supply-Side Policies</a:t>
            </a:r>
          </a:p>
          <a:p>
            <a:pPr marL="171450" indent="-171450">
              <a:buFont typeface="Arial" panose="020B0604020202020204" pitchFamily="34" charset="0"/>
              <a:buChar char="•"/>
            </a:pPr>
            <a:r>
              <a:rPr lang="en-GB" sz="1200" dirty="0"/>
              <a:t>the advantages and disadvantages of supply-side policies </a:t>
            </a:r>
          </a:p>
          <a:p>
            <a:pPr marL="171450" indent="-171450">
              <a:buFont typeface="Arial" panose="020B0604020202020204" pitchFamily="34" charset="0"/>
              <a:buChar char="•"/>
            </a:pPr>
            <a:r>
              <a:rPr lang="en-GB" sz="1200" dirty="0"/>
              <a:t>supply-side policies such as: investment in education and training, lower direct taxes, lower taxes on business profits, trade union reform and privatisation/de-regulation</a:t>
            </a:r>
          </a:p>
          <a:p>
            <a:pPr marL="171450" indent="-171450">
              <a:buFont typeface="Arial" panose="020B0604020202020204" pitchFamily="34" charset="0"/>
              <a:buChar char="•"/>
            </a:pPr>
            <a:r>
              <a:rPr lang="en-GB" sz="1200" dirty="0"/>
              <a:t>how supply-side policies can be used to help achieve government objectives.</a:t>
            </a:r>
          </a:p>
          <a:p>
            <a:r>
              <a:rPr lang="en-GB" sz="1200" b="1" dirty="0"/>
              <a:t>Appears in Paper 2 - Macroeconomics</a:t>
            </a:r>
          </a:p>
        </p:txBody>
      </p:sp>
      <p:sp>
        <p:nvSpPr>
          <p:cNvPr id="11" name="Rectangle 10">
            <a:extLst>
              <a:ext uri="{FF2B5EF4-FFF2-40B4-BE49-F238E27FC236}">
                <a16:creationId xmlns:a16="http://schemas.microsoft.com/office/drawing/2014/main" id="{8F760660-5660-4080-9675-1CD830E53A11}"/>
              </a:ext>
            </a:extLst>
          </p:cNvPr>
          <p:cNvSpPr/>
          <p:nvPr/>
        </p:nvSpPr>
        <p:spPr>
          <a:xfrm>
            <a:off x="4885325" y="343513"/>
            <a:ext cx="4160941" cy="7278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How supply side policies help to achieve economic objectives:</a:t>
            </a:r>
            <a:endParaRPr lang="en-US" sz="1200" dirty="0">
              <a:solidFill>
                <a:schemeClr val="tx1"/>
              </a:solidFill>
            </a:endParaRPr>
          </a:p>
          <a:p>
            <a:endParaRPr lang="en-GB" sz="1200" dirty="0">
              <a:solidFill>
                <a:schemeClr val="tx1"/>
              </a:solidFill>
              <a:latin typeface="Arial" panose="020B060402020202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graphicFrame>
        <p:nvGraphicFramePr>
          <p:cNvPr id="6" name="Table 5">
            <a:extLst>
              <a:ext uri="{FF2B5EF4-FFF2-40B4-BE49-F238E27FC236}">
                <a16:creationId xmlns:a16="http://schemas.microsoft.com/office/drawing/2014/main" id="{69051995-B12C-F655-97B6-22F77844FC56}"/>
              </a:ext>
            </a:extLst>
          </p:cNvPr>
          <p:cNvGraphicFramePr>
            <a:graphicFrameLocks noGrp="1"/>
          </p:cNvGraphicFramePr>
          <p:nvPr/>
        </p:nvGraphicFramePr>
        <p:xfrm>
          <a:off x="444507" y="1808682"/>
          <a:ext cx="4981931" cy="4380977"/>
        </p:xfrm>
        <a:graphic>
          <a:graphicData uri="http://schemas.openxmlformats.org/drawingml/2006/table">
            <a:tbl>
              <a:tblPr firstRow="1" bandRow="1">
                <a:tableStyleId>{5C22544A-7EE6-4342-B048-85BDC9FD1C3A}</a:tableStyleId>
              </a:tblPr>
              <a:tblGrid>
                <a:gridCol w="4981931">
                  <a:extLst>
                    <a:ext uri="{9D8B030D-6E8A-4147-A177-3AD203B41FA5}">
                      <a16:colId xmlns:a16="http://schemas.microsoft.com/office/drawing/2014/main" val="4044332363"/>
                    </a:ext>
                  </a:extLst>
                </a:gridCol>
              </a:tblGrid>
              <a:tr h="357617">
                <a:tc>
                  <a:txBody>
                    <a:bodyPr/>
                    <a:lstStyle/>
                    <a:p>
                      <a:r>
                        <a:rPr lang="en-GB" sz="1200" dirty="0">
                          <a:solidFill>
                            <a:schemeClr val="tx1"/>
                          </a:solidFill>
                        </a:rPr>
                        <a:t>Effect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75226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Competition policy: Should increase competition leading to greater efficiency and output and  </a:t>
                      </a:r>
                      <a:r>
                        <a:rPr lang="en-GB" sz="1200" b="1" dirty="0">
                          <a:solidFill>
                            <a:schemeClr val="tx1"/>
                          </a:solidFill>
                        </a:rPr>
                        <a:t>lower </a:t>
                      </a:r>
                      <a:r>
                        <a:rPr lang="en-GB" sz="1200" dirty="0">
                          <a:solidFill>
                            <a:schemeClr val="tx1"/>
                          </a:solidFill>
                        </a:rPr>
                        <a:t>prices (inflation). Exports are more competitive helping to improve the balance of payments</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61671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Privatisation: Control of monopolies leads to lower prices (reduces inflation) and possibly </a:t>
                      </a:r>
                      <a:r>
                        <a:rPr lang="en-GB" sz="1200" b="1" dirty="0">
                          <a:solidFill>
                            <a:schemeClr val="tx1"/>
                          </a:solidFill>
                        </a:rPr>
                        <a:t>decreased </a:t>
                      </a:r>
                      <a:r>
                        <a:rPr lang="en-GB" sz="1200" dirty="0">
                          <a:solidFill>
                            <a:schemeClr val="tx1"/>
                          </a:solidFill>
                        </a:rPr>
                        <a:t>unemployment</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0432062"/>
                  </a:ext>
                </a:extLst>
              </a:tr>
              <a:tr h="411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Improve transport facilities: Helps increase the mobility of the factors of production (CELL), leading to </a:t>
                      </a:r>
                      <a:r>
                        <a:rPr lang="en-GB" sz="1200" b="1" dirty="0">
                          <a:solidFill>
                            <a:schemeClr val="tx1"/>
                          </a:solidFill>
                        </a:rPr>
                        <a:t>increased </a:t>
                      </a:r>
                      <a:r>
                        <a:rPr lang="en-GB" sz="1200" dirty="0">
                          <a:solidFill>
                            <a:schemeClr val="tx1"/>
                          </a:solidFill>
                        </a:rPr>
                        <a:t>economic growth and improved balance of payments</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4341394"/>
                  </a:ext>
                </a:extLst>
              </a:tr>
              <a:tr h="137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Education and training: Improves workers’ skills and the quality of labour.  This </a:t>
                      </a:r>
                      <a:r>
                        <a:rPr lang="en-GB" sz="1200" b="1" dirty="0">
                          <a:solidFill>
                            <a:schemeClr val="tx1"/>
                          </a:solidFill>
                        </a:rPr>
                        <a:t>increases </a:t>
                      </a:r>
                      <a:r>
                        <a:rPr lang="en-GB" sz="1200" dirty="0">
                          <a:solidFill>
                            <a:schemeClr val="tx1"/>
                          </a:solidFill>
                        </a:rPr>
                        <a:t>productivity and </a:t>
                      </a:r>
                      <a:r>
                        <a:rPr lang="en-GB" sz="1200" b="1" dirty="0">
                          <a:solidFill>
                            <a:schemeClr val="tx1"/>
                          </a:solidFill>
                        </a:rPr>
                        <a:t>increases </a:t>
                      </a:r>
                      <a:r>
                        <a:rPr lang="en-GB" sz="1200" dirty="0">
                          <a:solidFill>
                            <a:schemeClr val="tx1"/>
                          </a:solidFill>
                        </a:rPr>
                        <a:t>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632480"/>
                  </a:ext>
                </a:extLst>
              </a:tr>
              <a:tr h="137160">
                <a:tc>
                  <a:txBody>
                    <a:bodyPr/>
                    <a:lstStyle/>
                    <a:p>
                      <a:r>
                        <a:rPr lang="en-GB" sz="1200" dirty="0">
                          <a:solidFill>
                            <a:schemeClr val="tx1"/>
                          </a:solidFill>
                        </a:rPr>
                        <a:t>Reducing direct taxes on incomes and reducing benefits: Lower taxes increase the incentive to work as do lower benefits from not working.</a:t>
                      </a:r>
                    </a:p>
                    <a:p>
                      <a:r>
                        <a:rPr lang="en-GB" sz="1200" dirty="0">
                          <a:solidFill>
                            <a:schemeClr val="tx1"/>
                          </a:solidFill>
                        </a:rPr>
                        <a:t>This </a:t>
                      </a:r>
                      <a:r>
                        <a:rPr lang="en-GB" sz="1200" b="1" dirty="0">
                          <a:solidFill>
                            <a:schemeClr val="tx1"/>
                          </a:solidFill>
                        </a:rPr>
                        <a:t>decreases</a:t>
                      </a:r>
                      <a:r>
                        <a:rPr lang="en-GB" sz="1200" dirty="0">
                          <a:solidFill>
                            <a:schemeClr val="tx1"/>
                          </a:solidFill>
                        </a:rPr>
                        <a:t> unemployment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3981864"/>
                  </a:ext>
                </a:extLst>
              </a:tr>
              <a:tr h="137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Reducing trade union power: This reduces the number of strikes and other industrial disputes. This </a:t>
                      </a:r>
                      <a:r>
                        <a:rPr lang="en-GB" sz="1200" b="1" dirty="0">
                          <a:solidFill>
                            <a:schemeClr val="tx1"/>
                          </a:solidFill>
                        </a:rPr>
                        <a:t>increases </a:t>
                      </a:r>
                      <a:r>
                        <a:rPr lang="en-GB" sz="1200" dirty="0">
                          <a:solidFill>
                            <a:schemeClr val="tx1"/>
                          </a:solidFill>
                        </a:rPr>
                        <a:t>economic growth</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602160"/>
                  </a:ext>
                </a:extLst>
              </a:tr>
            </a:tbl>
          </a:graphicData>
        </a:graphic>
      </p:graphicFrame>
      <p:graphicFrame>
        <p:nvGraphicFramePr>
          <p:cNvPr id="8" name="Table 7">
            <a:extLst>
              <a:ext uri="{FF2B5EF4-FFF2-40B4-BE49-F238E27FC236}">
                <a16:creationId xmlns:a16="http://schemas.microsoft.com/office/drawing/2014/main" id="{06A5466C-688F-44A0-F816-8659DEEF653B}"/>
              </a:ext>
            </a:extLst>
          </p:cNvPr>
          <p:cNvGraphicFramePr>
            <a:graphicFrameLocks noGrp="1"/>
          </p:cNvGraphicFramePr>
          <p:nvPr/>
        </p:nvGraphicFramePr>
        <p:xfrm>
          <a:off x="5681272" y="2165212"/>
          <a:ext cx="6248254" cy="4042592"/>
        </p:xfrm>
        <a:graphic>
          <a:graphicData uri="http://schemas.openxmlformats.org/drawingml/2006/table">
            <a:tbl>
              <a:tblPr firstRow="1" bandRow="1">
                <a:tableStyleId>{5C22544A-7EE6-4342-B048-85BDC9FD1C3A}</a:tableStyleId>
              </a:tblPr>
              <a:tblGrid>
                <a:gridCol w="1688037">
                  <a:extLst>
                    <a:ext uri="{9D8B030D-6E8A-4147-A177-3AD203B41FA5}">
                      <a16:colId xmlns:a16="http://schemas.microsoft.com/office/drawing/2014/main" val="714055784"/>
                    </a:ext>
                  </a:extLst>
                </a:gridCol>
                <a:gridCol w="4560217">
                  <a:extLst>
                    <a:ext uri="{9D8B030D-6E8A-4147-A177-3AD203B41FA5}">
                      <a16:colId xmlns:a16="http://schemas.microsoft.com/office/drawing/2014/main" val="4103525788"/>
                    </a:ext>
                  </a:extLst>
                </a:gridCol>
              </a:tblGrid>
              <a:tr h="431776">
                <a:tc>
                  <a:txBody>
                    <a:bodyPr/>
                    <a:lstStyle/>
                    <a:p>
                      <a:r>
                        <a:rPr lang="en-GB" sz="1200" dirty="0">
                          <a:solidFill>
                            <a:schemeClr val="tx1"/>
                          </a:solidFill>
                        </a:rPr>
                        <a:t>Macroeconomic objective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Explanation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9130604"/>
                  </a:ext>
                </a:extLst>
              </a:tr>
              <a:tr h="451970">
                <a:tc>
                  <a:txBody>
                    <a:bodyPr/>
                    <a:lstStyle/>
                    <a:p>
                      <a:r>
                        <a:rPr lang="en-GB" sz="1200" dirty="0">
                          <a:solidFill>
                            <a:schemeClr val="tx1"/>
                          </a:solidFill>
                        </a:rPr>
                        <a:t>Inflation (price stability)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The process of improving economic efficiency should ensure that costs of production decrease or rise at a sustainable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374740"/>
                  </a:ext>
                </a:extLst>
              </a:tr>
              <a:tr h="451970">
                <a:tc>
                  <a:txBody>
                    <a:bodyPr/>
                    <a:lstStyle/>
                    <a:p>
                      <a:r>
                        <a:rPr lang="en-GB" sz="1200" dirty="0">
                          <a:solidFill>
                            <a:schemeClr val="tx1"/>
                          </a:solidFill>
                        </a:rPr>
                        <a:t>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An improvement in efficiency should lead to an increase in output, generating improved profits, higher wages and economic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66271"/>
                  </a:ext>
                </a:extLst>
              </a:tr>
              <a:tr h="949908">
                <a:tc>
                  <a:txBody>
                    <a:bodyPr/>
                    <a:lstStyle/>
                    <a:p>
                      <a:r>
                        <a:rPr lang="en-GB" sz="1200" dirty="0">
                          <a:solidFill>
                            <a:schemeClr val="tx1"/>
                          </a:solidFill>
                        </a:rPr>
                        <a:t>Full employment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Supply-side policies aimed at improving skills should ensure that individuals become more employable. Increased efficiencies and profits for businesses should encourage greater employment. Some concerns remain that an increased drive towards robotization may lead to some unemployment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7317103"/>
                  </a:ext>
                </a:extLst>
              </a:tr>
              <a:tr h="642273">
                <a:tc>
                  <a:txBody>
                    <a:bodyPr/>
                    <a:lstStyle/>
                    <a:p>
                      <a:r>
                        <a:rPr lang="en-GB" sz="1200" dirty="0">
                          <a:solidFill>
                            <a:schemeClr val="tx1"/>
                          </a:solidFill>
                        </a:rPr>
                        <a:t>Balance on balance of payments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kern="1200" dirty="0">
                          <a:solidFill>
                            <a:schemeClr val="tx1"/>
                          </a:solidFill>
                          <a:latin typeface="+mn-lt"/>
                          <a:ea typeface="+mn-ea"/>
                          <a:cs typeface="+mn-cs"/>
                        </a:rPr>
                        <a:t>If the UK’s economic efficiency improves then UK products and services should become more price competitive, generating an increased demand for UK exports.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4480576"/>
                  </a:ext>
                </a:extLst>
              </a:tr>
              <a:tr h="1022879">
                <a:tc>
                  <a:txBody>
                    <a:bodyPr/>
                    <a:lstStyle/>
                    <a:p>
                      <a:r>
                        <a:rPr lang="en-GB" sz="1200" dirty="0">
                          <a:solidFill>
                            <a:schemeClr val="tx1"/>
                          </a:solidFill>
                        </a:rPr>
                        <a:t>Greater 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Improved economic efficiency and economic growth can allow the government to ensure policies aimed at improving equality (such as an improved educational provision) are implemented. An improvement in employment opportunities should also lead to greater equality.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6417178"/>
                  </a:ext>
                </a:extLst>
              </a:tr>
            </a:tbl>
          </a:graphicData>
        </a:graphic>
      </p:graphicFrame>
    </p:spTree>
    <p:extLst>
      <p:ext uri="{BB962C8B-B14F-4D97-AF65-F5344CB8AC3E}">
        <p14:creationId xmlns:p14="http://schemas.microsoft.com/office/powerpoint/2010/main" val="2379055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42100" y="276132"/>
            <a:ext cx="4160940" cy="16727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3.2.3.4 Policies to correct positive and negative externalities </a:t>
            </a:r>
          </a:p>
          <a:p>
            <a:endParaRPr lang="en-GB" sz="1200" b="1" u="sng" dirty="0"/>
          </a:p>
          <a:p>
            <a:r>
              <a:rPr lang="en-GB" sz="1200" dirty="0"/>
              <a:t>Government policies designed to influence positive and negative externalities </a:t>
            </a:r>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6654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Legislation:</a:t>
            </a:r>
          </a:p>
          <a:p>
            <a:pPr marL="171450" indent="-171450">
              <a:buFont typeface="Arial" panose="020B0604020202020204" pitchFamily="34" charset="0"/>
              <a:buChar char="•"/>
            </a:pPr>
            <a:r>
              <a:rPr lang="en-GB" sz="1200" dirty="0">
                <a:solidFill>
                  <a:schemeClr val="tx1"/>
                </a:solidFill>
              </a:rPr>
              <a:t>Laws to protect individuals, consumers and societies</a:t>
            </a:r>
          </a:p>
          <a:p>
            <a:pPr marL="171450" indent="-171450">
              <a:buFont typeface="Arial" panose="020B0604020202020204" pitchFamily="34" charset="0"/>
              <a:buChar char="•"/>
            </a:pPr>
            <a:r>
              <a:rPr lang="en-GB" sz="1200" dirty="0">
                <a:solidFill>
                  <a:schemeClr val="tx1"/>
                </a:solidFill>
              </a:rPr>
              <a:t>E.g. minimum age to buy alcohol and tobacco</a:t>
            </a:r>
          </a:p>
          <a:p>
            <a:pPr marL="171450" indent="-171450">
              <a:buFont typeface="Arial" panose="020B0604020202020204" pitchFamily="34" charset="0"/>
              <a:buChar char="•"/>
            </a:pPr>
            <a:endParaRPr lang="en-GB" sz="1200" dirty="0">
              <a:solidFill>
                <a:schemeClr val="tx1"/>
              </a:solidFill>
            </a:endParaRPr>
          </a:p>
          <a:p>
            <a:r>
              <a:rPr lang="en-GB" sz="1200" b="1" u="sng" dirty="0">
                <a:solidFill>
                  <a:schemeClr val="tx1"/>
                </a:solidFill>
              </a:rPr>
              <a:t>Indirect taxation:</a:t>
            </a:r>
          </a:p>
          <a:p>
            <a:pPr marL="171450" indent="-171450">
              <a:buFont typeface="Arial" panose="020B0604020202020204" pitchFamily="34" charset="0"/>
              <a:buChar char="•"/>
            </a:pPr>
            <a:r>
              <a:rPr lang="en-GB" sz="1200" dirty="0">
                <a:solidFill>
                  <a:schemeClr val="tx1"/>
                </a:solidFill>
              </a:rPr>
              <a:t>Taxes such as excise duty (tax on alcohol) increase costs of production</a:t>
            </a:r>
          </a:p>
          <a:p>
            <a:pPr marL="171450" indent="-171450">
              <a:buFont typeface="Arial" panose="020B0604020202020204" pitchFamily="34" charset="0"/>
              <a:buChar char="•"/>
            </a:pPr>
            <a:r>
              <a:rPr lang="en-GB" sz="1200" dirty="0">
                <a:solidFill>
                  <a:schemeClr val="tx1"/>
                </a:solidFill>
              </a:rPr>
              <a:t>Increased costs are passed onto consumers in the form of higher prices</a:t>
            </a:r>
          </a:p>
          <a:p>
            <a:pPr marL="171450" indent="-171450">
              <a:buFont typeface="Arial" panose="020B0604020202020204" pitchFamily="34" charset="0"/>
              <a:buChar char="•"/>
            </a:pPr>
            <a:r>
              <a:rPr lang="en-GB" sz="1200" dirty="0">
                <a:solidFill>
                  <a:schemeClr val="tx1"/>
                </a:solidFill>
              </a:rPr>
              <a:t>Quantity supplied will decrease and S curve shifts to the left</a:t>
            </a:r>
          </a:p>
          <a:p>
            <a:pPr marL="171450" indent="-171450">
              <a:buFont typeface="Arial" panose="020B0604020202020204" pitchFamily="34" charset="0"/>
              <a:buChar char="•"/>
            </a:pPr>
            <a:r>
              <a:rPr lang="en-GB" sz="1200" dirty="0">
                <a:solidFill>
                  <a:schemeClr val="tx1"/>
                </a:solidFill>
              </a:rPr>
              <a:t>Acts a disincentive to purchase so reduces consumption</a:t>
            </a:r>
          </a:p>
          <a:p>
            <a:pPr marL="171450" indent="-171450">
              <a:buFont typeface="Arial" panose="020B0604020202020204" pitchFamily="34" charset="0"/>
              <a:buChar char="•"/>
            </a:pPr>
            <a:r>
              <a:rPr lang="en-GB" sz="1200" dirty="0">
                <a:solidFill>
                  <a:schemeClr val="tx1"/>
                </a:solidFill>
              </a:rPr>
              <a:t>Indirect taxes often used on demerit goods with negative externalities</a:t>
            </a: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a:p>
            <a:endParaRPr lang="en-GB"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3461" y="1986988"/>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222570" y="2063861"/>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2"/>
            <a:ext cx="3681115" cy="65033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Key Definitions:</a:t>
            </a:r>
          </a:p>
          <a:p>
            <a:endParaRPr lang="en-GB" sz="1200" b="1" u="sng" dirty="0">
              <a:solidFill>
                <a:schemeClr val="tx1"/>
              </a:solidFill>
            </a:endParaRPr>
          </a:p>
          <a:p>
            <a:pPr algn="l"/>
            <a:r>
              <a:rPr lang="en-GB" sz="1200" b="1" dirty="0">
                <a:solidFill>
                  <a:schemeClr val="tx1"/>
                </a:solidFill>
              </a:rPr>
              <a:t>Market failure:</a:t>
            </a:r>
          </a:p>
          <a:p>
            <a:r>
              <a:rPr lang="en-GB" sz="1200" dirty="0">
                <a:solidFill>
                  <a:schemeClr val="tx1"/>
                </a:solidFill>
              </a:rPr>
              <a:t>Where the market system fails to allocate resources efficiently.</a:t>
            </a:r>
          </a:p>
          <a:p>
            <a:r>
              <a:rPr lang="en-GB" sz="1200" b="1" dirty="0">
                <a:solidFill>
                  <a:schemeClr val="tx1"/>
                </a:solidFill>
              </a:rPr>
              <a:t>Misallocation of resources:</a:t>
            </a:r>
          </a:p>
          <a:p>
            <a:r>
              <a:rPr lang="en-GB" sz="1200" dirty="0">
                <a:solidFill>
                  <a:schemeClr val="tx1"/>
                </a:solidFill>
              </a:rPr>
              <a:t>When there is an incorrect resource allocation to the creation of a good or service that results in welfare loss to society.</a:t>
            </a:r>
          </a:p>
          <a:p>
            <a:r>
              <a:rPr lang="en-GB" sz="1200" b="1" dirty="0">
                <a:solidFill>
                  <a:schemeClr val="tx1"/>
                </a:solidFill>
              </a:rPr>
              <a:t>Positive externality:</a:t>
            </a:r>
            <a:br>
              <a:rPr lang="en-GB" sz="1200" dirty="0">
                <a:solidFill>
                  <a:schemeClr val="tx1"/>
                </a:solidFill>
              </a:rPr>
            </a:br>
            <a:r>
              <a:rPr lang="en-GB" sz="1200" dirty="0">
                <a:solidFill>
                  <a:schemeClr val="tx1"/>
                </a:solidFill>
              </a:rPr>
              <a:t>A benefit to a third party outside of an economic transaction. For example, a pensioner pays for a gardener to maintain their front garden. The neighbours have the benefit of enjoying the flowers that grow. This is a benefit to them that they do not pay for. </a:t>
            </a:r>
          </a:p>
          <a:p>
            <a:r>
              <a:rPr lang="en-GB" sz="1200" b="1" dirty="0">
                <a:solidFill>
                  <a:schemeClr val="tx1"/>
                </a:solidFill>
              </a:rPr>
              <a:t>Negative externality:</a:t>
            </a:r>
          </a:p>
          <a:p>
            <a:r>
              <a:rPr lang="en-GB" sz="1200" dirty="0">
                <a:solidFill>
                  <a:schemeClr val="tx1"/>
                </a:solidFill>
              </a:rPr>
              <a:t>A cost to a third party outside of an economic transaction. For example, the cost of cleaning up rubbish outside of a fast food restaurant would not be paid by the customer (creating the litter) or the restaurant (selling the produce). </a:t>
            </a:r>
          </a:p>
          <a:p>
            <a:r>
              <a:rPr lang="en-GB" sz="1200" b="1" dirty="0">
                <a:solidFill>
                  <a:schemeClr val="tx1"/>
                </a:solidFill>
              </a:rPr>
              <a:t>Private cost:</a:t>
            </a:r>
          </a:p>
          <a:p>
            <a:r>
              <a:rPr lang="en-GB" sz="1200" dirty="0">
                <a:solidFill>
                  <a:schemeClr val="tx1"/>
                </a:solidFill>
              </a:rPr>
              <a:t>The cost to the producer or the consumer of the creation and consumption of a good.</a:t>
            </a:r>
          </a:p>
          <a:p>
            <a:r>
              <a:rPr lang="en-GB" sz="1200" b="1" dirty="0">
                <a:solidFill>
                  <a:schemeClr val="tx1"/>
                </a:solidFill>
              </a:rPr>
              <a:t>Private benefit:</a:t>
            </a:r>
          </a:p>
          <a:p>
            <a:r>
              <a:rPr lang="en-GB" sz="1200" dirty="0">
                <a:solidFill>
                  <a:schemeClr val="tx1"/>
                </a:solidFill>
              </a:rPr>
              <a:t>The benefit to a consumer of using a good.</a:t>
            </a:r>
          </a:p>
          <a:p>
            <a:r>
              <a:rPr lang="en-GB" sz="1200" b="1" dirty="0">
                <a:solidFill>
                  <a:schemeClr val="tx1"/>
                </a:solidFill>
              </a:rPr>
              <a:t>Social cost:</a:t>
            </a:r>
          </a:p>
          <a:p>
            <a:r>
              <a:rPr lang="en-GB" sz="1200" dirty="0">
                <a:solidFill>
                  <a:schemeClr val="tx1"/>
                </a:solidFill>
              </a:rPr>
              <a:t>The costs to society of producing a good. It includes the private costs and the external costs.</a:t>
            </a:r>
          </a:p>
          <a:p>
            <a:r>
              <a:rPr lang="en-GB" sz="1200" b="1" dirty="0">
                <a:solidFill>
                  <a:schemeClr val="tx1"/>
                </a:solidFill>
              </a:rPr>
              <a:t>Social benefit: </a:t>
            </a:r>
          </a:p>
          <a:p>
            <a:r>
              <a:rPr lang="en-GB" sz="1200" dirty="0">
                <a:solidFill>
                  <a:schemeClr val="tx1"/>
                </a:solidFill>
              </a:rPr>
              <a:t>The benefit to society of a good being created and consumed. This includes the private benefit and the external benefit.</a:t>
            </a:r>
          </a:p>
          <a:p>
            <a:br>
              <a:rPr lang="en-GB" sz="1200" dirty="0"/>
            </a:br>
            <a:endParaRPr lang="en-GB" sz="1200" b="1" i="0" dirty="0">
              <a:solidFill>
                <a:srgbClr val="4B4B4B"/>
              </a:solidFill>
              <a:effectLst/>
              <a:latin typeface="Verdana" panose="020B0604030504040204" pitchFamily="34" charset="0"/>
            </a:endParaRPr>
          </a:p>
        </p:txBody>
      </p:sp>
      <p:sp>
        <p:nvSpPr>
          <p:cNvPr id="3" name="Rectangle 2">
            <a:extLst>
              <a:ext uri="{FF2B5EF4-FFF2-40B4-BE49-F238E27FC236}">
                <a16:creationId xmlns:a16="http://schemas.microsoft.com/office/drawing/2014/main" id="{1646A8F4-C3A7-84A4-B93F-850BDEE640EC}"/>
              </a:ext>
            </a:extLst>
          </p:cNvPr>
          <p:cNvSpPr/>
          <p:nvPr/>
        </p:nvSpPr>
        <p:spPr>
          <a:xfrm>
            <a:off x="4255442" y="3232235"/>
            <a:ext cx="4047598" cy="3547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Policies to tackle externalities:</a:t>
            </a:r>
            <a:endParaRPr lang="en-GB" sz="1200" b="1" dirty="0">
              <a:solidFill>
                <a:schemeClr val="tx1"/>
              </a:solidFill>
            </a:endParaRPr>
          </a:p>
          <a:p>
            <a:pPr marL="285750" indent="-285750">
              <a:buFont typeface="Arial" panose="020B0604020202020204" pitchFamily="34" charset="0"/>
              <a:buChar char="•"/>
            </a:pPr>
            <a:r>
              <a:rPr lang="en-GB" sz="1200" dirty="0">
                <a:solidFill>
                  <a:schemeClr val="tx1"/>
                </a:solidFill>
              </a:rPr>
              <a:t>regulation</a:t>
            </a:r>
          </a:p>
          <a:p>
            <a:pPr marL="285750" indent="-285750">
              <a:buFont typeface="Arial" panose="020B0604020202020204" pitchFamily="34" charset="0"/>
              <a:buChar char="•"/>
            </a:pPr>
            <a:r>
              <a:rPr lang="en-GB" sz="1200" dirty="0">
                <a:solidFill>
                  <a:schemeClr val="tx1"/>
                </a:solidFill>
              </a:rPr>
              <a:t>legislation</a:t>
            </a:r>
          </a:p>
          <a:p>
            <a:pPr marL="285750" indent="-285750">
              <a:buFont typeface="Arial" panose="020B0604020202020204" pitchFamily="34" charset="0"/>
              <a:buChar char="•"/>
            </a:pPr>
            <a:r>
              <a:rPr lang="en-GB" sz="1200" dirty="0">
                <a:solidFill>
                  <a:schemeClr val="tx1"/>
                </a:solidFill>
              </a:rPr>
              <a:t>indirect taxation</a:t>
            </a:r>
          </a:p>
          <a:p>
            <a:pPr marL="285750" indent="-285750">
              <a:buFont typeface="Arial" panose="020B0604020202020204" pitchFamily="34" charset="0"/>
              <a:buChar char="•"/>
            </a:pPr>
            <a:r>
              <a:rPr lang="en-GB" sz="1200" dirty="0">
                <a:solidFill>
                  <a:schemeClr val="tx1"/>
                </a:solidFill>
              </a:rPr>
              <a:t>grants and subsidies</a:t>
            </a:r>
          </a:p>
          <a:p>
            <a:pPr marL="285750" indent="-285750">
              <a:buFont typeface="Arial" panose="020B0604020202020204" pitchFamily="34" charset="0"/>
              <a:buChar char="•"/>
            </a:pPr>
            <a:r>
              <a:rPr lang="en-GB" sz="1200" dirty="0">
                <a:solidFill>
                  <a:schemeClr val="tx1"/>
                </a:solidFill>
              </a:rPr>
              <a:t>voluntary agreements</a:t>
            </a:r>
          </a:p>
          <a:p>
            <a:pPr marL="285750" indent="-285750">
              <a:buFont typeface="Arial" panose="020B0604020202020204" pitchFamily="34" charset="0"/>
              <a:buChar char="•"/>
            </a:pPr>
            <a:r>
              <a:rPr lang="en-GB" sz="1200" dirty="0">
                <a:solidFill>
                  <a:schemeClr val="tx1"/>
                </a:solidFill>
              </a:rPr>
              <a:t>state provision</a:t>
            </a:r>
          </a:p>
          <a:p>
            <a:pPr marL="285750" indent="-285750">
              <a:buFont typeface="Arial" panose="020B0604020202020204" pitchFamily="34" charset="0"/>
              <a:buChar char="•"/>
            </a:pPr>
            <a:r>
              <a:rPr lang="en-GB" sz="1200" dirty="0">
                <a:solidFill>
                  <a:schemeClr val="tx1"/>
                </a:solidFill>
              </a:rPr>
              <a:t>campaigns</a:t>
            </a:r>
          </a:p>
          <a:p>
            <a:endParaRPr lang="en-GB" sz="1200" dirty="0">
              <a:solidFill>
                <a:schemeClr val="tx1"/>
              </a:solidFill>
            </a:endParaRPr>
          </a:p>
          <a:p>
            <a:r>
              <a:rPr lang="en-GB" sz="1200" b="1" u="sng" dirty="0">
                <a:solidFill>
                  <a:schemeClr val="tx1"/>
                </a:solidFill>
              </a:rPr>
              <a:t>Regulation:</a:t>
            </a:r>
          </a:p>
          <a:p>
            <a:pPr marL="171450" indent="-171450">
              <a:buFont typeface="Arial" panose="020B0604020202020204" pitchFamily="34" charset="0"/>
              <a:buChar char="•"/>
            </a:pPr>
            <a:r>
              <a:rPr lang="en-GB" sz="1200" dirty="0">
                <a:solidFill>
                  <a:schemeClr val="tx1"/>
                </a:solidFill>
              </a:rPr>
              <a:t>Rules to encourage competition and protect consumers from exploitation from dominant firms e.g. water/energy markets</a:t>
            </a:r>
          </a:p>
          <a:p>
            <a:pPr marL="171450" indent="-171450">
              <a:buFont typeface="Arial" panose="020B0604020202020204" pitchFamily="34" charset="0"/>
              <a:buChar char="•"/>
            </a:pPr>
            <a:r>
              <a:rPr lang="en-GB" sz="1200" dirty="0">
                <a:solidFill>
                  <a:schemeClr val="tx1"/>
                </a:solidFill>
              </a:rPr>
              <a:t>Should lead to lower prices and increased choice for consumers</a:t>
            </a:r>
          </a:p>
          <a:p>
            <a:pPr marL="171450" indent="-171450">
              <a:buFont typeface="Arial" panose="020B0604020202020204" pitchFamily="34" charset="0"/>
              <a:buChar char="•"/>
            </a:pPr>
            <a:r>
              <a:rPr lang="en-GB" sz="1200" dirty="0">
                <a:solidFill>
                  <a:schemeClr val="tx1"/>
                </a:solidFill>
              </a:rPr>
              <a:t>Intention is to create conditions to allow investment in key infrastructure</a:t>
            </a:r>
            <a:br>
              <a:rPr lang="en-GB" sz="1200" dirty="0">
                <a:solidFill>
                  <a:schemeClr val="tx1"/>
                </a:solidFill>
              </a:rPr>
            </a:br>
            <a:endParaRPr lang="en-GB" sz="1200" b="1" i="0" dirty="0">
              <a:solidFill>
                <a:schemeClr val="tx1"/>
              </a:solidFill>
              <a:effectLst/>
              <a:latin typeface="Verdana" panose="020B0604030504040204" pitchFamily="34" charset="0"/>
            </a:endParaRPr>
          </a:p>
        </p:txBody>
      </p:sp>
      <p:pic>
        <p:nvPicPr>
          <p:cNvPr id="6" name="Picture 5">
            <a:extLst>
              <a:ext uri="{FF2B5EF4-FFF2-40B4-BE49-F238E27FC236}">
                <a16:creationId xmlns:a16="http://schemas.microsoft.com/office/drawing/2014/main" id="{63C5A8E1-A54F-57ED-9927-A3FBDFA0D2C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819970" y="4073531"/>
            <a:ext cx="2436973" cy="2461950"/>
          </a:xfrm>
          <a:prstGeom prst="rect">
            <a:avLst/>
          </a:prstGeom>
        </p:spPr>
      </p:pic>
      <p:sp>
        <p:nvSpPr>
          <p:cNvPr id="9" name="Rectangle 8">
            <a:extLst>
              <a:ext uri="{FF2B5EF4-FFF2-40B4-BE49-F238E27FC236}">
                <a16:creationId xmlns:a16="http://schemas.microsoft.com/office/drawing/2014/main" id="{36713C08-494C-1316-F9D9-3489D39914B1}"/>
              </a:ext>
            </a:extLst>
          </p:cNvPr>
          <p:cNvSpPr/>
          <p:nvPr/>
        </p:nvSpPr>
        <p:spPr>
          <a:xfrm>
            <a:off x="9138575" y="3929745"/>
            <a:ext cx="812040" cy="37743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39445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D6C4EC-43B3-49C6-AD0E-714F12491141}"/>
              </a:ext>
            </a:extLst>
          </p:cNvPr>
          <p:cNvSpPr/>
          <p:nvPr/>
        </p:nvSpPr>
        <p:spPr>
          <a:xfrm>
            <a:off x="8404231" y="273050"/>
            <a:ext cx="3681115" cy="47053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latin typeface="Calibri" panose="020F0502020204030204" pitchFamily="34" charset="0"/>
              </a:rPr>
              <a:t>State provision:</a:t>
            </a:r>
            <a:endParaRPr lang="en-GB" sz="1200" u="sng" dirty="0">
              <a:solidFill>
                <a:schemeClr val="tx1"/>
              </a:solidFill>
              <a:latin typeface="Calibri" panose="020F0502020204030204" pitchFamily="34" charset="0"/>
            </a:endParaRPr>
          </a:p>
          <a:p>
            <a:endParaRPr lang="en-GB" sz="1200" b="1" dirty="0">
              <a:solidFill>
                <a:srgbClr val="FF0000"/>
              </a:solidFill>
              <a:latin typeface="Calibri" panose="020F0502020204030204" pitchFamily="34" charset="0"/>
            </a:endParaRPr>
          </a:p>
          <a:p>
            <a:pPr marL="171450" indent="-171450">
              <a:buFont typeface="Arial" panose="020B0604020202020204" pitchFamily="34" charset="0"/>
              <a:buChar char="•"/>
            </a:pPr>
            <a:r>
              <a:rPr lang="en-GB" sz="1200" dirty="0">
                <a:solidFill>
                  <a:schemeClr val="tx1"/>
                </a:solidFill>
                <a:latin typeface="Calibri" panose="020F0502020204030204" pitchFamily="34" charset="0"/>
              </a:rPr>
              <a:t>Where the good or service is not supplied or demanded in sufficient quantities, the state may step in to ensure provision</a:t>
            </a:r>
          </a:p>
          <a:p>
            <a:pPr marL="171450" indent="-171450">
              <a:buFont typeface="Arial" panose="020B0604020202020204" pitchFamily="34" charset="0"/>
              <a:buChar char="•"/>
            </a:pPr>
            <a:r>
              <a:rPr lang="en-GB" sz="1200" dirty="0">
                <a:solidFill>
                  <a:schemeClr val="tx1"/>
                </a:solidFill>
                <a:latin typeface="Calibri" panose="020F0502020204030204" pitchFamily="34" charset="0"/>
              </a:rPr>
              <a:t>For example, universal free school meals for infants, healthcare, education</a:t>
            </a:r>
          </a:p>
          <a:p>
            <a:pPr marL="171450" indent="-171450">
              <a:buFont typeface="Arial" panose="020B0604020202020204" pitchFamily="34" charset="0"/>
              <a:buChar char="•"/>
            </a:pPr>
            <a:endParaRPr lang="en-GB" sz="1200" b="1" dirty="0">
              <a:solidFill>
                <a:srgbClr val="FF0000"/>
              </a:solidFill>
              <a:latin typeface="Calibri" panose="020F0502020204030204" pitchFamily="34" charset="0"/>
            </a:endParaRPr>
          </a:p>
          <a:p>
            <a:r>
              <a:rPr lang="en-GB" sz="1200" b="1" u="sng" dirty="0">
                <a:solidFill>
                  <a:schemeClr val="tx1"/>
                </a:solidFill>
                <a:latin typeface="Calibri" panose="020F0502020204030204" pitchFamily="34" charset="0"/>
              </a:rPr>
              <a:t>Campaigns:</a:t>
            </a:r>
          </a:p>
          <a:p>
            <a:endParaRPr lang="en-GB" sz="1200" dirty="0">
              <a:solidFill>
                <a:schemeClr val="tx1"/>
              </a:solidFill>
              <a:latin typeface="Calibri" panose="020F0502020204030204" pitchFamily="34" charset="0"/>
            </a:endParaRPr>
          </a:p>
          <a:p>
            <a:pPr marL="171450" indent="-171450">
              <a:buFont typeface="Arial" panose="020B0604020202020204" pitchFamily="34" charset="0"/>
              <a:buChar char="•"/>
            </a:pPr>
            <a:r>
              <a:rPr lang="en-GB" sz="1200" dirty="0">
                <a:solidFill>
                  <a:schemeClr val="tx1"/>
                </a:solidFill>
                <a:latin typeface="Calibri" panose="020F0502020204030204" pitchFamily="34" charset="0"/>
              </a:rPr>
              <a:t>Government-backed information campaigns to encourage or discourage actions e.g. smoking kills adverts; firework safety, Eat </a:t>
            </a:r>
            <a:r>
              <a:rPr lang="en-GB" sz="1200">
                <a:solidFill>
                  <a:schemeClr val="tx1"/>
                </a:solidFill>
                <a:latin typeface="Calibri" panose="020F0502020204030204" pitchFamily="34" charset="0"/>
              </a:rPr>
              <a:t>Well campaigns</a:t>
            </a:r>
            <a:endParaRPr lang="en-GB" sz="1200" dirty="0">
              <a:solidFill>
                <a:schemeClr val="tx1"/>
              </a:solidFill>
              <a:latin typeface="Calibri" panose="020F0502020204030204" pitchFamily="34" charset="0"/>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0732" y="3550759"/>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5441225" y="32736"/>
            <a:ext cx="1390741" cy="1053412"/>
          </a:xfrm>
          <a:prstGeom prst="rect">
            <a:avLst/>
          </a:prstGeom>
        </p:spPr>
      </p:pic>
      <p:sp>
        <p:nvSpPr>
          <p:cNvPr id="13" name="Rectangle 12">
            <a:extLst>
              <a:ext uri="{FF2B5EF4-FFF2-40B4-BE49-F238E27FC236}">
                <a16:creationId xmlns:a16="http://schemas.microsoft.com/office/drawing/2014/main" id="{BACAA7E3-E858-4A74-A11D-3E53F23B1A9B}"/>
              </a:ext>
            </a:extLst>
          </p:cNvPr>
          <p:cNvSpPr/>
          <p:nvPr/>
        </p:nvSpPr>
        <p:spPr>
          <a:xfrm>
            <a:off x="192946" y="125267"/>
            <a:ext cx="3811459" cy="66393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Grants and subsidies:</a:t>
            </a:r>
          </a:p>
          <a:p>
            <a:pPr fontAlgn="base"/>
            <a:endParaRPr lang="en-GB" sz="1200" b="1" dirty="0">
              <a:solidFill>
                <a:schemeClr val="tx1"/>
              </a:solidFill>
              <a:latin typeface="Arial" panose="020B0604020202020204" pitchFamily="34" charset="0"/>
            </a:endParaRPr>
          </a:p>
          <a:p>
            <a:pPr marL="171450" indent="-171450" fontAlgn="base">
              <a:buFont typeface="Arial" panose="020B0604020202020204" pitchFamily="34" charset="0"/>
              <a:buChar char="•"/>
            </a:pPr>
            <a:r>
              <a:rPr lang="en-GB" sz="1200" dirty="0">
                <a:solidFill>
                  <a:schemeClr val="tx1"/>
                </a:solidFill>
              </a:rPr>
              <a:t>A grant or subsidy will reduce the costs of production for a firm</a:t>
            </a:r>
          </a:p>
          <a:p>
            <a:pPr marL="171450" indent="-171450" fontAlgn="base">
              <a:buFont typeface="Arial" panose="020B0604020202020204" pitchFamily="34" charset="0"/>
              <a:buChar char="•"/>
            </a:pPr>
            <a:r>
              <a:rPr lang="en-GB" sz="1200" dirty="0">
                <a:solidFill>
                  <a:schemeClr val="tx1"/>
                </a:solidFill>
              </a:rPr>
              <a:t>This means that supply shifts right</a:t>
            </a:r>
          </a:p>
          <a:p>
            <a:pPr marL="171450" indent="-171450" fontAlgn="base">
              <a:buFont typeface="Arial" panose="020B0604020202020204" pitchFamily="34" charset="0"/>
              <a:buChar char="•"/>
            </a:pPr>
            <a:r>
              <a:rPr lang="en-GB" sz="1200" dirty="0">
                <a:solidFill>
                  <a:schemeClr val="tx1"/>
                </a:solidFill>
              </a:rPr>
              <a:t>Increases supply and reduces price</a:t>
            </a:r>
          </a:p>
          <a:p>
            <a:pPr marL="171450" indent="-171450" fontAlgn="base">
              <a:buFont typeface="Arial" panose="020B0604020202020204" pitchFamily="34" charset="0"/>
              <a:buChar char="•"/>
            </a:pPr>
            <a:r>
              <a:rPr lang="en-GB" sz="1200" dirty="0">
                <a:solidFill>
                  <a:schemeClr val="tx1"/>
                </a:solidFill>
              </a:rPr>
              <a:t>Often used for merit goods which generate positive externalities</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fontAlgn="base"/>
            <a:endParaRPr lang="en-GB" sz="1200" dirty="0">
              <a:solidFill>
                <a:schemeClr val="tx1"/>
              </a:solidFill>
            </a:endParaRPr>
          </a:p>
          <a:p>
            <a:pPr fontAlgn="base"/>
            <a:endParaRPr lang="en-GB" sz="1200" dirty="0">
              <a:solidFill>
                <a:schemeClr val="tx1"/>
              </a:solidFill>
            </a:endParaRPr>
          </a:p>
          <a:p>
            <a:pPr fontAlgn="base"/>
            <a:endParaRPr lang="en-GB" sz="1200" dirty="0">
              <a:solidFill>
                <a:schemeClr val="tx1"/>
              </a:solidFill>
            </a:endParaRPr>
          </a:p>
          <a:p>
            <a:pPr fontAlgn="base"/>
            <a:endParaRPr lang="en-GB" sz="1200" dirty="0">
              <a:solidFill>
                <a:schemeClr val="tx1"/>
              </a:solidFill>
            </a:endParaRPr>
          </a:p>
          <a:p>
            <a:pPr fontAlgn="base"/>
            <a:r>
              <a:rPr lang="en-GB" sz="1200" b="1" u="sng" dirty="0">
                <a:solidFill>
                  <a:schemeClr val="tx1"/>
                </a:solidFill>
              </a:rPr>
              <a:t>Voluntary agreements:</a:t>
            </a:r>
          </a:p>
          <a:p>
            <a:pPr fontAlgn="base"/>
            <a:r>
              <a:rPr lang="en-GB" sz="1200" dirty="0">
                <a:solidFill>
                  <a:schemeClr val="tx1"/>
                </a:solidFill>
              </a:rPr>
              <a:t>Firms agree to behave in a particular way in order to have an impact in terms of positive or negative externalities e.g. firms may agree to use recyclable materials in their industry.  Another example is supermarkets agreeing not to sell fireworks.</a:t>
            </a:r>
          </a:p>
          <a:p>
            <a:endParaRPr lang="en-GB" sz="1200" b="1" u="sng" dirty="0">
              <a:solidFill>
                <a:schemeClr val="tx1"/>
              </a:solidFill>
            </a:endParaRPr>
          </a:p>
        </p:txBody>
      </p:sp>
      <p:sp>
        <p:nvSpPr>
          <p:cNvPr id="5" name="Rectangle: Rounded Corners 4">
            <a:extLst>
              <a:ext uri="{FF2B5EF4-FFF2-40B4-BE49-F238E27FC236}">
                <a16:creationId xmlns:a16="http://schemas.microsoft.com/office/drawing/2014/main" id="{CB719FA2-180A-C1B0-22F8-85CA0A95037E}"/>
              </a:ext>
            </a:extLst>
          </p:cNvPr>
          <p:cNvSpPr/>
          <p:nvPr/>
        </p:nvSpPr>
        <p:spPr>
          <a:xfrm>
            <a:off x="4157001" y="1471676"/>
            <a:ext cx="4160940" cy="16935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3.2.3.4 Policies to correct positive and negative externalities </a:t>
            </a:r>
          </a:p>
          <a:p>
            <a:endParaRPr lang="en-GB" sz="1200" b="1" u="sng" dirty="0"/>
          </a:p>
          <a:p>
            <a:r>
              <a:rPr lang="en-GB" sz="1200" dirty="0"/>
              <a:t>Government policies designed to influence positive and negative externalities </a:t>
            </a:r>
          </a:p>
          <a:p>
            <a:endParaRPr lang="en-GB" sz="1200" dirty="0"/>
          </a:p>
          <a:p>
            <a:r>
              <a:rPr lang="en-GB" sz="1200" b="1" dirty="0"/>
              <a:t>Appears in Paper 2 - Macroeconomics</a:t>
            </a:r>
          </a:p>
        </p:txBody>
      </p:sp>
      <p:pic>
        <p:nvPicPr>
          <p:cNvPr id="4" name="Picture 3">
            <a:extLst>
              <a:ext uri="{FF2B5EF4-FFF2-40B4-BE49-F238E27FC236}">
                <a16:creationId xmlns:a16="http://schemas.microsoft.com/office/drawing/2014/main" id="{B34806E1-2B1E-FBE6-49C3-78246BACDB3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96723" y="2478618"/>
            <a:ext cx="3320731" cy="2202426"/>
          </a:xfrm>
          <a:prstGeom prst="rect">
            <a:avLst/>
          </a:prstGeom>
        </p:spPr>
      </p:pic>
    </p:spTree>
    <p:extLst>
      <p:ext uri="{BB962C8B-B14F-4D97-AF65-F5344CB8AC3E}">
        <p14:creationId xmlns:p14="http://schemas.microsoft.com/office/powerpoint/2010/main" val="279217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42100" y="544945"/>
            <a:ext cx="4160940" cy="3436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3.2.4.1 Why countries trade and the importance of international trade to the UK</a:t>
            </a:r>
          </a:p>
          <a:p>
            <a:endParaRPr lang="en-GB" sz="1200" b="1" u="sng" dirty="0"/>
          </a:p>
          <a:p>
            <a:pPr marL="171450" indent="-171450">
              <a:buFont typeface="Arial" panose="020B0604020202020204" pitchFamily="34" charset="0"/>
              <a:buChar char="•"/>
            </a:pPr>
            <a:r>
              <a:rPr lang="en-GB" sz="1200" dirty="0"/>
              <a:t>Benefits of trade to countries </a:t>
            </a:r>
          </a:p>
          <a:p>
            <a:pPr marL="171450" indent="-171450">
              <a:buFont typeface="Arial" panose="020B0604020202020204" pitchFamily="34" charset="0"/>
              <a:buChar char="•"/>
            </a:pPr>
            <a:r>
              <a:rPr lang="en-GB" sz="1200" dirty="0"/>
              <a:t>the importance of trade to economies </a:t>
            </a:r>
          </a:p>
          <a:p>
            <a:pPr marL="171450" indent="-171450">
              <a:buFont typeface="Arial" panose="020B0604020202020204" pitchFamily="34" charset="0"/>
              <a:buChar char="•"/>
            </a:pPr>
            <a:r>
              <a:rPr lang="en-GB" sz="1200" dirty="0"/>
              <a:t>the advantages of trade and the consequences of global interdependence to the UK economy.</a:t>
            </a:r>
          </a:p>
          <a:p>
            <a:pPr marL="171450" indent="-171450">
              <a:buFont typeface="Arial" panose="020B0604020202020204" pitchFamily="34" charset="0"/>
              <a:buChar char="•"/>
            </a:pPr>
            <a:r>
              <a:rPr lang="en-GB" sz="1200" dirty="0"/>
              <a:t>UK's exports and imports including the main types of exports from, and imports to, the UK economy </a:t>
            </a:r>
          </a:p>
          <a:p>
            <a:endParaRPr lang="en-GB" sz="1200" dirty="0"/>
          </a:p>
          <a:p>
            <a:pPr marL="171450" indent="-171450">
              <a:buFont typeface="Arial" panose="020B0604020202020204" pitchFamily="34" charset="0"/>
              <a:buChar char="•"/>
            </a:pPr>
            <a:r>
              <a:rPr lang="en-GB" sz="1200" dirty="0"/>
              <a:t> </a:t>
            </a:r>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38565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Why is trade important?</a:t>
            </a:r>
          </a:p>
          <a:p>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Trade allows economies to specialise at what they are good at and then exchange these products with other countries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This creates a greater choice, of better quality products, at cheaper prices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It creates markets for goods and services far beyond the domestic market</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This creates more jobs and leads to economic growth</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It contributes to price stability, as import prices can be a lot cheaper than domestically produced products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As the incomes of other countries increase from selling exports, they will increase imports, leading to increased economic growth on a global scale</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The UK specialises in services, importing many agricultural and manufactured products, exporting finance, education and highly differentiated products  </a:t>
            </a:r>
            <a:endParaRPr lang="en-US" sz="1200" dirty="0">
              <a:solidFill>
                <a:schemeClr val="tx1"/>
              </a:solidFill>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359794" y="4950296"/>
            <a:ext cx="2768417" cy="18291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Main UK exports:</a:t>
            </a:r>
          </a:p>
          <a:p>
            <a:pPr marL="171450" indent="-171450">
              <a:buFont typeface="Arial" panose="020B0604020202020204" pitchFamily="34" charset="0"/>
              <a:buChar char="•"/>
            </a:pPr>
            <a:r>
              <a:rPr lang="en-GB" sz="1200" dirty="0">
                <a:solidFill>
                  <a:schemeClr val="tx1"/>
                </a:solidFill>
              </a:rPr>
              <a:t>Machinery, nuclear reactors, boilers</a:t>
            </a:r>
          </a:p>
          <a:p>
            <a:pPr marL="171450" indent="-171450">
              <a:buFont typeface="Arial" panose="020B0604020202020204" pitchFamily="34" charset="0"/>
              <a:buChar char="•"/>
            </a:pPr>
            <a:r>
              <a:rPr lang="en-GB" sz="1200" dirty="0">
                <a:solidFill>
                  <a:schemeClr val="tx1"/>
                </a:solidFill>
              </a:rPr>
              <a:t>Vehicles</a:t>
            </a:r>
          </a:p>
          <a:p>
            <a:pPr marL="171450" indent="-171450">
              <a:buFont typeface="Arial" panose="020B0604020202020204" pitchFamily="34" charset="0"/>
              <a:buChar char="•"/>
            </a:pPr>
            <a:r>
              <a:rPr lang="en-GB" sz="1200" dirty="0">
                <a:solidFill>
                  <a:schemeClr val="tx1"/>
                </a:solidFill>
              </a:rPr>
              <a:t>Pharmaceutical products</a:t>
            </a:r>
          </a:p>
          <a:p>
            <a:pPr marL="171450" indent="-171450">
              <a:buFont typeface="Arial" panose="020B0604020202020204" pitchFamily="34" charset="0"/>
              <a:buChar char="•"/>
            </a:pPr>
            <a:r>
              <a:rPr lang="en-GB" sz="1200" dirty="0">
                <a:solidFill>
                  <a:schemeClr val="tx1"/>
                </a:solidFill>
              </a:rPr>
              <a:t>Pearls, precious metals, stones, coins</a:t>
            </a:r>
          </a:p>
          <a:p>
            <a:pPr marL="171450" indent="-171450">
              <a:buFont typeface="Arial" panose="020B0604020202020204" pitchFamily="34" charset="0"/>
              <a:buChar char="•"/>
            </a:pPr>
            <a:r>
              <a:rPr lang="en-GB" sz="1200" dirty="0">
                <a:solidFill>
                  <a:schemeClr val="tx1"/>
                </a:solidFill>
              </a:rPr>
              <a:t>Electronic, electrical equipment</a:t>
            </a:r>
          </a:p>
          <a:p>
            <a:pPr marL="171450" indent="-171450">
              <a:buFont typeface="Arial" panose="020B0604020202020204" pitchFamily="34" charset="0"/>
              <a:buChar char="•"/>
            </a:pPr>
            <a:r>
              <a:rPr lang="en-GB" sz="1200" dirty="0">
                <a:solidFill>
                  <a:schemeClr val="tx1"/>
                </a:solidFill>
              </a:rPr>
              <a:t>Mineral fuels, oils</a:t>
            </a:r>
          </a:p>
          <a:p>
            <a:pPr marL="171450" indent="-171450">
              <a:buFont typeface="Arial" panose="020B0604020202020204" pitchFamily="34" charset="0"/>
              <a:buChar char="•"/>
            </a:pPr>
            <a:r>
              <a:rPr lang="en-GB" sz="1200" dirty="0">
                <a:solidFill>
                  <a:schemeClr val="tx1"/>
                </a:solidFill>
              </a:rPr>
              <a:t>Aircraft, spacecraft</a:t>
            </a:r>
          </a:p>
          <a:p>
            <a:pPr marL="171450" indent="-171450">
              <a:buFont typeface="Arial" panose="020B0604020202020204" pitchFamily="34" charset="0"/>
              <a:buChar char="•"/>
            </a:pPr>
            <a:r>
              <a:rPr lang="en-GB" sz="1200" dirty="0">
                <a:solidFill>
                  <a:schemeClr val="tx1"/>
                </a:solidFill>
              </a:rPr>
              <a:t>Plastics </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7751" y="4055608"/>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267524" y="5259643"/>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2"/>
            <a:ext cx="3681115" cy="45725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What is international trade?</a:t>
            </a:r>
          </a:p>
          <a:p>
            <a:endParaRPr lang="en-GB" sz="1200" b="1" u="sng" dirty="0">
              <a:solidFill>
                <a:schemeClr val="tx1"/>
              </a:solidFill>
            </a:endParaRPr>
          </a:p>
          <a:p>
            <a:pPr marL="0" indent="0" fontAlgn="base">
              <a:buNone/>
            </a:pPr>
            <a:r>
              <a:rPr lang="en-GB" sz="1200" b="1" dirty="0">
                <a:solidFill>
                  <a:schemeClr val="tx1"/>
                </a:solidFill>
              </a:rPr>
              <a:t>International trade is the exchange of goods and services between countries</a:t>
            </a:r>
          </a:p>
          <a:p>
            <a:pPr marL="0" indent="0" fontAlgn="base">
              <a:buNone/>
            </a:pPr>
            <a:endParaRPr lang="en-GB" sz="1200" b="1" dirty="0">
              <a:solidFill>
                <a:schemeClr val="tx1"/>
              </a:solidFill>
            </a:endParaRPr>
          </a:p>
          <a:p>
            <a:pPr fontAlgn="base"/>
            <a:r>
              <a:rPr lang="en-GB" sz="1200" dirty="0">
                <a:solidFill>
                  <a:schemeClr val="tx1"/>
                </a:solidFill>
              </a:rPr>
              <a:t>When you sell goods or services to someone/company from overseas, this is known as an </a:t>
            </a:r>
            <a:r>
              <a:rPr lang="en-GB" sz="1200" b="1" dirty="0">
                <a:solidFill>
                  <a:schemeClr val="tx1"/>
                </a:solidFill>
              </a:rPr>
              <a:t>EXPORT</a:t>
            </a:r>
          </a:p>
          <a:p>
            <a:pPr fontAlgn="base"/>
            <a:r>
              <a:rPr lang="en-GB" sz="1200" dirty="0">
                <a:solidFill>
                  <a:schemeClr val="tx1"/>
                </a:solidFill>
              </a:rPr>
              <a:t> </a:t>
            </a:r>
          </a:p>
          <a:p>
            <a:pPr fontAlgn="base"/>
            <a:r>
              <a:rPr lang="en-GB" sz="1200" dirty="0">
                <a:solidFill>
                  <a:schemeClr val="tx1"/>
                </a:solidFill>
              </a:rPr>
              <a:t>When you buy goods or services from someone/company from overseas this is known as an </a:t>
            </a:r>
            <a:r>
              <a:rPr lang="en-GB" sz="1200" b="1" dirty="0">
                <a:solidFill>
                  <a:schemeClr val="tx1"/>
                </a:solidFill>
              </a:rPr>
              <a:t>IMPORT </a:t>
            </a:r>
          </a:p>
          <a:p>
            <a:pPr fontAlgn="base"/>
            <a:endParaRPr lang="en-GB" sz="1200" b="1" dirty="0">
              <a:solidFill>
                <a:schemeClr val="tx1"/>
              </a:solidFill>
            </a:endParaRPr>
          </a:p>
          <a:p>
            <a:pPr fontAlgn="base"/>
            <a:r>
              <a:rPr lang="en-GB" sz="1200" dirty="0">
                <a:solidFill>
                  <a:schemeClr val="tx1"/>
                </a:solidFill>
              </a:rPr>
              <a:t>International trade is the </a:t>
            </a:r>
            <a:r>
              <a:rPr lang="en-GB" sz="1200" b="1" dirty="0">
                <a:solidFill>
                  <a:schemeClr val="tx1"/>
                </a:solidFill>
              </a:rPr>
              <a:t>exporting</a:t>
            </a:r>
            <a:r>
              <a:rPr lang="en-GB" sz="1200" dirty="0">
                <a:solidFill>
                  <a:schemeClr val="tx1"/>
                </a:solidFill>
              </a:rPr>
              <a:t> and </a:t>
            </a:r>
            <a:r>
              <a:rPr lang="en-GB" sz="1200" b="1" dirty="0">
                <a:solidFill>
                  <a:schemeClr val="tx1"/>
                </a:solidFill>
              </a:rPr>
              <a:t>importing</a:t>
            </a:r>
            <a:r>
              <a:rPr lang="en-GB" sz="1200" dirty="0">
                <a:solidFill>
                  <a:schemeClr val="tx1"/>
                </a:solidFill>
              </a:rPr>
              <a:t> of goods and services between countries</a:t>
            </a:r>
            <a:r>
              <a:rPr lang="en-US" sz="1200" dirty="0">
                <a:solidFill>
                  <a:schemeClr val="tx1"/>
                </a:solidFill>
              </a:rPr>
              <a:t>​</a:t>
            </a:r>
          </a:p>
          <a:p>
            <a:pPr fontAlgn="base"/>
            <a:endParaRPr lang="en-US" sz="1200" dirty="0">
              <a:solidFill>
                <a:schemeClr val="tx1"/>
              </a:solidFill>
            </a:endParaRPr>
          </a:p>
          <a:p>
            <a:pPr fontAlgn="base"/>
            <a:r>
              <a:rPr lang="en-GB" sz="1200" dirty="0">
                <a:solidFill>
                  <a:schemeClr val="tx1"/>
                </a:solidFill>
              </a:rPr>
              <a:t>Goods are </a:t>
            </a:r>
            <a:r>
              <a:rPr lang="en-GB" sz="1200" b="1" dirty="0">
                <a:solidFill>
                  <a:schemeClr val="tx1"/>
                </a:solidFill>
              </a:rPr>
              <a:t>tangible</a:t>
            </a:r>
            <a:r>
              <a:rPr lang="en-GB" sz="1200" dirty="0">
                <a:solidFill>
                  <a:schemeClr val="tx1"/>
                </a:solidFill>
              </a:rPr>
              <a:t> i.e. you can touch them e.g. cars</a:t>
            </a:r>
            <a:r>
              <a:rPr lang="en-US" sz="1200" dirty="0">
                <a:solidFill>
                  <a:schemeClr val="tx1"/>
                </a:solidFill>
              </a:rPr>
              <a:t>​</a:t>
            </a:r>
          </a:p>
          <a:p>
            <a:pPr fontAlgn="base"/>
            <a:r>
              <a:rPr lang="en-GB" sz="1200" dirty="0">
                <a:solidFill>
                  <a:schemeClr val="tx1"/>
                </a:solidFill>
              </a:rPr>
              <a:t>Visible imports are tangible products e.g. a Fiat car bought from an Italian producer </a:t>
            </a:r>
            <a:r>
              <a:rPr lang="en-US" sz="1200" dirty="0">
                <a:solidFill>
                  <a:schemeClr val="tx1"/>
                </a:solidFill>
              </a:rPr>
              <a:t>​</a:t>
            </a:r>
          </a:p>
          <a:p>
            <a:pPr fontAlgn="base"/>
            <a:endParaRPr lang="en-US" sz="1200" dirty="0">
              <a:solidFill>
                <a:schemeClr val="tx1"/>
              </a:solidFill>
            </a:endParaRPr>
          </a:p>
          <a:p>
            <a:pPr fontAlgn="base"/>
            <a:r>
              <a:rPr lang="en-GB" sz="1200" dirty="0">
                <a:solidFill>
                  <a:schemeClr val="tx1"/>
                </a:solidFill>
              </a:rPr>
              <a:t>Services are </a:t>
            </a:r>
            <a:r>
              <a:rPr lang="en-GB" sz="1200" b="1" dirty="0">
                <a:solidFill>
                  <a:schemeClr val="tx1"/>
                </a:solidFill>
              </a:rPr>
              <a:t>intangible</a:t>
            </a:r>
            <a:r>
              <a:rPr lang="en-GB" sz="1200" dirty="0">
                <a:solidFill>
                  <a:schemeClr val="tx1"/>
                </a:solidFill>
              </a:rPr>
              <a:t> i.e. you cannot touch them e.g. insurance or banking services</a:t>
            </a:r>
            <a:endParaRPr lang="en-US" sz="1200" dirty="0">
              <a:solidFill>
                <a:schemeClr val="tx1"/>
              </a:solidFill>
            </a:endParaRPr>
          </a:p>
          <a:p>
            <a:pPr fontAlgn="base"/>
            <a:endParaRPr lang="en-US" sz="1200" dirty="0">
              <a:solidFill>
                <a:schemeClr val="tx1"/>
              </a:solidFill>
            </a:endParaRPr>
          </a:p>
          <a:p>
            <a:pPr fontAlgn="base"/>
            <a:r>
              <a:rPr lang="en-GB" sz="1200" b="1" dirty="0">
                <a:solidFill>
                  <a:schemeClr val="tx1"/>
                </a:solidFill>
              </a:rPr>
              <a:t>Invisible imports </a:t>
            </a:r>
            <a:r>
              <a:rPr lang="en-GB" sz="1200" dirty="0">
                <a:solidFill>
                  <a:schemeClr val="tx1"/>
                </a:solidFill>
              </a:rPr>
              <a:t>are intangible products e.g. a holiday in Spain</a:t>
            </a:r>
            <a:endParaRPr lang="en-US" sz="1200" dirty="0">
              <a:solidFill>
                <a:schemeClr val="tx1"/>
              </a:solidFill>
            </a:endParaRPr>
          </a:p>
        </p:txBody>
      </p:sp>
      <p:sp>
        <p:nvSpPr>
          <p:cNvPr id="10" name="Rectangle 9">
            <a:extLst>
              <a:ext uri="{FF2B5EF4-FFF2-40B4-BE49-F238E27FC236}">
                <a16:creationId xmlns:a16="http://schemas.microsoft.com/office/drawing/2014/main" id="{7E3E47FE-6EFD-43C2-82E2-B48CA035ADA1}"/>
              </a:ext>
            </a:extLst>
          </p:cNvPr>
          <p:cNvSpPr/>
          <p:nvPr/>
        </p:nvSpPr>
        <p:spPr>
          <a:xfrm>
            <a:off x="3378772" y="4950296"/>
            <a:ext cx="2768417" cy="18291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Main UK imports:</a:t>
            </a:r>
          </a:p>
          <a:p>
            <a:pPr marL="171450" indent="-171450">
              <a:buFont typeface="Arial" panose="020B0604020202020204" pitchFamily="34" charset="0"/>
              <a:buChar char="•"/>
            </a:pPr>
            <a:r>
              <a:rPr lang="en-GB" sz="1200" dirty="0">
                <a:solidFill>
                  <a:schemeClr val="tx1"/>
                </a:solidFill>
              </a:rPr>
              <a:t>Machinery, nuclear reactors, boilers</a:t>
            </a:r>
          </a:p>
          <a:p>
            <a:pPr marL="171450" indent="-171450">
              <a:buFont typeface="Arial" panose="020B0604020202020204" pitchFamily="34" charset="0"/>
              <a:buChar char="•"/>
            </a:pPr>
            <a:r>
              <a:rPr lang="en-GB" sz="1200" dirty="0">
                <a:solidFill>
                  <a:schemeClr val="tx1"/>
                </a:solidFill>
              </a:rPr>
              <a:t>Vehicles</a:t>
            </a:r>
          </a:p>
          <a:p>
            <a:pPr marL="171450" indent="-171450">
              <a:buFont typeface="Arial" panose="020B0604020202020204" pitchFamily="34" charset="0"/>
              <a:buChar char="•"/>
            </a:pPr>
            <a:r>
              <a:rPr lang="en-GB" sz="1200" dirty="0">
                <a:solidFill>
                  <a:schemeClr val="tx1"/>
                </a:solidFill>
              </a:rPr>
              <a:t>Pearls, precious metals, stones, coins</a:t>
            </a:r>
          </a:p>
          <a:p>
            <a:pPr marL="171450" indent="-171450">
              <a:buFont typeface="Arial" panose="020B0604020202020204" pitchFamily="34" charset="0"/>
              <a:buChar char="•"/>
            </a:pPr>
            <a:r>
              <a:rPr lang="en-GB" sz="1200" dirty="0">
                <a:solidFill>
                  <a:schemeClr val="tx1"/>
                </a:solidFill>
              </a:rPr>
              <a:t>Electronic, electrical equipment</a:t>
            </a:r>
          </a:p>
          <a:p>
            <a:pPr marL="171450" indent="-171450">
              <a:buFont typeface="Arial" panose="020B0604020202020204" pitchFamily="34" charset="0"/>
              <a:buChar char="•"/>
            </a:pPr>
            <a:r>
              <a:rPr lang="en-GB" sz="1200" dirty="0">
                <a:solidFill>
                  <a:schemeClr val="tx1"/>
                </a:solidFill>
              </a:rPr>
              <a:t>Mineral fuels, oils</a:t>
            </a:r>
          </a:p>
          <a:p>
            <a:pPr marL="171450" indent="-171450">
              <a:buFont typeface="Arial" panose="020B0604020202020204" pitchFamily="34" charset="0"/>
              <a:buChar char="•"/>
            </a:pPr>
            <a:r>
              <a:rPr lang="en-GB" sz="1200" dirty="0">
                <a:solidFill>
                  <a:schemeClr val="tx1"/>
                </a:solidFill>
              </a:rPr>
              <a:t>Pharmaceutical products</a:t>
            </a:r>
          </a:p>
          <a:p>
            <a:pPr marL="171450" indent="-171450">
              <a:buFont typeface="Arial" panose="020B0604020202020204" pitchFamily="34" charset="0"/>
              <a:buChar char="•"/>
            </a:pPr>
            <a:r>
              <a:rPr lang="en-GB" sz="1200" dirty="0">
                <a:solidFill>
                  <a:schemeClr val="tx1"/>
                </a:solidFill>
              </a:rPr>
              <a:t>Clothing </a:t>
            </a:r>
          </a:p>
          <a:p>
            <a:pPr marL="171450" indent="-171450">
              <a:buFont typeface="Arial" panose="020B0604020202020204" pitchFamily="34" charset="0"/>
              <a:buChar char="•"/>
            </a:pPr>
            <a:r>
              <a:rPr lang="en-GB" sz="1200" dirty="0">
                <a:solidFill>
                  <a:schemeClr val="tx1"/>
                </a:solidFill>
              </a:rPr>
              <a:t>Plastics </a:t>
            </a:r>
          </a:p>
        </p:txBody>
      </p:sp>
      <p:sp>
        <p:nvSpPr>
          <p:cNvPr id="15" name="Rectangle 14">
            <a:extLst>
              <a:ext uri="{FF2B5EF4-FFF2-40B4-BE49-F238E27FC236}">
                <a16:creationId xmlns:a16="http://schemas.microsoft.com/office/drawing/2014/main" id="{6734EED3-1BE8-4729-865F-FB8BB79F9DBE}"/>
              </a:ext>
            </a:extLst>
          </p:cNvPr>
          <p:cNvSpPr/>
          <p:nvPr/>
        </p:nvSpPr>
        <p:spPr>
          <a:xfrm>
            <a:off x="8404231" y="4154099"/>
            <a:ext cx="3681115" cy="1592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Economics knowledge for the 15 mark response:</a:t>
            </a:r>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The UK historically has had a deficit in trade in goods as we import more goods than we export</a:t>
            </a:r>
          </a:p>
          <a:p>
            <a:pPr algn="l" rtl="0" fontAlgn="base"/>
            <a:r>
              <a:rPr lang="en-GB" sz="1200" dirty="0">
                <a:solidFill>
                  <a:srgbClr val="000000"/>
                </a:solidFill>
                <a:latin typeface="Calibri" panose="020F0502020204030204" pitchFamily="34" charset="0"/>
              </a:rPr>
              <a:t>The UK typically has a surplus in trade of services because we export financial and insurance services</a:t>
            </a:r>
          </a:p>
          <a:p>
            <a:pPr algn="l" rtl="0" fontAlgn="base"/>
            <a:r>
              <a:rPr lang="en-GB" sz="1200" dirty="0">
                <a:solidFill>
                  <a:srgbClr val="000000"/>
                </a:solidFill>
                <a:latin typeface="Calibri" panose="020F0502020204030204" pitchFamily="34" charset="0"/>
              </a:rPr>
              <a:t>Countries such as China and Germany have trade surpluses due to the strength of their manufacturing industries</a:t>
            </a:r>
          </a:p>
        </p:txBody>
      </p:sp>
    </p:spTree>
    <p:extLst>
      <p:ext uri="{BB962C8B-B14F-4D97-AF65-F5344CB8AC3E}">
        <p14:creationId xmlns:p14="http://schemas.microsoft.com/office/powerpoint/2010/main" val="2087204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D6C4EC-43B3-49C6-AD0E-714F12491141}"/>
              </a:ext>
            </a:extLst>
          </p:cNvPr>
          <p:cNvSpPr/>
          <p:nvPr/>
        </p:nvSpPr>
        <p:spPr>
          <a:xfrm>
            <a:off x="8404231" y="273050"/>
            <a:ext cx="3681115" cy="59593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latin typeface="Calibri" panose="020F0502020204030204" pitchFamily="34" charset="0"/>
              </a:rPr>
              <a:t>Advantages of trade:</a:t>
            </a:r>
          </a:p>
          <a:p>
            <a:pPr marL="171450" indent="-171450">
              <a:buFont typeface="Arial" panose="020B0604020202020204" pitchFamily="34" charset="0"/>
              <a:buChar char="•"/>
            </a:pPr>
            <a:r>
              <a:rPr lang="en-GB" sz="1200" dirty="0">
                <a:solidFill>
                  <a:schemeClr val="tx1"/>
                </a:solidFill>
              </a:rPr>
              <a:t>Global brand recognition</a:t>
            </a:r>
          </a:p>
          <a:p>
            <a:pPr marL="171450" indent="-171450">
              <a:buFont typeface="Arial" panose="020B0604020202020204" pitchFamily="34" charset="0"/>
              <a:buChar char="•"/>
            </a:pPr>
            <a:r>
              <a:rPr lang="en-GB" sz="1200" dirty="0">
                <a:solidFill>
                  <a:schemeClr val="tx1"/>
                </a:solidFill>
              </a:rPr>
              <a:t>Wider market</a:t>
            </a:r>
          </a:p>
          <a:p>
            <a:pPr marL="171450" indent="-171450">
              <a:buFont typeface="Arial" panose="020B0604020202020204" pitchFamily="34" charset="0"/>
              <a:buChar char="•"/>
            </a:pPr>
            <a:r>
              <a:rPr lang="en-GB" sz="1200" dirty="0">
                <a:solidFill>
                  <a:schemeClr val="tx1"/>
                </a:solidFill>
              </a:rPr>
              <a:t>Economies of scale</a:t>
            </a:r>
          </a:p>
          <a:p>
            <a:pPr marL="171450" indent="-171450">
              <a:buFont typeface="Arial" panose="020B0604020202020204" pitchFamily="34" charset="0"/>
              <a:buChar char="•"/>
            </a:pPr>
            <a:r>
              <a:rPr lang="en-GB" sz="1200" dirty="0">
                <a:solidFill>
                  <a:schemeClr val="tx1"/>
                </a:solidFill>
              </a:rPr>
              <a:t>Easier to compete internationally if located in other countries</a:t>
            </a:r>
          </a:p>
          <a:p>
            <a:pPr marL="171450" indent="-171450">
              <a:buFont typeface="Arial" panose="020B0604020202020204" pitchFamily="34" charset="0"/>
              <a:buChar char="•"/>
            </a:pPr>
            <a:r>
              <a:rPr lang="en-GB" sz="1200" dirty="0">
                <a:solidFill>
                  <a:schemeClr val="tx1"/>
                </a:solidFill>
              </a:rPr>
              <a:t>Take advantage of lower production costs</a:t>
            </a:r>
          </a:p>
          <a:p>
            <a:pPr marL="171450" indent="-171450">
              <a:buFont typeface="Arial" panose="020B0604020202020204" pitchFamily="34" charset="0"/>
              <a:buChar char="•"/>
            </a:pPr>
            <a:r>
              <a:rPr lang="en-GB" sz="1200" dirty="0">
                <a:solidFill>
                  <a:schemeClr val="tx1"/>
                </a:solidFill>
              </a:rPr>
              <a:t>Possible tax advantages or grants</a:t>
            </a:r>
          </a:p>
          <a:p>
            <a:pPr marL="171450" indent="-171450">
              <a:buFont typeface="Arial" panose="020B0604020202020204" pitchFamily="34" charset="0"/>
              <a:buChar char="•"/>
            </a:pPr>
            <a:r>
              <a:rPr lang="en-GB" sz="1200" dirty="0">
                <a:solidFill>
                  <a:schemeClr val="tx1"/>
                </a:solidFill>
              </a:rPr>
              <a:t>Spread risk</a:t>
            </a:r>
          </a:p>
          <a:p>
            <a:pPr marL="171450" indent="-171450">
              <a:buFont typeface="Arial" panose="020B0604020202020204" pitchFamily="34" charset="0"/>
              <a:buChar char="•"/>
            </a:pPr>
            <a:endParaRPr lang="en-GB" sz="1200" dirty="0">
              <a:solidFill>
                <a:schemeClr val="tx1"/>
              </a:solidFill>
            </a:endParaRPr>
          </a:p>
          <a:p>
            <a:r>
              <a:rPr lang="en-GB" sz="1200" b="1" dirty="0">
                <a:solidFill>
                  <a:schemeClr val="tx1"/>
                </a:solidFill>
              </a:rPr>
              <a:t>Growth </a:t>
            </a:r>
            <a:r>
              <a:rPr lang="en-GB" sz="1200" dirty="0">
                <a:solidFill>
                  <a:schemeClr val="tx1"/>
                </a:solidFill>
              </a:rPr>
              <a:t>UK businesses can increase in size so they may benefit from economies of scale, therefore lowering unit costs</a:t>
            </a:r>
          </a:p>
          <a:p>
            <a:endParaRPr lang="en-GB" sz="1200" dirty="0">
              <a:solidFill>
                <a:schemeClr val="tx1"/>
              </a:solidFill>
            </a:endParaRPr>
          </a:p>
          <a:p>
            <a:r>
              <a:rPr lang="en-GB" sz="1200" b="1" dirty="0">
                <a:solidFill>
                  <a:schemeClr val="tx1"/>
                </a:solidFill>
              </a:rPr>
              <a:t>New markets </a:t>
            </a:r>
            <a:r>
              <a:rPr lang="en-GB" sz="1200" dirty="0">
                <a:solidFill>
                  <a:schemeClr val="tx1"/>
                </a:solidFill>
              </a:rPr>
              <a:t>Greater scope for moving into different markets. This can be done by adapting current products to local markets.</a:t>
            </a:r>
          </a:p>
          <a:p>
            <a:endParaRPr lang="en-GB" sz="1200" dirty="0">
              <a:solidFill>
                <a:schemeClr val="tx1"/>
              </a:solidFill>
            </a:endParaRPr>
          </a:p>
          <a:p>
            <a:r>
              <a:rPr lang="en-GB" sz="1200" b="1" dirty="0">
                <a:solidFill>
                  <a:schemeClr val="tx1"/>
                </a:solidFill>
              </a:rPr>
              <a:t>Spreading risk </a:t>
            </a:r>
            <a:r>
              <a:rPr lang="en-GB" sz="1200" dirty="0">
                <a:solidFill>
                  <a:schemeClr val="tx1"/>
                </a:solidFill>
              </a:rPr>
              <a:t>By operating in different geographical markets, businesses reduce the impact of a downturn or recession in other markets, including in their home market</a:t>
            </a:r>
          </a:p>
          <a:p>
            <a:endParaRPr lang="en-GB" sz="1200" dirty="0">
              <a:solidFill>
                <a:schemeClr val="tx1"/>
              </a:solidFill>
            </a:endParaRPr>
          </a:p>
          <a:p>
            <a:r>
              <a:rPr lang="en-GB" sz="1200" b="1" dirty="0">
                <a:solidFill>
                  <a:schemeClr val="tx1"/>
                </a:solidFill>
              </a:rPr>
              <a:t>Increasing sales and profits </a:t>
            </a:r>
            <a:r>
              <a:rPr lang="en-GB" sz="1200" dirty="0">
                <a:solidFill>
                  <a:schemeClr val="tx1"/>
                </a:solidFill>
              </a:rPr>
              <a:t>Entering new markets allows the business to sell more products which should lead to more profit</a:t>
            </a:r>
          </a:p>
          <a:p>
            <a:endParaRPr lang="en-GB" sz="1200" dirty="0">
              <a:solidFill>
                <a:schemeClr val="tx1"/>
              </a:solidFill>
            </a:endParaRPr>
          </a:p>
          <a:p>
            <a:r>
              <a:rPr lang="en-GB" sz="1200" b="1" dirty="0">
                <a:solidFill>
                  <a:schemeClr val="tx1"/>
                </a:solidFill>
              </a:rPr>
              <a:t>Spreading of technical knowledge </a:t>
            </a:r>
            <a:r>
              <a:rPr lang="en-GB" sz="1200" dirty="0">
                <a:solidFill>
                  <a:schemeClr val="tx1"/>
                </a:solidFill>
              </a:rPr>
              <a:t>Trading with businesses from other countries allows them to incorporate new information into their own operations. This might be in the form of new technology used in production or in terms of new skills and education</a:t>
            </a:r>
          </a:p>
        </p:txBody>
      </p:sp>
      <p:sp>
        <p:nvSpPr>
          <p:cNvPr id="13" name="Rectangle 12">
            <a:extLst>
              <a:ext uri="{FF2B5EF4-FFF2-40B4-BE49-F238E27FC236}">
                <a16:creationId xmlns:a16="http://schemas.microsoft.com/office/drawing/2014/main" id="{BACAA7E3-E858-4A74-A11D-3E53F23B1A9B}"/>
              </a:ext>
            </a:extLst>
          </p:cNvPr>
          <p:cNvSpPr/>
          <p:nvPr/>
        </p:nvSpPr>
        <p:spPr>
          <a:xfrm>
            <a:off x="192946" y="125267"/>
            <a:ext cx="3811459" cy="1871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to consumers of international trade:</a:t>
            </a:r>
          </a:p>
          <a:p>
            <a:pPr marL="171450" indent="-171450">
              <a:buFont typeface="Arial" panose="020B0604020202020204" pitchFamily="34" charset="0"/>
              <a:buChar char="•"/>
            </a:pPr>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Specialisation means goods/services can be produced more efficiently and this reduces the average cost per unit. This may mean </a:t>
            </a:r>
            <a:r>
              <a:rPr lang="en-GB" sz="1200" b="1" dirty="0">
                <a:solidFill>
                  <a:schemeClr val="tx1"/>
                </a:solidFill>
              </a:rPr>
              <a:t>lower prices </a:t>
            </a:r>
            <a:r>
              <a:rPr lang="en-GB" sz="1200" dirty="0">
                <a:solidFill>
                  <a:schemeClr val="tx1"/>
                </a:solidFill>
              </a:rPr>
              <a:t>for consumers. </a:t>
            </a:r>
          </a:p>
          <a:p>
            <a:pPr marL="171450" indent="-171450">
              <a:buFont typeface="Arial" panose="020B0604020202020204" pitchFamily="34" charset="0"/>
              <a:buChar char="•"/>
            </a:pP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As countries trade, it means that there is </a:t>
            </a:r>
            <a:r>
              <a:rPr lang="en-GB" sz="1200" b="1" dirty="0">
                <a:solidFill>
                  <a:schemeClr val="tx1"/>
                </a:solidFill>
              </a:rPr>
              <a:t>more choice</a:t>
            </a:r>
            <a:r>
              <a:rPr lang="en-GB" sz="1200" dirty="0">
                <a:solidFill>
                  <a:schemeClr val="tx1"/>
                </a:solidFill>
              </a:rPr>
              <a:t> for consumers and because of specialisation, there tends to be </a:t>
            </a:r>
            <a:r>
              <a:rPr lang="en-GB" sz="1200" b="1" dirty="0">
                <a:solidFill>
                  <a:schemeClr val="tx1"/>
                </a:solidFill>
              </a:rPr>
              <a:t>better quality </a:t>
            </a:r>
            <a:r>
              <a:rPr lang="en-GB" sz="1200" dirty="0">
                <a:solidFill>
                  <a:schemeClr val="tx1"/>
                </a:solidFill>
              </a:rPr>
              <a:t>products. </a:t>
            </a:r>
          </a:p>
        </p:txBody>
      </p:sp>
      <p:sp>
        <p:nvSpPr>
          <p:cNvPr id="8" name="Rectangle 7">
            <a:extLst>
              <a:ext uri="{FF2B5EF4-FFF2-40B4-BE49-F238E27FC236}">
                <a16:creationId xmlns:a16="http://schemas.microsoft.com/office/drawing/2014/main" id="{A6FA67E7-9E51-400E-A5CB-2190F47659BB}"/>
              </a:ext>
            </a:extLst>
          </p:cNvPr>
          <p:cNvSpPr/>
          <p:nvPr/>
        </p:nvSpPr>
        <p:spPr>
          <a:xfrm>
            <a:off x="192944" y="2234988"/>
            <a:ext cx="3811459" cy="2747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to producers of international trade:</a:t>
            </a:r>
          </a:p>
          <a:p>
            <a:pPr marL="171450" indent="-171450">
              <a:buFont typeface="Arial" panose="020B0604020202020204" pitchFamily="34" charset="0"/>
              <a:buChar char="•"/>
            </a:pPr>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Firms benefit from specialisation as they can achieve </a:t>
            </a:r>
            <a:r>
              <a:rPr lang="en-GB" sz="1200" b="1" dirty="0">
                <a:solidFill>
                  <a:schemeClr val="tx1"/>
                </a:solidFill>
              </a:rPr>
              <a:t>lower costs of production</a:t>
            </a:r>
            <a:r>
              <a:rPr lang="en-GB" sz="1200" dirty="0">
                <a:solidFill>
                  <a:schemeClr val="tx1"/>
                </a:solidFill>
              </a:rPr>
              <a:t>. E.g. many producers to India in order to exploit their advantage in the textile industry. Lower costs can lead to </a:t>
            </a:r>
            <a:r>
              <a:rPr lang="en-GB" sz="1200" b="1" dirty="0">
                <a:solidFill>
                  <a:schemeClr val="tx1"/>
                </a:solidFill>
              </a:rPr>
              <a:t>higher profit </a:t>
            </a:r>
            <a:r>
              <a:rPr lang="en-GB" sz="1200" dirty="0">
                <a:solidFill>
                  <a:schemeClr val="tx1"/>
                </a:solidFill>
              </a:rPr>
              <a:t>margins and this can lead to further investment into their business. </a:t>
            </a:r>
          </a:p>
          <a:p>
            <a:pPr marL="171450" indent="-171450">
              <a:buFont typeface="Arial" panose="020B0604020202020204" pitchFamily="34" charset="0"/>
              <a:buChar char="•"/>
            </a:pPr>
            <a:r>
              <a:rPr lang="en-GB" sz="1200" dirty="0">
                <a:solidFill>
                  <a:schemeClr val="tx1"/>
                </a:solidFill>
              </a:rPr>
              <a:t>As countries trade, there are </a:t>
            </a:r>
            <a:r>
              <a:rPr lang="en-GB" sz="1200" b="1" dirty="0">
                <a:solidFill>
                  <a:schemeClr val="tx1"/>
                </a:solidFill>
              </a:rPr>
              <a:t>more opportunities </a:t>
            </a:r>
            <a:r>
              <a:rPr lang="en-GB" sz="1200" dirty="0">
                <a:solidFill>
                  <a:schemeClr val="tx1"/>
                </a:solidFill>
              </a:rPr>
              <a:t>to sell in other countries and to enter new markets. If the market size increases, then businesses can produce more and exploit </a:t>
            </a:r>
            <a:r>
              <a:rPr lang="en-GB" sz="1200" b="1" dirty="0">
                <a:solidFill>
                  <a:schemeClr val="tx1"/>
                </a:solidFill>
              </a:rPr>
              <a:t>economies of scale</a:t>
            </a:r>
            <a:r>
              <a:rPr lang="en-GB" sz="1200" dirty="0">
                <a:solidFill>
                  <a:schemeClr val="tx1"/>
                </a:solidFill>
              </a:rPr>
              <a:t>. This means that they can lower their average costs even further and achieve even </a:t>
            </a:r>
            <a:r>
              <a:rPr lang="en-GB" sz="1200" b="1" dirty="0">
                <a:solidFill>
                  <a:schemeClr val="tx1"/>
                </a:solidFill>
              </a:rPr>
              <a:t>higher profits.</a:t>
            </a:r>
          </a:p>
        </p:txBody>
      </p:sp>
      <p:sp>
        <p:nvSpPr>
          <p:cNvPr id="10" name="Rectangle 9">
            <a:extLst>
              <a:ext uri="{FF2B5EF4-FFF2-40B4-BE49-F238E27FC236}">
                <a16:creationId xmlns:a16="http://schemas.microsoft.com/office/drawing/2014/main" id="{416D34A7-1521-4BE7-AECC-09B74A412AD6}"/>
              </a:ext>
            </a:extLst>
          </p:cNvPr>
          <p:cNvSpPr/>
          <p:nvPr/>
        </p:nvSpPr>
        <p:spPr>
          <a:xfrm>
            <a:off x="164870" y="5118341"/>
            <a:ext cx="3839533" cy="1592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international trade:</a:t>
            </a:r>
            <a:endParaRPr lang="en-GB" sz="1200" u="sng" dirty="0">
              <a:solidFill>
                <a:schemeClr val="tx1"/>
              </a:solidFill>
              <a:latin typeface="Calibri" panose="020F0502020204030204" pitchFamily="34" charset="0"/>
            </a:endParaRPr>
          </a:p>
          <a:p>
            <a:r>
              <a:rPr lang="en-AU" sz="1200" dirty="0">
                <a:solidFill>
                  <a:schemeClr val="tx1"/>
                </a:solidFill>
              </a:rPr>
              <a:t>Globalisation has meant increased </a:t>
            </a:r>
            <a:r>
              <a:rPr lang="en-AU" sz="1200" b="1" dirty="0">
                <a:solidFill>
                  <a:schemeClr val="tx1"/>
                </a:solidFill>
              </a:rPr>
              <a:t>competition from overseas </a:t>
            </a:r>
            <a:r>
              <a:rPr lang="en-AU" sz="1200" dirty="0">
                <a:solidFill>
                  <a:schemeClr val="tx1"/>
                </a:solidFill>
              </a:rPr>
              <a:t>for UK firms</a:t>
            </a:r>
          </a:p>
          <a:p>
            <a:r>
              <a:rPr lang="en-AU" sz="1200" dirty="0">
                <a:solidFill>
                  <a:schemeClr val="tx1"/>
                </a:solidFill>
              </a:rPr>
              <a:t>This comes at the expense of domestic firms, so demand will fall for UK goods and services</a:t>
            </a:r>
          </a:p>
          <a:p>
            <a:r>
              <a:rPr lang="en-AU" sz="1200" dirty="0">
                <a:solidFill>
                  <a:schemeClr val="tx1"/>
                </a:solidFill>
              </a:rPr>
              <a:t>This is particularly the case for low cost imports such as textiles</a:t>
            </a:r>
          </a:p>
        </p:txBody>
      </p:sp>
      <p:graphicFrame>
        <p:nvGraphicFramePr>
          <p:cNvPr id="11" name="Table 10">
            <a:extLst>
              <a:ext uri="{FF2B5EF4-FFF2-40B4-BE49-F238E27FC236}">
                <a16:creationId xmlns:a16="http://schemas.microsoft.com/office/drawing/2014/main" id="{DE2A799C-9DCD-40B7-803E-382E05418EB1}"/>
              </a:ext>
            </a:extLst>
          </p:cNvPr>
          <p:cNvGraphicFramePr>
            <a:graphicFrameLocks noGrp="1"/>
          </p:cNvGraphicFramePr>
          <p:nvPr/>
        </p:nvGraphicFramePr>
        <p:xfrm>
          <a:off x="4123846" y="130218"/>
          <a:ext cx="4160940" cy="6492240"/>
        </p:xfrm>
        <a:graphic>
          <a:graphicData uri="http://schemas.openxmlformats.org/drawingml/2006/table">
            <a:tbl>
              <a:tblPr firstRow="1" bandRow="1">
                <a:tableStyleId>{5C22544A-7EE6-4342-B048-85BDC9FD1C3A}</a:tableStyleId>
              </a:tblPr>
              <a:tblGrid>
                <a:gridCol w="3336606">
                  <a:extLst>
                    <a:ext uri="{9D8B030D-6E8A-4147-A177-3AD203B41FA5}">
                      <a16:colId xmlns:a16="http://schemas.microsoft.com/office/drawing/2014/main" val="200102220"/>
                    </a:ext>
                  </a:extLst>
                </a:gridCol>
                <a:gridCol w="824334">
                  <a:extLst>
                    <a:ext uri="{9D8B030D-6E8A-4147-A177-3AD203B41FA5}">
                      <a16:colId xmlns:a16="http://schemas.microsoft.com/office/drawing/2014/main" val="789258529"/>
                    </a:ext>
                  </a:extLst>
                </a:gridCol>
              </a:tblGrid>
              <a:tr h="349632">
                <a:tc>
                  <a:txBody>
                    <a:bodyPr/>
                    <a:lstStyle/>
                    <a:p>
                      <a:r>
                        <a:rPr lang="en-GB" sz="1200" dirty="0">
                          <a:solidFill>
                            <a:schemeClr val="tx1"/>
                          </a:solidFill>
                        </a:rPr>
                        <a:t>Consequences of global interdependence for the UK economy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Positive or negative impact?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07327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solidFill>
                            <a:schemeClr val="tx1"/>
                          </a:solidFill>
                          <a:latin typeface="Quicksand"/>
                        </a:rPr>
                        <a:t>Inward investment brings new jobs and skills for local people.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Positive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11201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solidFill>
                            <a:schemeClr val="tx1"/>
                          </a:solidFill>
                          <a:latin typeface="Quicksand"/>
                        </a:rPr>
                        <a:t>Transnational companies bring wealth and foreign currency to local economies - the extra money created by this investment can be spent on education, health and infrastructure.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Positive </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501955"/>
                  </a:ext>
                </a:extLst>
              </a:tr>
              <a:tr h="370840">
                <a:tc>
                  <a:txBody>
                    <a:bodyPr/>
                    <a:lstStyle/>
                    <a:p>
                      <a:r>
                        <a:rPr lang="en-US" altLang="en-US" sz="1200" dirty="0">
                          <a:solidFill>
                            <a:schemeClr val="tx1"/>
                          </a:solidFill>
                          <a:latin typeface="Quicksand"/>
                        </a:rPr>
                        <a:t>The sharing of ideas, experiences and lifestyles of people and cultures. People can experience foods and other products not previously available in their countries</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Positive </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8396021"/>
                  </a:ext>
                </a:extLst>
              </a:tr>
              <a:tr h="370840">
                <a:tc>
                  <a:txBody>
                    <a:bodyPr/>
                    <a:lstStyle/>
                    <a:p>
                      <a:r>
                        <a:rPr lang="en-US" altLang="en-US" sz="1200" dirty="0">
                          <a:solidFill>
                            <a:schemeClr val="tx1"/>
                          </a:solidFill>
                          <a:latin typeface="Quicksand"/>
                        </a:rPr>
                        <a:t>There are no guarantees that the wealth from inward investment will benefit the local community.</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Negative </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7393545"/>
                  </a:ext>
                </a:extLst>
              </a:tr>
              <a:tr h="370840">
                <a:tc>
                  <a:txBody>
                    <a:bodyPr/>
                    <a:lstStyle/>
                    <a:p>
                      <a:r>
                        <a:rPr lang="en-GB" sz="1200" dirty="0">
                          <a:solidFill>
                            <a:schemeClr val="tx1"/>
                          </a:solidFill>
                        </a:rPr>
                        <a:t>If there is a downturn in a trading partner’s economy, this will affect international trade and demand for your exports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Negative </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1276638"/>
                  </a:ext>
                </a:extLst>
              </a:tr>
              <a:tr h="370840">
                <a:tc>
                  <a:txBody>
                    <a:bodyPr/>
                    <a:lstStyle/>
                    <a:p>
                      <a:r>
                        <a:rPr lang="en-US" altLang="en-US" sz="1200" dirty="0">
                          <a:solidFill>
                            <a:schemeClr val="tx1"/>
                          </a:solidFill>
                          <a:latin typeface="Quicksand"/>
                        </a:rPr>
                        <a:t>An absence of strictly enforced international laws means that transnational companies may pollute the environment, run risks with safety or impose poor working conditions and low wages on local workers</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Negative </a:t>
                      </a: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746693"/>
                  </a:ext>
                </a:extLst>
              </a:tr>
              <a:tr h="370840">
                <a:tc>
                  <a:txBody>
                    <a:bodyPr/>
                    <a:lstStyle/>
                    <a:p>
                      <a:r>
                        <a:rPr lang="en-US" altLang="en-US" sz="1200" dirty="0">
                          <a:solidFill>
                            <a:schemeClr val="tx1"/>
                          </a:solidFill>
                          <a:latin typeface="Quicksand"/>
                        </a:rPr>
                        <a:t>Operates mostly in the interests of the richest countries, which continue to dominate world trade at the expense of developing countries</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Negative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9662255"/>
                  </a:ext>
                </a:extLst>
              </a:tr>
              <a:tr h="370840">
                <a:tc>
                  <a:txBody>
                    <a:bodyPr/>
                    <a:lstStyle/>
                    <a:p>
                      <a:r>
                        <a:rPr lang="en-US" altLang="en-US" sz="1200" dirty="0">
                          <a:solidFill>
                            <a:schemeClr val="tx1"/>
                          </a:solidFill>
                          <a:latin typeface="Quicksand"/>
                        </a:rPr>
                        <a:t>viewed by many as a threat to the world’s cultural diversity. It is feared it might drown out local economies, traditions and languages.</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Negative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0890913"/>
                  </a:ext>
                </a:extLst>
              </a:tr>
            </a:tbl>
          </a:graphicData>
        </a:graphic>
      </p:graphicFrame>
    </p:spTree>
    <p:extLst>
      <p:ext uri="{BB962C8B-B14F-4D97-AF65-F5344CB8AC3E}">
        <p14:creationId xmlns:p14="http://schemas.microsoft.com/office/powerpoint/2010/main" val="4156481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42100" y="276132"/>
            <a:ext cx="4160940" cy="22574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3.2.4.2 Exchange Rates</a:t>
            </a:r>
          </a:p>
          <a:p>
            <a:endParaRPr lang="en-GB" sz="1200" b="1" u="sng" dirty="0"/>
          </a:p>
          <a:p>
            <a:pPr marL="171450" indent="-171450">
              <a:buFont typeface="Arial" panose="020B0604020202020204" pitchFamily="34" charset="0"/>
              <a:buChar char="•"/>
            </a:pPr>
            <a:r>
              <a:rPr lang="en-GB" sz="1200" dirty="0"/>
              <a:t>How exchange rates are determined</a:t>
            </a:r>
          </a:p>
          <a:p>
            <a:pPr marL="171450" indent="-171450">
              <a:buFont typeface="Arial" panose="020B0604020202020204" pitchFamily="34" charset="0"/>
              <a:buChar char="•"/>
            </a:pPr>
            <a:r>
              <a:rPr lang="en-GB" sz="1200" dirty="0"/>
              <a:t>Exchange rates are determined through the interaction of supply and demand</a:t>
            </a:r>
          </a:p>
          <a:p>
            <a:pPr marL="171450" indent="-171450">
              <a:buFont typeface="Arial" panose="020B0604020202020204" pitchFamily="34" charset="0"/>
              <a:buChar char="•"/>
            </a:pPr>
            <a:r>
              <a:rPr lang="en-GB" sz="1200" dirty="0"/>
              <a:t>The effects of changes in the exchange rate on consumers and producers</a:t>
            </a:r>
          </a:p>
          <a:p>
            <a:endParaRPr lang="en-GB" sz="1200" dirty="0"/>
          </a:p>
          <a:p>
            <a:pPr marL="171450" indent="-171450">
              <a:buFont typeface="Arial" panose="020B0604020202020204" pitchFamily="34" charset="0"/>
              <a:buChar char="•"/>
            </a:pPr>
            <a:r>
              <a:rPr lang="en-GB" sz="1200" dirty="0"/>
              <a:t> </a:t>
            </a:r>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24219" y="125267"/>
            <a:ext cx="3661128" cy="47475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Effects of changes in exchange rates on consumers and producer:</a:t>
            </a:r>
          </a:p>
          <a:p>
            <a:endParaRPr lang="en-GB" sz="1200" b="1" u="sng" dirty="0">
              <a:solidFill>
                <a:schemeClr val="tx1"/>
              </a:solidFill>
            </a:endParaRPr>
          </a:p>
          <a:p>
            <a:r>
              <a:rPr lang="en-GB" sz="1200" b="1" u="sng" dirty="0">
                <a:solidFill>
                  <a:schemeClr val="tx1"/>
                </a:solidFill>
              </a:rPr>
              <a:t>SPICED:</a:t>
            </a:r>
          </a:p>
          <a:p>
            <a:r>
              <a:rPr lang="en-GB" sz="1200" dirty="0">
                <a:solidFill>
                  <a:schemeClr val="tx1"/>
                </a:solidFill>
              </a:rPr>
              <a:t>Strong</a:t>
            </a:r>
          </a:p>
          <a:p>
            <a:r>
              <a:rPr lang="en-GB" sz="1200" dirty="0">
                <a:solidFill>
                  <a:schemeClr val="tx1"/>
                </a:solidFill>
              </a:rPr>
              <a:t>Pound</a:t>
            </a:r>
          </a:p>
          <a:p>
            <a:r>
              <a:rPr lang="en-GB" sz="1200" dirty="0">
                <a:solidFill>
                  <a:schemeClr val="tx1"/>
                </a:solidFill>
              </a:rPr>
              <a:t>Imports</a:t>
            </a:r>
          </a:p>
          <a:p>
            <a:r>
              <a:rPr lang="en-GB" sz="1200" dirty="0">
                <a:solidFill>
                  <a:schemeClr val="tx1"/>
                </a:solidFill>
              </a:rPr>
              <a:t>Cheaper</a:t>
            </a:r>
          </a:p>
          <a:p>
            <a:r>
              <a:rPr lang="en-GB" sz="1200" dirty="0">
                <a:solidFill>
                  <a:schemeClr val="tx1"/>
                </a:solidFill>
              </a:rPr>
              <a:t>Exports </a:t>
            </a:r>
          </a:p>
          <a:p>
            <a:r>
              <a:rPr lang="en-GB" sz="1200" dirty="0">
                <a:solidFill>
                  <a:schemeClr val="tx1"/>
                </a:solidFill>
              </a:rPr>
              <a:t>Dearer</a:t>
            </a:r>
          </a:p>
          <a:p>
            <a:endParaRPr lang="en-GB" sz="1200" dirty="0">
              <a:solidFill>
                <a:schemeClr val="tx1"/>
              </a:solidFill>
            </a:endParaRPr>
          </a:p>
          <a:p>
            <a:r>
              <a:rPr lang="en-GB" sz="1200" b="1" u="sng" dirty="0">
                <a:solidFill>
                  <a:schemeClr val="tx1"/>
                </a:solidFill>
              </a:rPr>
              <a:t>WPIDEC:</a:t>
            </a:r>
          </a:p>
          <a:p>
            <a:r>
              <a:rPr lang="en-GB" sz="1200" dirty="0">
                <a:solidFill>
                  <a:schemeClr val="tx1"/>
                </a:solidFill>
              </a:rPr>
              <a:t>Weak</a:t>
            </a:r>
          </a:p>
          <a:p>
            <a:r>
              <a:rPr lang="en-GB" sz="1200" dirty="0">
                <a:solidFill>
                  <a:schemeClr val="tx1"/>
                </a:solidFill>
              </a:rPr>
              <a:t>Pound</a:t>
            </a:r>
          </a:p>
          <a:p>
            <a:r>
              <a:rPr lang="en-GB" sz="1200" dirty="0">
                <a:solidFill>
                  <a:schemeClr val="tx1"/>
                </a:solidFill>
              </a:rPr>
              <a:t>Imports</a:t>
            </a:r>
          </a:p>
          <a:p>
            <a:r>
              <a:rPr lang="en-GB" sz="1200" dirty="0">
                <a:solidFill>
                  <a:schemeClr val="tx1"/>
                </a:solidFill>
              </a:rPr>
              <a:t>Dearer</a:t>
            </a:r>
          </a:p>
          <a:p>
            <a:r>
              <a:rPr lang="en-GB" sz="1200" dirty="0">
                <a:solidFill>
                  <a:schemeClr val="tx1"/>
                </a:solidFill>
              </a:rPr>
              <a:t>Exports </a:t>
            </a:r>
          </a:p>
          <a:p>
            <a:r>
              <a:rPr lang="en-GB" sz="1200" dirty="0">
                <a:solidFill>
                  <a:schemeClr val="tx1"/>
                </a:solidFill>
              </a:rPr>
              <a:t>Cheaper</a:t>
            </a:r>
          </a:p>
          <a:p>
            <a:endParaRPr lang="en-GB" sz="1200" dirty="0">
              <a:solidFill>
                <a:schemeClr val="tx1"/>
              </a:solidFill>
            </a:endParaRPr>
          </a:p>
          <a:p>
            <a:r>
              <a:rPr lang="en-GB" sz="1200" dirty="0">
                <a:solidFill>
                  <a:schemeClr val="tx1"/>
                </a:solidFill>
              </a:rPr>
              <a:t>Rising import prices of raw materials increases costs for producers. This may lead to price rises in the UK and therefore inflation, reducing disposable income for consumers</a:t>
            </a:r>
          </a:p>
          <a:p>
            <a:r>
              <a:rPr lang="en-GB" sz="1200" dirty="0">
                <a:solidFill>
                  <a:schemeClr val="tx1"/>
                </a:solidFill>
              </a:rPr>
              <a:t>Cheaper exports leads to increased demand from overseas so may increase levels of employment in those industries in the UK</a:t>
            </a:r>
          </a:p>
        </p:txBody>
      </p:sp>
      <p:sp>
        <p:nvSpPr>
          <p:cNvPr id="12" name="Rectangle 11">
            <a:extLst>
              <a:ext uri="{FF2B5EF4-FFF2-40B4-BE49-F238E27FC236}">
                <a16:creationId xmlns:a16="http://schemas.microsoft.com/office/drawing/2014/main" id="{62848DD2-A801-40D8-A6BE-5383A7950B6F}"/>
              </a:ext>
            </a:extLst>
          </p:cNvPr>
          <p:cNvSpPr/>
          <p:nvPr/>
        </p:nvSpPr>
        <p:spPr>
          <a:xfrm>
            <a:off x="359794" y="2514402"/>
            <a:ext cx="3681115" cy="1467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Converting currency:</a:t>
            </a:r>
          </a:p>
          <a:p>
            <a:endParaRPr lang="en-GB" sz="1200" b="1" u="sng" dirty="0">
              <a:solidFill>
                <a:schemeClr val="tx1"/>
              </a:solidFill>
            </a:endParaRPr>
          </a:p>
          <a:p>
            <a:r>
              <a:rPr lang="en-GB" sz="1200" b="1" dirty="0">
                <a:solidFill>
                  <a:schemeClr val="tx1"/>
                </a:solidFill>
              </a:rPr>
              <a:t>Converting £ into $ (or another currency): </a:t>
            </a:r>
          </a:p>
          <a:p>
            <a:r>
              <a:rPr lang="en-GB" sz="1200" dirty="0">
                <a:solidFill>
                  <a:schemeClr val="tx1"/>
                </a:solidFill>
              </a:rPr>
              <a:t>£ amount x $ exchange rate = $ </a:t>
            </a:r>
          </a:p>
          <a:p>
            <a:endParaRPr lang="en-GB" sz="1200" dirty="0">
              <a:solidFill>
                <a:schemeClr val="tx1"/>
              </a:solidFill>
            </a:endParaRPr>
          </a:p>
          <a:p>
            <a:r>
              <a:rPr lang="en-GB" sz="1200" b="1" dirty="0">
                <a:solidFill>
                  <a:schemeClr val="tx1"/>
                </a:solidFill>
              </a:rPr>
              <a:t>Converting $ (or another currency) into £: </a:t>
            </a:r>
          </a:p>
          <a:p>
            <a:r>
              <a:rPr lang="en-GB" sz="1200" dirty="0">
                <a:solidFill>
                  <a:schemeClr val="tx1"/>
                </a:solidFill>
              </a:rPr>
              <a:t>$ amount ÷ $ exchange rate = £ </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3935" y="2682987"/>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597782" y="2682987"/>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2"/>
            <a:ext cx="3681115" cy="20940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What are exchange rates?</a:t>
            </a:r>
          </a:p>
          <a:p>
            <a:endParaRPr lang="en-GB" sz="1200" b="1" u="sng" dirty="0">
              <a:solidFill>
                <a:schemeClr val="tx1"/>
              </a:solidFill>
            </a:endParaRPr>
          </a:p>
          <a:p>
            <a:r>
              <a:rPr lang="en-GB" sz="1200" dirty="0">
                <a:solidFill>
                  <a:schemeClr val="tx1"/>
                </a:solidFill>
              </a:rPr>
              <a:t>An exchange rate is the price of one currency expressed in terms of another </a:t>
            </a:r>
          </a:p>
          <a:p>
            <a:endParaRPr lang="en-GB" sz="1200" dirty="0">
              <a:solidFill>
                <a:schemeClr val="tx1"/>
              </a:solidFill>
            </a:endParaRPr>
          </a:p>
          <a:p>
            <a:r>
              <a:rPr lang="en-GB" sz="1200" dirty="0">
                <a:solidFill>
                  <a:schemeClr val="tx1"/>
                </a:solidFill>
              </a:rPr>
              <a:t>For example, £1 = $1.50 could be the exchange rate between the UK and the USA. </a:t>
            </a:r>
          </a:p>
          <a:p>
            <a:r>
              <a:rPr lang="en-GB" sz="1200" dirty="0">
                <a:solidFill>
                  <a:schemeClr val="tx1"/>
                </a:solidFill>
              </a:rPr>
              <a:t>It means that in order to buy £1, an American would have to pay $1.50 in order to receive it. They can then use that £1 to buy British goods or services. </a:t>
            </a:r>
          </a:p>
        </p:txBody>
      </p:sp>
      <p:sp>
        <p:nvSpPr>
          <p:cNvPr id="10" name="Rectangle 9">
            <a:extLst>
              <a:ext uri="{FF2B5EF4-FFF2-40B4-BE49-F238E27FC236}">
                <a16:creationId xmlns:a16="http://schemas.microsoft.com/office/drawing/2014/main" id="{7E3E47FE-6EFD-43C2-82E2-B48CA035ADA1}"/>
              </a:ext>
            </a:extLst>
          </p:cNvPr>
          <p:cNvSpPr/>
          <p:nvPr/>
        </p:nvSpPr>
        <p:spPr>
          <a:xfrm>
            <a:off x="8404231" y="4872789"/>
            <a:ext cx="3681115" cy="1751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Appreciation and depreciation of currency:</a:t>
            </a:r>
          </a:p>
          <a:p>
            <a:endParaRPr lang="en-GB" sz="1200" b="1" u="sng" dirty="0">
              <a:solidFill>
                <a:schemeClr val="tx1"/>
              </a:solidFill>
            </a:endParaRPr>
          </a:p>
          <a:p>
            <a:r>
              <a:rPr lang="en-GB" sz="1200" dirty="0">
                <a:solidFill>
                  <a:schemeClr val="tx1"/>
                </a:solidFill>
              </a:rPr>
              <a:t>£1=$1.50</a:t>
            </a:r>
          </a:p>
          <a:p>
            <a:r>
              <a:rPr lang="en-GB" sz="1200" dirty="0">
                <a:solidFill>
                  <a:schemeClr val="tx1"/>
                </a:solidFill>
              </a:rPr>
              <a:t>The exchange rate </a:t>
            </a:r>
            <a:r>
              <a:rPr lang="en-GB" sz="1200" b="1" dirty="0">
                <a:solidFill>
                  <a:schemeClr val="tx1"/>
                </a:solidFill>
              </a:rPr>
              <a:t>appreciates </a:t>
            </a:r>
            <a:r>
              <a:rPr lang="en-GB" sz="1200" dirty="0">
                <a:solidFill>
                  <a:schemeClr val="tx1"/>
                </a:solidFill>
              </a:rPr>
              <a:t>so that £1 = $1.70</a:t>
            </a:r>
          </a:p>
          <a:p>
            <a:r>
              <a:rPr lang="en-GB" sz="1200" dirty="0">
                <a:solidFill>
                  <a:schemeClr val="tx1"/>
                </a:solidFill>
              </a:rPr>
              <a:t>This means the £1 buys more goods and services</a:t>
            </a:r>
          </a:p>
          <a:p>
            <a:endParaRPr lang="en-GB" sz="1200" dirty="0">
              <a:solidFill>
                <a:schemeClr val="tx1"/>
              </a:solidFill>
            </a:endParaRPr>
          </a:p>
          <a:p>
            <a:r>
              <a:rPr lang="en-GB" sz="1200" dirty="0">
                <a:solidFill>
                  <a:schemeClr val="tx1"/>
                </a:solidFill>
              </a:rPr>
              <a:t>£1=$1.50</a:t>
            </a:r>
          </a:p>
          <a:p>
            <a:r>
              <a:rPr lang="en-GB" sz="1200" dirty="0">
                <a:solidFill>
                  <a:schemeClr val="tx1"/>
                </a:solidFill>
              </a:rPr>
              <a:t>The exchange rate </a:t>
            </a:r>
            <a:r>
              <a:rPr lang="en-GB" sz="1200" b="1" dirty="0">
                <a:solidFill>
                  <a:schemeClr val="tx1"/>
                </a:solidFill>
              </a:rPr>
              <a:t>depreciates </a:t>
            </a:r>
            <a:r>
              <a:rPr lang="en-GB" sz="1200" dirty="0">
                <a:solidFill>
                  <a:schemeClr val="tx1"/>
                </a:solidFill>
              </a:rPr>
              <a:t>so that £1 = $1.30</a:t>
            </a:r>
          </a:p>
          <a:p>
            <a:r>
              <a:rPr lang="en-GB" sz="1200" dirty="0">
                <a:solidFill>
                  <a:schemeClr val="tx1"/>
                </a:solidFill>
              </a:rPr>
              <a:t>This means the £1 buys less goods and services</a:t>
            </a:r>
          </a:p>
        </p:txBody>
      </p:sp>
      <p:pic>
        <p:nvPicPr>
          <p:cNvPr id="5" name="Picture 4">
            <a:extLst>
              <a:ext uri="{FF2B5EF4-FFF2-40B4-BE49-F238E27FC236}">
                <a16:creationId xmlns:a16="http://schemas.microsoft.com/office/drawing/2014/main" id="{89B48D15-1B5C-4700-9CC8-C30E8B4D5348}"/>
              </a:ext>
            </a:extLst>
          </p:cNvPr>
          <p:cNvPicPr>
            <a:picLocks noChangeAspect="1"/>
          </p:cNvPicPr>
          <p:nvPr/>
        </p:nvPicPr>
        <p:blipFill>
          <a:blip r:embed="rId4"/>
          <a:stretch>
            <a:fillRect/>
          </a:stretch>
        </p:blipFill>
        <p:spPr>
          <a:xfrm>
            <a:off x="359794" y="4666852"/>
            <a:ext cx="3982962" cy="1641975"/>
          </a:xfrm>
          <a:prstGeom prst="rect">
            <a:avLst/>
          </a:prstGeom>
        </p:spPr>
      </p:pic>
      <p:pic>
        <p:nvPicPr>
          <p:cNvPr id="8" name="Picture 7">
            <a:extLst>
              <a:ext uri="{FF2B5EF4-FFF2-40B4-BE49-F238E27FC236}">
                <a16:creationId xmlns:a16="http://schemas.microsoft.com/office/drawing/2014/main" id="{93ABFD98-F3BB-4CB9-8352-B13E7EE7CCF8}"/>
              </a:ext>
            </a:extLst>
          </p:cNvPr>
          <p:cNvPicPr>
            <a:picLocks noChangeAspect="1"/>
          </p:cNvPicPr>
          <p:nvPr/>
        </p:nvPicPr>
        <p:blipFill>
          <a:blip r:embed="rId5"/>
          <a:stretch>
            <a:fillRect/>
          </a:stretch>
        </p:blipFill>
        <p:spPr>
          <a:xfrm>
            <a:off x="4463935" y="4791912"/>
            <a:ext cx="3813027" cy="1561098"/>
          </a:xfrm>
          <a:prstGeom prst="rect">
            <a:avLst/>
          </a:prstGeom>
        </p:spPr>
      </p:pic>
    </p:spTree>
    <p:extLst>
      <p:ext uri="{BB962C8B-B14F-4D97-AF65-F5344CB8AC3E}">
        <p14:creationId xmlns:p14="http://schemas.microsoft.com/office/powerpoint/2010/main" val="1422782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972645"/>
            <a:ext cx="4160940" cy="12059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3.2.4.3 Free-trade agreements including the European Union </a:t>
            </a:r>
            <a:r>
              <a:rPr lang="en-GB" sz="1200" dirty="0"/>
              <a:t>• Free-trade and agreements such as the EU </a:t>
            </a:r>
          </a:p>
          <a:p>
            <a:r>
              <a:rPr lang="en-GB" sz="1200" dirty="0"/>
              <a:t>• The arguments for and against free-trade </a:t>
            </a:r>
          </a:p>
          <a:p>
            <a:r>
              <a:rPr lang="en-GB" sz="1200" dirty="0"/>
              <a:t>•The significance and benefits of free-trade agreements, such as the EU</a:t>
            </a:r>
          </a:p>
          <a:p>
            <a:r>
              <a:rPr lang="en-GB" sz="1200" b="1" dirty="0"/>
              <a:t>Appears in Paper 2 - Macroeconomics</a:t>
            </a:r>
          </a:p>
        </p:txBody>
      </p:sp>
      <p:graphicFrame>
        <p:nvGraphicFramePr>
          <p:cNvPr id="5" name="Table 4">
            <a:extLst>
              <a:ext uri="{FF2B5EF4-FFF2-40B4-BE49-F238E27FC236}">
                <a16:creationId xmlns:a16="http://schemas.microsoft.com/office/drawing/2014/main" id="{C4D658AE-DC02-4600-9C04-8DC84A274794}"/>
              </a:ext>
            </a:extLst>
          </p:cNvPr>
          <p:cNvGraphicFramePr>
            <a:graphicFrameLocks noGrp="1"/>
          </p:cNvGraphicFramePr>
          <p:nvPr/>
        </p:nvGraphicFramePr>
        <p:xfrm>
          <a:off x="320646" y="258272"/>
          <a:ext cx="5232866" cy="1651000"/>
        </p:xfrm>
        <a:graphic>
          <a:graphicData uri="http://schemas.openxmlformats.org/drawingml/2006/table">
            <a:tbl>
              <a:tblPr firstRow="1" bandRow="1">
                <a:tableStyleId>{5C22544A-7EE6-4342-B048-85BDC9FD1C3A}</a:tableStyleId>
              </a:tblPr>
              <a:tblGrid>
                <a:gridCol w="2616433">
                  <a:extLst>
                    <a:ext uri="{9D8B030D-6E8A-4147-A177-3AD203B41FA5}">
                      <a16:colId xmlns:a16="http://schemas.microsoft.com/office/drawing/2014/main" val="974767180"/>
                    </a:ext>
                  </a:extLst>
                </a:gridCol>
                <a:gridCol w="2616433">
                  <a:extLst>
                    <a:ext uri="{9D8B030D-6E8A-4147-A177-3AD203B41FA5}">
                      <a16:colId xmlns:a16="http://schemas.microsoft.com/office/drawing/2014/main" val="3675464887"/>
                    </a:ext>
                  </a:extLst>
                </a:gridCol>
              </a:tblGrid>
              <a:tr h="370840">
                <a:tc>
                  <a:txBody>
                    <a:bodyPr/>
                    <a:lstStyle/>
                    <a:p>
                      <a:r>
                        <a:rPr lang="en-GB" sz="1200" b="0" dirty="0">
                          <a:solidFill>
                            <a:schemeClr val="tx1"/>
                          </a:solidFill>
                        </a:rPr>
                        <a:t>Trade balance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b="0" dirty="0">
                          <a:solidFill>
                            <a:schemeClr val="tx1"/>
                          </a:solidFill>
                        </a:rPr>
                        <a:t>Exports (X) = Imports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35929987"/>
                  </a:ext>
                </a:extLst>
              </a:tr>
              <a:tr h="370840">
                <a:tc>
                  <a:txBody>
                    <a:bodyPr/>
                    <a:lstStyle/>
                    <a:p>
                      <a:r>
                        <a:rPr lang="en-GB" sz="1200" b="0" dirty="0">
                          <a:solidFill>
                            <a:schemeClr val="tx1"/>
                          </a:solidFill>
                        </a:rPr>
                        <a:t>Trade deficit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b="0" dirty="0">
                          <a:solidFill>
                            <a:schemeClr val="tx1"/>
                          </a:solidFill>
                        </a:rPr>
                        <a:t>X &lt; M </a:t>
                      </a:r>
                    </a:p>
                    <a:p>
                      <a:r>
                        <a:rPr lang="en-GB" sz="1200" b="0" dirty="0">
                          <a:solidFill>
                            <a:schemeClr val="tx1"/>
                          </a:solidFill>
                        </a:rPr>
                        <a:t>Countries such as the USA, UK and India import more than they export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3447758"/>
                  </a:ext>
                </a:extLst>
              </a:tr>
              <a:tr h="370840">
                <a:tc>
                  <a:txBody>
                    <a:bodyPr/>
                    <a:lstStyle/>
                    <a:p>
                      <a:r>
                        <a:rPr lang="en-GB" sz="1200" b="0" dirty="0"/>
                        <a:t>Trade surplus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b="0" dirty="0"/>
                        <a:t>X &gt; M</a:t>
                      </a:r>
                    </a:p>
                    <a:p>
                      <a:r>
                        <a:rPr lang="en-GB" sz="1200" b="0" dirty="0"/>
                        <a:t>Countries such as China, Japan and German export more than they import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63699833"/>
                  </a:ext>
                </a:extLst>
              </a:tr>
            </a:tbl>
          </a:graphicData>
        </a:graphic>
      </p:graphicFrame>
      <p:sp>
        <p:nvSpPr>
          <p:cNvPr id="7" name="Rectangle 6">
            <a:extLst>
              <a:ext uri="{FF2B5EF4-FFF2-40B4-BE49-F238E27FC236}">
                <a16:creationId xmlns:a16="http://schemas.microsoft.com/office/drawing/2014/main" id="{EBD6C4EC-43B3-49C6-AD0E-714F12491141}"/>
              </a:ext>
            </a:extLst>
          </p:cNvPr>
          <p:cNvSpPr/>
          <p:nvPr/>
        </p:nvSpPr>
        <p:spPr>
          <a:xfrm>
            <a:off x="6096000" y="258272"/>
            <a:ext cx="5539531" cy="25257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What is free trade?</a:t>
            </a:r>
          </a:p>
          <a:p>
            <a:r>
              <a:rPr lang="en-GB" sz="1200" dirty="0">
                <a:solidFill>
                  <a:schemeClr val="tx1"/>
                </a:solidFill>
              </a:rPr>
              <a:t>Free trade describes a situation when countries do not impose protectionist policies on one another’s imports/exports.</a:t>
            </a:r>
          </a:p>
          <a:p>
            <a:endParaRPr lang="en-GB" sz="1200" dirty="0">
              <a:solidFill>
                <a:schemeClr val="tx1"/>
              </a:solidFill>
            </a:endParaRPr>
          </a:p>
          <a:p>
            <a:r>
              <a:rPr lang="en-GB" sz="1200" dirty="0">
                <a:solidFill>
                  <a:schemeClr val="tx1"/>
                </a:solidFill>
              </a:rPr>
              <a:t>Protectionist policies are tariffs (taxes which make imported goods more expensive); quotas (a limit on the number of specific goods that can be imported into a country); subsidies (government support which reduces the costs of production for domestic firms so that they are more competitive and people choose domestic products instead of imports).</a:t>
            </a:r>
          </a:p>
          <a:p>
            <a:endParaRPr lang="en-GB" sz="1200" dirty="0">
              <a:solidFill>
                <a:schemeClr val="tx1"/>
              </a:solidFill>
            </a:endParaRPr>
          </a:p>
          <a:p>
            <a:r>
              <a:rPr lang="en-GB" sz="1200" dirty="0">
                <a:solidFill>
                  <a:schemeClr val="tx1"/>
                </a:solidFill>
              </a:rPr>
              <a:t>It is significant because it enables countries to specialise in producing certain goods. Therefore, they can produce a higher output and benefit from lower average costs. This is important for industries with high fixed costs. This benefits </a:t>
            </a:r>
            <a:r>
              <a:rPr lang="en-GB" sz="1200">
                <a:solidFill>
                  <a:schemeClr val="tx1"/>
                </a:solidFill>
              </a:rPr>
              <a:t>consumers too.</a:t>
            </a:r>
            <a:endParaRPr lang="en-GB" sz="1200" dirty="0">
              <a:solidFill>
                <a:schemeClr val="tx1"/>
              </a:solidFill>
            </a:endParaRPr>
          </a:p>
        </p:txBody>
      </p:sp>
      <p:sp>
        <p:nvSpPr>
          <p:cNvPr id="10" name="Rectangle 9">
            <a:extLst>
              <a:ext uri="{FF2B5EF4-FFF2-40B4-BE49-F238E27FC236}">
                <a16:creationId xmlns:a16="http://schemas.microsoft.com/office/drawing/2014/main" id="{7410E455-3B63-4F39-9E12-C553D7DD397D}"/>
              </a:ext>
            </a:extLst>
          </p:cNvPr>
          <p:cNvSpPr/>
          <p:nvPr/>
        </p:nvSpPr>
        <p:spPr>
          <a:xfrm>
            <a:off x="320646" y="2135481"/>
            <a:ext cx="3126298" cy="1938992"/>
          </a:xfrm>
          <a:prstGeom prst="rect">
            <a:avLst/>
          </a:prstGeom>
          <a:ln>
            <a:solidFill>
              <a:schemeClr val="tx1"/>
            </a:solidFill>
            <a:prstDash val="lgDash"/>
          </a:ln>
        </p:spPr>
        <p:txBody>
          <a:bodyPr wrap="square">
            <a:spAutoFit/>
          </a:bodyPr>
          <a:lstStyle/>
          <a:p>
            <a:r>
              <a:rPr lang="en-GB" sz="1200" dirty="0"/>
              <a:t>Your own economic knowledge for the 15 mark questions:</a:t>
            </a:r>
          </a:p>
          <a:p>
            <a:pPr marL="171450" indent="-171450">
              <a:buFont typeface="Arial" panose="020B0604020202020204" pitchFamily="34" charset="0"/>
              <a:buChar char="•"/>
            </a:pPr>
            <a:r>
              <a:rPr lang="en-GB" sz="1200" dirty="0"/>
              <a:t>The UK had a trade deficit (X&lt;M) of £94bn in 2019. </a:t>
            </a:r>
          </a:p>
          <a:p>
            <a:pPr marL="171450" indent="-171450">
              <a:buFont typeface="Arial" panose="020B0604020202020204" pitchFamily="34" charset="0"/>
              <a:buChar char="•"/>
            </a:pPr>
            <a:r>
              <a:rPr lang="en-GB" sz="1200" dirty="0"/>
              <a:t>The UK has a persistent trade deficit: it does not fluctuate with the business cycle.</a:t>
            </a:r>
          </a:p>
          <a:p>
            <a:pPr marL="171450" indent="-171450">
              <a:buFont typeface="Arial" panose="020B0604020202020204" pitchFamily="34" charset="0"/>
              <a:buChar char="•"/>
            </a:pPr>
            <a:r>
              <a:rPr lang="en-GB" sz="1200" dirty="0"/>
              <a:t>The UK has a trade surplus in services but a (larger) trade deficit in goods.</a:t>
            </a:r>
          </a:p>
          <a:p>
            <a:pPr marL="171450" indent="-171450">
              <a:buFont typeface="Arial" panose="020B0604020202020204" pitchFamily="34" charset="0"/>
              <a:buChar char="•"/>
            </a:pPr>
            <a:r>
              <a:rPr lang="en-GB" sz="1200" dirty="0"/>
              <a:t>The UK’s main trading partners are the USA, Germany, China, the Netherlands and France</a:t>
            </a:r>
          </a:p>
        </p:txBody>
      </p:sp>
      <p:sp>
        <p:nvSpPr>
          <p:cNvPr id="11" name="Rectangle 10">
            <a:extLst>
              <a:ext uri="{FF2B5EF4-FFF2-40B4-BE49-F238E27FC236}">
                <a16:creationId xmlns:a16="http://schemas.microsoft.com/office/drawing/2014/main" id="{8F760660-5660-4080-9675-1CD830E53A11}"/>
              </a:ext>
            </a:extLst>
          </p:cNvPr>
          <p:cNvSpPr/>
          <p:nvPr/>
        </p:nvSpPr>
        <p:spPr>
          <a:xfrm>
            <a:off x="192947" y="4429387"/>
            <a:ext cx="5360565" cy="21703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Advantages of free trade:</a:t>
            </a:r>
          </a:p>
          <a:p>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Cheaper prices (benefits consumers and producers)</a:t>
            </a:r>
          </a:p>
          <a:p>
            <a:pPr marL="285750" indent="-285750">
              <a:buFont typeface="Arial" panose="020B0604020202020204" pitchFamily="34" charset="0"/>
              <a:buChar char="•"/>
            </a:pPr>
            <a:r>
              <a:rPr lang="en-GB" sz="1200" dirty="0">
                <a:solidFill>
                  <a:schemeClr val="tx1"/>
                </a:solidFill>
              </a:rPr>
              <a:t>Greater choice for consumers</a:t>
            </a:r>
          </a:p>
          <a:p>
            <a:pPr marL="285750" indent="-285750">
              <a:buFont typeface="Arial" panose="020B0604020202020204" pitchFamily="34" charset="0"/>
              <a:buChar char="•"/>
            </a:pPr>
            <a:r>
              <a:rPr lang="en-GB" sz="1200" dirty="0">
                <a:solidFill>
                  <a:schemeClr val="tx1"/>
                </a:solidFill>
              </a:rPr>
              <a:t>Specialisation resulting from comparative advantage leads to increased welfare for both countries</a:t>
            </a:r>
          </a:p>
          <a:p>
            <a:pPr marL="285750" indent="-285750">
              <a:buFont typeface="Arial" panose="020B0604020202020204" pitchFamily="34" charset="0"/>
              <a:buChar char="•"/>
            </a:pPr>
            <a:r>
              <a:rPr lang="en-GB" sz="1200" dirty="0">
                <a:solidFill>
                  <a:schemeClr val="tx1"/>
                </a:solidFill>
              </a:rPr>
              <a:t>Greater competition leads to efficiency gains in markets</a:t>
            </a:r>
          </a:p>
          <a:p>
            <a:pPr marL="285750" indent="-285750">
              <a:buFont typeface="Arial" panose="020B0604020202020204" pitchFamily="34" charset="0"/>
              <a:buChar char="•"/>
            </a:pPr>
            <a:r>
              <a:rPr lang="en-GB" sz="1200" dirty="0">
                <a:solidFill>
                  <a:schemeClr val="tx1"/>
                </a:solidFill>
              </a:rPr>
              <a:t>Increases revenue and possibility of economies of scale</a:t>
            </a:r>
          </a:p>
          <a:p>
            <a:pPr marL="285750" indent="-285750">
              <a:buFont typeface="Arial" panose="020B0604020202020204" pitchFamily="34" charset="0"/>
              <a:buChar char="•"/>
            </a:pPr>
            <a:r>
              <a:rPr lang="en-GB" sz="1200" dirty="0">
                <a:solidFill>
                  <a:schemeClr val="tx1"/>
                </a:solidFill>
              </a:rPr>
              <a:t>Producers have access to a larger (export) market to sell goods/services.</a:t>
            </a:r>
          </a:p>
        </p:txBody>
      </p:sp>
      <p:sp>
        <p:nvSpPr>
          <p:cNvPr id="12" name="Rectangle 11">
            <a:extLst>
              <a:ext uri="{FF2B5EF4-FFF2-40B4-BE49-F238E27FC236}">
                <a16:creationId xmlns:a16="http://schemas.microsoft.com/office/drawing/2014/main" id="{62848DD2-A801-40D8-A6BE-5383A7950B6F}"/>
              </a:ext>
            </a:extLst>
          </p:cNvPr>
          <p:cNvSpPr/>
          <p:nvPr/>
        </p:nvSpPr>
        <p:spPr>
          <a:xfrm>
            <a:off x="6274965" y="4439876"/>
            <a:ext cx="5360565" cy="21703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Disadvantages of free trade:</a:t>
            </a:r>
          </a:p>
          <a:p>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Leads to dependency on other countries exports</a:t>
            </a:r>
          </a:p>
          <a:p>
            <a:pPr marL="171450" indent="-171450">
              <a:buFont typeface="Arial" panose="020B0604020202020204" pitchFamily="34" charset="0"/>
              <a:buChar char="•"/>
            </a:pPr>
            <a:r>
              <a:rPr lang="en-GB" sz="1200" dirty="0">
                <a:solidFill>
                  <a:schemeClr val="tx1"/>
                </a:solidFill>
              </a:rPr>
              <a:t>Loss of domestic producer surplus</a:t>
            </a:r>
          </a:p>
          <a:p>
            <a:pPr marL="171450" indent="-171450">
              <a:buFont typeface="Arial" panose="020B0604020202020204" pitchFamily="34" charset="0"/>
              <a:buChar char="•"/>
            </a:pPr>
            <a:r>
              <a:rPr lang="en-GB" sz="1200" dirty="0">
                <a:solidFill>
                  <a:schemeClr val="tx1"/>
                </a:solidFill>
              </a:rPr>
              <a:t>If firms are uncompetitive then this may result in a trade deficit and AD shifts left</a:t>
            </a:r>
          </a:p>
          <a:p>
            <a:pPr marL="171450" indent="-171450">
              <a:buFont typeface="Arial" panose="020B0604020202020204" pitchFamily="34" charset="0"/>
              <a:buChar char="•"/>
            </a:pPr>
            <a:r>
              <a:rPr lang="en-GB" sz="1200" dirty="0">
                <a:solidFill>
                  <a:schemeClr val="tx1"/>
                </a:solidFill>
              </a:rPr>
              <a:t>If AD falls then this can lead to unemployment</a:t>
            </a:r>
          </a:p>
          <a:p>
            <a:pPr marL="171450" indent="-171450">
              <a:buFont typeface="Arial" panose="020B0604020202020204" pitchFamily="34" charset="0"/>
              <a:buChar char="•"/>
            </a:pPr>
            <a:r>
              <a:rPr lang="en-GB" sz="1200" dirty="0">
                <a:solidFill>
                  <a:schemeClr val="tx1"/>
                </a:solidFill>
              </a:rPr>
              <a:t>Loss of tax revenue and increased Government spending on retraining</a:t>
            </a:r>
          </a:p>
          <a:p>
            <a:pPr marL="171450" indent="-171450">
              <a:buFont typeface="Arial" panose="020B0604020202020204" pitchFamily="34" charset="0"/>
              <a:buChar char="•"/>
            </a:pPr>
            <a:r>
              <a:rPr lang="en-GB" sz="1200" dirty="0">
                <a:solidFill>
                  <a:schemeClr val="tx1"/>
                </a:solidFill>
              </a:rPr>
              <a:t>Cultural erosion</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5247" y="3046831"/>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244789" y="3048898"/>
            <a:ext cx="1390741" cy="1053412"/>
          </a:xfrm>
          <a:prstGeom prst="rect">
            <a:avLst/>
          </a:prstGeom>
        </p:spPr>
      </p:pic>
    </p:spTree>
    <p:extLst>
      <p:ext uri="{BB962C8B-B14F-4D97-AF65-F5344CB8AC3E}">
        <p14:creationId xmlns:p14="http://schemas.microsoft.com/office/powerpoint/2010/main" val="577581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5"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3.2.4.4 Globalisation: Benefits and Drawbacks</a:t>
            </a:r>
          </a:p>
          <a:p>
            <a:r>
              <a:rPr lang="en-GB" sz="1200" dirty="0"/>
              <a:t>• Main features of globalisation </a:t>
            </a:r>
          </a:p>
          <a:p>
            <a:r>
              <a:rPr lang="en-GB" sz="1200" dirty="0"/>
              <a:t>• Benefits and drawbacks of globalisation to producers, workers and consumers in developed countries </a:t>
            </a:r>
          </a:p>
          <a:p>
            <a:r>
              <a:rPr lang="en-GB" sz="1200" dirty="0"/>
              <a:t>• Benefits and drawbacks of globalisation to producers, workers and consumers in less developed countries </a:t>
            </a:r>
          </a:p>
          <a:p>
            <a:r>
              <a:rPr lang="en-GB" sz="1200" dirty="0"/>
              <a:t>• Moral, ethical and sustainability considerations</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5243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What is globalisation?</a:t>
            </a:r>
          </a:p>
          <a:p>
            <a:r>
              <a:rPr lang="en-GB" sz="1200" dirty="0">
                <a:solidFill>
                  <a:schemeClr val="tx1"/>
                </a:solidFill>
              </a:rPr>
              <a:t>The process of growing economic integration between the world’s economies. Goods can be produced anywhere, sold anywhere and the profits stored anywhere globally.</a:t>
            </a:r>
          </a:p>
          <a:p>
            <a:r>
              <a:rPr lang="en-GB" sz="1200" dirty="0">
                <a:solidFill>
                  <a:schemeClr val="tx1"/>
                </a:solidFill>
              </a:rPr>
              <a:t>Impacts:</a:t>
            </a:r>
          </a:p>
          <a:p>
            <a:pPr marL="171450" indent="-171450">
              <a:buFontTx/>
              <a:buChar char="-"/>
            </a:pPr>
            <a:r>
              <a:rPr lang="en-GB" sz="1200" dirty="0">
                <a:solidFill>
                  <a:schemeClr val="tx1"/>
                </a:solidFill>
              </a:rPr>
              <a:t>Greater dependence on trade between countries</a:t>
            </a:r>
          </a:p>
          <a:p>
            <a:pPr marL="171450" indent="-171450">
              <a:buFontTx/>
              <a:buChar char="-"/>
            </a:pPr>
            <a:r>
              <a:rPr lang="en-GB" sz="1200" dirty="0">
                <a:solidFill>
                  <a:schemeClr val="tx1"/>
                </a:solidFill>
              </a:rPr>
              <a:t>Freedom of movement of goods and services</a:t>
            </a:r>
          </a:p>
          <a:p>
            <a:pPr marL="171450" indent="-171450">
              <a:buFontTx/>
              <a:buChar char="-"/>
            </a:pPr>
            <a:r>
              <a:rPr lang="en-GB" sz="1200" dirty="0">
                <a:solidFill>
                  <a:schemeClr val="tx1"/>
                </a:solidFill>
              </a:rPr>
              <a:t>Growth of multinational companies</a:t>
            </a:r>
          </a:p>
        </p:txBody>
      </p:sp>
      <p:sp>
        <p:nvSpPr>
          <p:cNvPr id="11" name="Rectangle 10">
            <a:extLst>
              <a:ext uri="{FF2B5EF4-FFF2-40B4-BE49-F238E27FC236}">
                <a16:creationId xmlns:a16="http://schemas.microsoft.com/office/drawing/2014/main" id="{8F760660-5660-4080-9675-1CD830E53A11}"/>
              </a:ext>
            </a:extLst>
          </p:cNvPr>
          <p:cNvSpPr/>
          <p:nvPr/>
        </p:nvSpPr>
        <p:spPr>
          <a:xfrm>
            <a:off x="103463" y="2129523"/>
            <a:ext cx="3864855" cy="41944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of globalisation for producers in developed economies:</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More access to foreign markets</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Access to wider markets </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Producers can import components and raw materials with less restrictions on trade</a:t>
            </a:r>
            <a:endParaRPr lang="en-GB" sz="1200" dirty="0">
              <a:solidFill>
                <a:schemeClr val="tx1"/>
              </a:solidFill>
              <a:latin typeface="Arial" panose="020B0604020202020204" pitchFamily="34" charset="0"/>
            </a:endParaRP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Producers can access specialist skills from other countries</a:t>
            </a:r>
          </a:p>
          <a:p>
            <a:pPr marL="171450" indent="-171450" fontAlgn="base">
              <a:buFont typeface="Arial" panose="020B0604020202020204" pitchFamily="34" charset="0"/>
              <a:buChar char="•"/>
            </a:pPr>
            <a:endParaRPr lang="en-GB" sz="1200" dirty="0">
              <a:solidFill>
                <a:schemeClr val="tx1"/>
              </a:solidFill>
              <a:latin typeface="Calibri" panose="020F0502020204030204" pitchFamily="34" charset="0"/>
            </a:endParaRPr>
          </a:p>
          <a:p>
            <a:pPr fontAlgn="base"/>
            <a:r>
              <a:rPr lang="en-GB" sz="1200" b="1" u="sng" dirty="0">
                <a:solidFill>
                  <a:schemeClr val="tx1"/>
                </a:solidFill>
              </a:rPr>
              <a:t>Drawbacks of globalisation for producers in developed economies:</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​Producers struggle to compete on costs due to relatively high wage rates in the UK</a:t>
            </a:r>
          </a:p>
          <a:p>
            <a:pPr marL="171450" indent="-171450" fontAlgn="t">
              <a:buFont typeface="Arial" panose="020B0604020202020204" pitchFamily="34" charset="0"/>
              <a:buChar char="•"/>
            </a:pPr>
            <a:r>
              <a:rPr lang="en-GB" sz="1200" dirty="0">
                <a:solidFill>
                  <a:schemeClr val="tx1"/>
                </a:solidFill>
              </a:rPr>
              <a:t>Possible decline of industry – less developed countries may have a cost advantage e.g. low wages, so producers in developed economies cannot compete and have to close</a:t>
            </a:r>
          </a:p>
          <a:p>
            <a:pPr marL="171450" indent="-171450" fontAlgn="t">
              <a:buFont typeface="Arial" panose="020B0604020202020204" pitchFamily="34" charset="0"/>
              <a:buChar char="•"/>
            </a:pPr>
            <a:r>
              <a:rPr lang="en-GB" sz="1200" dirty="0">
                <a:solidFill>
                  <a:schemeClr val="tx1"/>
                </a:solidFill>
              </a:rPr>
              <a:t>Vulnerability to problems in the worldwide economy: if incomes fall in one part of the world, producers in developed countries will not be able to export as much to them so their sales/profits may fall</a:t>
            </a:r>
          </a:p>
          <a:p>
            <a:pPr fontAlgn="base"/>
            <a:endParaRPr lang="en-GB" sz="12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4384022" y="3843020"/>
            <a:ext cx="7486020" cy="24809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of globalisation for workers in developed economies:</a:t>
            </a:r>
          </a:p>
          <a:p>
            <a:pPr marL="171450" indent="-171450">
              <a:buFont typeface="Arial" panose="020B0604020202020204" pitchFamily="34" charset="0"/>
              <a:buChar char="•"/>
            </a:pPr>
            <a:r>
              <a:rPr lang="en-GB" sz="1200" dirty="0">
                <a:solidFill>
                  <a:schemeClr val="tx1"/>
                </a:solidFill>
              </a:rPr>
              <a:t>More employment due to increased output to meet demands of international trade</a:t>
            </a:r>
          </a:p>
          <a:p>
            <a:pPr marL="171450" indent="-171450">
              <a:buFont typeface="Arial" panose="020B0604020202020204" pitchFamily="34" charset="0"/>
              <a:buChar char="•"/>
            </a:pPr>
            <a:r>
              <a:rPr lang="en-GB" sz="1200" dirty="0">
                <a:solidFill>
                  <a:schemeClr val="tx1"/>
                </a:solidFill>
              </a:rPr>
              <a:t>More employment due to higher levels of foreign direct investment</a:t>
            </a:r>
          </a:p>
          <a:p>
            <a:pPr marL="171450" indent="-171450">
              <a:buFont typeface="Arial" panose="020B0604020202020204" pitchFamily="34" charset="0"/>
              <a:buChar char="•"/>
            </a:pPr>
            <a:r>
              <a:rPr lang="en-GB" sz="1200" dirty="0">
                <a:solidFill>
                  <a:schemeClr val="tx1"/>
                </a:solidFill>
              </a:rPr>
              <a:t>Increased geographical mobility – opening up of markets mean that workers have the opportunity to live and work almost anywhere</a:t>
            </a:r>
          </a:p>
          <a:p>
            <a:pPr marL="171450" indent="-171450">
              <a:buFont typeface="Arial" panose="020B0604020202020204" pitchFamily="34" charset="0"/>
              <a:buChar char="•"/>
            </a:pPr>
            <a:endParaRPr lang="en-GB" sz="1200" dirty="0">
              <a:solidFill>
                <a:schemeClr val="tx1"/>
              </a:solidFill>
            </a:endParaRPr>
          </a:p>
          <a:p>
            <a:r>
              <a:rPr lang="en-GB" sz="1200" b="1" u="sng" dirty="0">
                <a:solidFill>
                  <a:schemeClr val="tx1"/>
                </a:solidFill>
              </a:rPr>
              <a:t>Drawback of globalisation for workers in developed economies:</a:t>
            </a:r>
          </a:p>
          <a:p>
            <a:pPr marL="171450" indent="-171450">
              <a:buFont typeface="Arial" panose="020B0604020202020204" pitchFamily="34" charset="0"/>
              <a:buChar char="•"/>
            </a:pPr>
            <a:r>
              <a:rPr lang="en-GB" sz="1200" dirty="0">
                <a:solidFill>
                  <a:schemeClr val="tx1"/>
                </a:solidFill>
              </a:rPr>
              <a:t>Decline of industry and structural unemployment due to global competitiveness – may be difficult to get new jobs due to requiring new skills</a:t>
            </a:r>
          </a:p>
          <a:p>
            <a:pPr marL="171450" indent="-171450">
              <a:buFont typeface="Arial" panose="020B0604020202020204" pitchFamily="34" charset="0"/>
              <a:buChar char="•"/>
            </a:pPr>
            <a:r>
              <a:rPr lang="en-GB" sz="1200" dirty="0">
                <a:solidFill>
                  <a:schemeClr val="tx1"/>
                </a:solidFill>
              </a:rPr>
              <a:t>Increase in the use of machinery to increase production and benefit from economies of scale – may lead to unemployment as workers are replaced with machines</a:t>
            </a:r>
          </a:p>
          <a:p>
            <a:pPr marL="171450" indent="-171450">
              <a:buFont typeface="Arial" panose="020B0604020202020204" pitchFamily="34" charset="0"/>
              <a:buChar char="•"/>
            </a:pPr>
            <a:r>
              <a:rPr lang="en-GB" sz="1200" dirty="0">
                <a:solidFill>
                  <a:schemeClr val="tx1"/>
                </a:solidFill>
              </a:rPr>
              <a:t>Increased dependence on trade with other parts of the world – if demand/income falls overseas, fewer workers are needed to produce these goods we have been exporting</a:t>
            </a:r>
            <a:endParaRPr lang="en-GB" sz="1200" b="1" u="sng"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5247" y="25481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773409" y="1008966"/>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3810567" cy="15243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Factors that have driven globalisation:</a:t>
            </a:r>
          </a:p>
          <a:p>
            <a:pPr marL="171450" indent="-171450">
              <a:buFont typeface="Arial" panose="020B0604020202020204" pitchFamily="34" charset="0"/>
              <a:buChar char="•"/>
            </a:pPr>
            <a:r>
              <a:rPr lang="en-GB" sz="1200" dirty="0">
                <a:solidFill>
                  <a:schemeClr val="tx1"/>
                </a:solidFill>
              </a:rPr>
              <a:t>New technology</a:t>
            </a:r>
          </a:p>
          <a:p>
            <a:pPr marL="171450" indent="-171450">
              <a:buFont typeface="Arial" panose="020B0604020202020204" pitchFamily="34" charset="0"/>
              <a:buChar char="•"/>
            </a:pPr>
            <a:r>
              <a:rPr lang="en-GB" sz="1200" dirty="0">
                <a:solidFill>
                  <a:schemeClr val="tx1"/>
                </a:solidFill>
              </a:rPr>
              <a:t>Improved communication links e.g. the internet</a:t>
            </a:r>
          </a:p>
          <a:p>
            <a:pPr marL="171450" indent="-171450">
              <a:buFont typeface="Arial" panose="020B0604020202020204" pitchFamily="34" charset="0"/>
              <a:buChar char="•"/>
            </a:pPr>
            <a:r>
              <a:rPr lang="en-GB" sz="1200" dirty="0">
                <a:solidFill>
                  <a:schemeClr val="tx1"/>
                </a:solidFill>
              </a:rPr>
              <a:t>Improved transportation e.g. containerisation</a:t>
            </a:r>
          </a:p>
          <a:p>
            <a:pPr marL="171450" indent="-171450">
              <a:buFont typeface="Arial" panose="020B0604020202020204" pitchFamily="34" charset="0"/>
              <a:buChar char="•"/>
            </a:pPr>
            <a:r>
              <a:rPr lang="en-GB" sz="1200" dirty="0">
                <a:solidFill>
                  <a:schemeClr val="tx1"/>
                </a:solidFill>
              </a:rPr>
              <a:t>Growth of multinational businesses</a:t>
            </a:r>
          </a:p>
        </p:txBody>
      </p:sp>
      <p:sp>
        <p:nvSpPr>
          <p:cNvPr id="15" name="Rectangle 14">
            <a:extLst>
              <a:ext uri="{FF2B5EF4-FFF2-40B4-BE49-F238E27FC236}">
                <a16:creationId xmlns:a16="http://schemas.microsoft.com/office/drawing/2014/main" id="{05B0B790-BA8A-4DAE-AB6A-C0879CCBBE7C}"/>
              </a:ext>
            </a:extLst>
          </p:cNvPr>
          <p:cNvSpPr/>
          <p:nvPr/>
        </p:nvSpPr>
        <p:spPr>
          <a:xfrm>
            <a:off x="8581612" y="2129523"/>
            <a:ext cx="3288430" cy="15243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Developed economy:</a:t>
            </a:r>
          </a:p>
          <a:p>
            <a:r>
              <a:rPr lang="en-GB" sz="1200" dirty="0">
                <a:solidFill>
                  <a:schemeClr val="tx1"/>
                </a:solidFill>
              </a:rPr>
              <a:t>A country with a relatively high level of economic growth and mature institutions and infrastructure.</a:t>
            </a:r>
          </a:p>
          <a:p>
            <a:endParaRPr lang="en-GB" sz="1200" b="1" dirty="0">
              <a:solidFill>
                <a:schemeClr val="tx1"/>
              </a:solidFill>
            </a:endParaRPr>
          </a:p>
          <a:p>
            <a:r>
              <a:rPr lang="en-GB" sz="1200" b="1" dirty="0">
                <a:solidFill>
                  <a:schemeClr val="tx1"/>
                </a:solidFill>
              </a:rPr>
              <a:t>Less developed economy:</a:t>
            </a:r>
          </a:p>
          <a:p>
            <a:r>
              <a:rPr lang="en-GB" sz="1200" dirty="0">
                <a:solidFill>
                  <a:schemeClr val="tx1"/>
                </a:solidFill>
              </a:rPr>
              <a:t>A country that has lower economic growth and income and weaker institutions and infrastructure</a:t>
            </a:r>
            <a:endParaRPr lang="en-GB" sz="1200" b="1" dirty="0">
              <a:solidFill>
                <a:schemeClr val="tx1"/>
              </a:solidFill>
            </a:endParaRPr>
          </a:p>
        </p:txBody>
      </p:sp>
    </p:spTree>
    <p:extLst>
      <p:ext uri="{BB962C8B-B14F-4D97-AF65-F5344CB8AC3E}">
        <p14:creationId xmlns:p14="http://schemas.microsoft.com/office/powerpoint/2010/main" val="1268115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F760660-5660-4080-9675-1CD830E53A11}"/>
              </a:ext>
            </a:extLst>
          </p:cNvPr>
          <p:cNvSpPr/>
          <p:nvPr/>
        </p:nvSpPr>
        <p:spPr>
          <a:xfrm>
            <a:off x="103463" y="254813"/>
            <a:ext cx="3864855" cy="29114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of globalisation for consumers in developed economies:</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Lower prices due to increased competition</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Wider range of goods</a:t>
            </a:r>
          </a:p>
          <a:p>
            <a:pPr marL="171450" indent="-171450" fontAlgn="base">
              <a:buFont typeface="Arial" panose="020B0604020202020204" pitchFamily="34" charset="0"/>
              <a:buChar char="•"/>
            </a:pPr>
            <a:r>
              <a:rPr lang="en-GB" sz="1200" dirty="0">
                <a:solidFill>
                  <a:schemeClr val="tx1"/>
                </a:solidFill>
                <a:latin typeface="Calibri" panose="020F0502020204030204" pitchFamily="34" charset="0"/>
              </a:rPr>
              <a:t>Better quality goods</a:t>
            </a:r>
          </a:p>
          <a:p>
            <a:pPr fontAlgn="base"/>
            <a:endParaRPr lang="en-GB" sz="1200" dirty="0">
              <a:solidFill>
                <a:schemeClr val="tx1"/>
              </a:solidFill>
              <a:latin typeface="Calibri" panose="020F0502020204030204" pitchFamily="34" charset="0"/>
            </a:endParaRPr>
          </a:p>
          <a:p>
            <a:pPr fontAlgn="base"/>
            <a:r>
              <a:rPr lang="en-GB" sz="1200" b="1" u="sng" dirty="0">
                <a:solidFill>
                  <a:schemeClr val="tx1"/>
                </a:solidFill>
              </a:rPr>
              <a:t>Drawbacks of globalisation consumers in developed economies:</a:t>
            </a:r>
          </a:p>
          <a:p>
            <a:pPr marL="171450" indent="-171450">
              <a:buFont typeface="Arial" panose="020B0604020202020204" pitchFamily="34" charset="0"/>
              <a:buChar char="•"/>
            </a:pPr>
            <a:r>
              <a:rPr lang="en-GB" sz="1200" dirty="0">
                <a:solidFill>
                  <a:schemeClr val="tx1"/>
                </a:solidFill>
                <a:latin typeface="Calibri" panose="020F0502020204030204" pitchFamily="34" charset="0"/>
              </a:rPr>
              <a:t>​</a:t>
            </a:r>
            <a:r>
              <a:rPr lang="en-US" sz="1200" dirty="0">
                <a:solidFill>
                  <a:schemeClr val="tx1"/>
                </a:solidFill>
              </a:rPr>
              <a:t>Volatile prices on goods traded internationally e.g. oil can lead to difficulty planning personal finances </a:t>
            </a:r>
          </a:p>
          <a:p>
            <a:pPr marL="171450" indent="-171450">
              <a:buFont typeface="Arial" panose="020B0604020202020204" pitchFamily="34" charset="0"/>
              <a:buChar char="•"/>
            </a:pPr>
            <a:r>
              <a:rPr lang="en-US" sz="1200" dirty="0">
                <a:solidFill>
                  <a:schemeClr val="tx1"/>
                </a:solidFill>
              </a:rPr>
              <a:t>Rising prices due to more consumers competing to buy goods</a:t>
            </a:r>
          </a:p>
          <a:p>
            <a:pPr marL="171450" indent="-171450">
              <a:buFont typeface="Arial" panose="020B0604020202020204" pitchFamily="34" charset="0"/>
              <a:buChar char="•"/>
            </a:pPr>
            <a:r>
              <a:rPr lang="en-US" sz="1200" dirty="0">
                <a:solidFill>
                  <a:schemeClr val="tx1"/>
                </a:solidFill>
              </a:rPr>
              <a:t>Less choice due to growth of global brands e.g. Starbucks leading to local coffee shops closing</a:t>
            </a:r>
          </a:p>
          <a:p>
            <a:pPr fontAlgn="base"/>
            <a:endParaRPr lang="en-GB" sz="12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103464" y="3249227"/>
            <a:ext cx="3864854" cy="3488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of globalisation for producers in less developed economies:</a:t>
            </a:r>
          </a:p>
          <a:p>
            <a:pPr marL="171450" indent="-171450">
              <a:buFont typeface="Arial" panose="020B0604020202020204" pitchFamily="34" charset="0"/>
              <a:buChar char="•"/>
            </a:pPr>
            <a:r>
              <a:rPr lang="en-GB" sz="1200" dirty="0">
                <a:solidFill>
                  <a:schemeClr val="tx1"/>
                </a:solidFill>
              </a:rPr>
              <a:t>Wider markets to sell to, although this may be difficult if they do not have the resources to grow and export</a:t>
            </a:r>
          </a:p>
          <a:p>
            <a:pPr marL="171450" indent="-171450">
              <a:buFont typeface="Arial" panose="020B0604020202020204" pitchFamily="34" charset="0"/>
              <a:buChar char="•"/>
            </a:pPr>
            <a:r>
              <a:rPr lang="en-GB" sz="1200" dirty="0">
                <a:solidFill>
                  <a:schemeClr val="tx1"/>
                </a:solidFill>
              </a:rPr>
              <a:t>Technology advancements and sharing of production methods may lead to reduced costs</a:t>
            </a:r>
          </a:p>
          <a:p>
            <a:pPr marL="171450" indent="-171450">
              <a:buFont typeface="Arial" panose="020B0604020202020204" pitchFamily="34" charset="0"/>
              <a:buChar char="•"/>
            </a:pPr>
            <a:r>
              <a:rPr lang="en-GB" sz="1200" dirty="0">
                <a:solidFill>
                  <a:schemeClr val="tx1"/>
                </a:solidFill>
              </a:rPr>
              <a:t>Increased foreign investment and attempts by governments to encourage this through infrastructure projects etc</a:t>
            </a:r>
          </a:p>
          <a:p>
            <a:pPr marL="171450" indent="-171450">
              <a:buFont typeface="Arial" panose="020B0604020202020204" pitchFamily="34" charset="0"/>
              <a:buChar char="•"/>
            </a:pPr>
            <a:endParaRPr lang="en-GB" sz="1200" dirty="0">
              <a:solidFill>
                <a:schemeClr val="tx1"/>
              </a:solidFill>
            </a:endParaRPr>
          </a:p>
          <a:p>
            <a:r>
              <a:rPr lang="en-GB" sz="1200" b="1" u="sng" dirty="0">
                <a:solidFill>
                  <a:schemeClr val="tx1"/>
                </a:solidFill>
              </a:rPr>
              <a:t>Drawback of globalisation for producers in less developed economies:</a:t>
            </a:r>
          </a:p>
          <a:p>
            <a:pPr marL="171450" indent="-171450">
              <a:buFont typeface="Arial" panose="020B0604020202020204" pitchFamily="34" charset="0"/>
              <a:buChar char="•"/>
            </a:pPr>
            <a:r>
              <a:rPr lang="en-GB" sz="1200" dirty="0">
                <a:solidFill>
                  <a:schemeClr val="tx1"/>
                </a:solidFill>
              </a:rPr>
              <a:t>Vulnerability to problems in the world economy – may have fewer resources to deal with economic shocks </a:t>
            </a:r>
            <a:endParaRPr lang="en-GB" sz="1200" b="1" u="sng" dirty="0">
              <a:solidFill>
                <a:schemeClr val="tx1"/>
              </a:solidFill>
            </a:endParaRPr>
          </a:p>
          <a:p>
            <a:pPr marL="171450" indent="-171450">
              <a:buFont typeface="Arial" panose="020B0604020202020204" pitchFamily="34" charset="0"/>
              <a:buChar char="•"/>
            </a:pPr>
            <a:r>
              <a:rPr lang="en-GB" sz="1200" dirty="0">
                <a:solidFill>
                  <a:schemeClr val="tx1"/>
                </a:solidFill>
              </a:rPr>
              <a:t>Increased migration may mean skilled workers leave to work in more developed economies leaving a skills shortage</a:t>
            </a:r>
          </a:p>
          <a:p>
            <a:pPr marL="171450" indent="-171450">
              <a:buFont typeface="Arial" panose="020B0604020202020204" pitchFamily="34" charset="0"/>
              <a:buChar char="•"/>
            </a:pPr>
            <a:r>
              <a:rPr lang="en-GB" sz="1200" dirty="0">
                <a:solidFill>
                  <a:schemeClr val="tx1"/>
                </a:solidFill>
              </a:rPr>
              <a:t>Smaller or infant industries may not be able to compete with larger businesses worldwide</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8964" y="239222"/>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9998964" y="1907786"/>
            <a:ext cx="1096633" cy="830641"/>
          </a:xfrm>
          <a:prstGeom prst="rect">
            <a:avLst/>
          </a:prstGeom>
        </p:spPr>
      </p:pic>
      <p:sp>
        <p:nvSpPr>
          <p:cNvPr id="15" name="Rectangle 14">
            <a:extLst>
              <a:ext uri="{FF2B5EF4-FFF2-40B4-BE49-F238E27FC236}">
                <a16:creationId xmlns:a16="http://schemas.microsoft.com/office/drawing/2014/main" id="{05B0B790-BA8A-4DAE-AB6A-C0879CCBBE7C}"/>
              </a:ext>
            </a:extLst>
          </p:cNvPr>
          <p:cNvSpPr/>
          <p:nvPr/>
        </p:nvSpPr>
        <p:spPr>
          <a:xfrm>
            <a:off x="4163573" y="254813"/>
            <a:ext cx="5043731" cy="28438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Moral, ethical and sustainability concerns of globalisation:</a:t>
            </a:r>
          </a:p>
          <a:p>
            <a:pPr marL="171450" indent="-171450" fontAlgn="base">
              <a:buFont typeface="Arial" panose="020B0604020202020204" pitchFamily="34" charset="0"/>
              <a:buChar char="•"/>
            </a:pPr>
            <a:r>
              <a:rPr lang="en-GB" sz="1200" dirty="0">
                <a:solidFill>
                  <a:schemeClr val="tx1"/>
                </a:solidFill>
              </a:rPr>
              <a:t>Mass structural unemployment as production moves to lower cost countries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Multinational companies can exploit less developed economies, taking their raw materials cheaply and exploiting their workforce with low pay and poor working conditions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Loss of national identity / culture due to increased global brands</a:t>
            </a:r>
            <a:r>
              <a:rPr lang="en-US" sz="1200" dirty="0">
                <a:solidFill>
                  <a:schemeClr val="tx1"/>
                </a:solidFill>
              </a:rPr>
              <a:t>​</a:t>
            </a:r>
          </a:p>
          <a:p>
            <a:pPr marL="171450" indent="-171450" fontAlgn="base">
              <a:buFont typeface="Arial" panose="020B0604020202020204" pitchFamily="34" charset="0"/>
              <a:buChar char="•"/>
            </a:pPr>
            <a:r>
              <a:rPr lang="en-GB" sz="1200" dirty="0">
                <a:solidFill>
                  <a:schemeClr val="tx1"/>
                </a:solidFill>
              </a:rPr>
              <a:t>Non-renewable resources have been used and forests destroyed</a:t>
            </a:r>
            <a:endParaRPr lang="en-US"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The carbon footprint of global firms leaves a massive trail – people buy from all over the world</a:t>
            </a:r>
            <a:endParaRPr lang="en-GB" sz="1200" b="1" dirty="0">
              <a:solidFill>
                <a:schemeClr val="tx1"/>
              </a:solidFill>
            </a:endParaRPr>
          </a:p>
        </p:txBody>
      </p:sp>
      <p:sp>
        <p:nvSpPr>
          <p:cNvPr id="16" name="Rectangle 15">
            <a:extLst>
              <a:ext uri="{FF2B5EF4-FFF2-40B4-BE49-F238E27FC236}">
                <a16:creationId xmlns:a16="http://schemas.microsoft.com/office/drawing/2014/main" id="{32640110-A2FD-4FB1-90E9-F376671FFE39}"/>
              </a:ext>
            </a:extLst>
          </p:cNvPr>
          <p:cNvSpPr/>
          <p:nvPr/>
        </p:nvSpPr>
        <p:spPr>
          <a:xfrm>
            <a:off x="4163573" y="3249227"/>
            <a:ext cx="3535675" cy="3488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of globalisation for workers in less developed economies:</a:t>
            </a:r>
          </a:p>
          <a:p>
            <a:pPr marL="171450" indent="-171450">
              <a:buFont typeface="Arial" panose="020B0604020202020204" pitchFamily="34" charset="0"/>
              <a:buChar char="•"/>
            </a:pPr>
            <a:r>
              <a:rPr lang="en-GB" sz="1200" dirty="0">
                <a:solidFill>
                  <a:schemeClr val="tx1"/>
                </a:solidFill>
              </a:rPr>
              <a:t>Increased employment opportunities due to increased output to meet demands of international trade</a:t>
            </a:r>
          </a:p>
          <a:p>
            <a:pPr marL="171450" indent="-171450">
              <a:buFont typeface="Arial" panose="020B0604020202020204" pitchFamily="34" charset="0"/>
              <a:buChar char="•"/>
            </a:pPr>
            <a:r>
              <a:rPr lang="en-GB" sz="1200" dirty="0">
                <a:solidFill>
                  <a:schemeClr val="tx1"/>
                </a:solidFill>
              </a:rPr>
              <a:t>Foreign direct investment will help less developed economies and provide more jobs for workers</a:t>
            </a:r>
          </a:p>
          <a:p>
            <a:pPr marL="171450" indent="-171450">
              <a:buFont typeface="Arial" panose="020B0604020202020204" pitchFamily="34" charset="0"/>
              <a:buChar char="•"/>
            </a:pPr>
            <a:r>
              <a:rPr lang="en-GB" sz="1200" dirty="0">
                <a:solidFill>
                  <a:schemeClr val="tx1"/>
                </a:solidFill>
              </a:rPr>
              <a:t>Increased geographical mobility – workers now can live and work anywhere in the world</a:t>
            </a:r>
          </a:p>
          <a:p>
            <a:pPr marL="171450" indent="-171450">
              <a:buFont typeface="Arial" panose="020B0604020202020204" pitchFamily="34" charset="0"/>
              <a:buChar char="•"/>
            </a:pPr>
            <a:endParaRPr lang="en-GB" sz="1200" dirty="0">
              <a:solidFill>
                <a:schemeClr val="tx1"/>
              </a:solidFill>
            </a:endParaRPr>
          </a:p>
          <a:p>
            <a:r>
              <a:rPr lang="en-GB" sz="1200" b="1" u="sng" dirty="0">
                <a:solidFill>
                  <a:schemeClr val="tx1"/>
                </a:solidFill>
              </a:rPr>
              <a:t>Drawback of globalisation for workers in less developed economies:</a:t>
            </a:r>
          </a:p>
          <a:p>
            <a:pPr marL="171450" indent="-171450">
              <a:buFont typeface="Arial" panose="020B0604020202020204" pitchFamily="34" charset="0"/>
              <a:buChar char="•"/>
            </a:pPr>
            <a:r>
              <a:rPr lang="en-GB" sz="1200" dirty="0">
                <a:solidFill>
                  <a:schemeClr val="tx1"/>
                </a:solidFill>
              </a:rPr>
              <a:t>Workers may be replaced with machinery to increase productivity, to increase competitiveness</a:t>
            </a:r>
          </a:p>
          <a:p>
            <a:pPr marL="171450" indent="-171450">
              <a:buFont typeface="Arial" panose="020B0604020202020204" pitchFamily="34" charset="0"/>
              <a:buChar char="•"/>
            </a:pPr>
            <a:r>
              <a:rPr lang="en-GB" sz="1200" dirty="0">
                <a:solidFill>
                  <a:schemeClr val="tx1"/>
                </a:solidFill>
              </a:rPr>
              <a:t>If demand for exports fall, less workers needed</a:t>
            </a:r>
          </a:p>
          <a:p>
            <a:pPr marL="171450" indent="-171450">
              <a:buFont typeface="Arial" panose="020B0604020202020204" pitchFamily="34" charset="0"/>
              <a:buChar char="•"/>
            </a:pPr>
            <a:r>
              <a:rPr lang="en-GB" sz="1200" dirty="0">
                <a:solidFill>
                  <a:schemeClr val="tx1"/>
                </a:solidFill>
              </a:rPr>
              <a:t>Increasing inequality as increased revenue from trade may not filter through the economy</a:t>
            </a:r>
          </a:p>
        </p:txBody>
      </p:sp>
      <p:sp>
        <p:nvSpPr>
          <p:cNvPr id="19" name="Rectangle 18">
            <a:extLst>
              <a:ext uri="{FF2B5EF4-FFF2-40B4-BE49-F238E27FC236}">
                <a16:creationId xmlns:a16="http://schemas.microsoft.com/office/drawing/2014/main" id="{FB5EA788-C273-43ED-89DF-9849FF0F8ADB}"/>
              </a:ext>
            </a:extLst>
          </p:cNvPr>
          <p:cNvSpPr/>
          <p:nvPr/>
        </p:nvSpPr>
        <p:spPr>
          <a:xfrm>
            <a:off x="7973573" y="3249227"/>
            <a:ext cx="3896469" cy="3488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Benefits of globalisation for consumers in less developed economies:</a:t>
            </a:r>
          </a:p>
          <a:p>
            <a:pPr marL="171450" indent="-171450">
              <a:buFont typeface="Arial" panose="020B0604020202020204" pitchFamily="34" charset="0"/>
              <a:buChar char="•"/>
            </a:pPr>
            <a:r>
              <a:rPr lang="en-GB" sz="1200" dirty="0">
                <a:solidFill>
                  <a:schemeClr val="tx1"/>
                </a:solidFill>
              </a:rPr>
              <a:t>Wider range of goods</a:t>
            </a:r>
          </a:p>
          <a:p>
            <a:pPr marL="171450" indent="-171450">
              <a:buFont typeface="Arial" panose="020B0604020202020204" pitchFamily="34" charset="0"/>
              <a:buChar char="•"/>
            </a:pPr>
            <a:r>
              <a:rPr lang="en-GB" sz="1200" dirty="0">
                <a:solidFill>
                  <a:schemeClr val="tx1"/>
                </a:solidFill>
              </a:rPr>
              <a:t>Access to global brands</a:t>
            </a:r>
          </a:p>
          <a:p>
            <a:pPr marL="171450" indent="-171450">
              <a:buFont typeface="Arial" panose="020B0604020202020204" pitchFamily="34" charset="0"/>
              <a:buChar char="•"/>
            </a:pPr>
            <a:r>
              <a:rPr lang="en-GB" sz="1200" dirty="0">
                <a:solidFill>
                  <a:schemeClr val="tx1"/>
                </a:solidFill>
              </a:rPr>
              <a:t>Greater opportunity to travel</a:t>
            </a:r>
          </a:p>
          <a:p>
            <a:pPr marL="171450" indent="-171450">
              <a:buFont typeface="Arial" panose="020B0604020202020204" pitchFamily="34" charset="0"/>
              <a:buChar char="•"/>
            </a:pPr>
            <a:r>
              <a:rPr lang="en-GB" sz="1200" dirty="0">
                <a:solidFill>
                  <a:schemeClr val="tx1"/>
                </a:solidFill>
              </a:rPr>
              <a:t>Better infrastructure due to foreign direct investment </a:t>
            </a:r>
            <a:r>
              <a:rPr lang="en-GB" sz="1200" dirty="0" err="1">
                <a:solidFill>
                  <a:schemeClr val="tx1"/>
                </a:solidFill>
              </a:rPr>
              <a:t>e.f.</a:t>
            </a:r>
            <a:r>
              <a:rPr lang="en-GB" sz="1200" dirty="0">
                <a:solidFill>
                  <a:schemeClr val="tx1"/>
                </a:solidFill>
              </a:rPr>
              <a:t> transport links</a:t>
            </a:r>
          </a:p>
          <a:p>
            <a:pPr marL="171450" indent="-171450">
              <a:buFont typeface="Arial" panose="020B0604020202020204" pitchFamily="34" charset="0"/>
              <a:buChar char="•"/>
            </a:pPr>
            <a:endParaRPr lang="en-GB" sz="1200" dirty="0">
              <a:solidFill>
                <a:schemeClr val="tx1"/>
              </a:solidFill>
            </a:endParaRPr>
          </a:p>
          <a:p>
            <a:r>
              <a:rPr lang="en-GB" sz="1200" b="1" u="sng" dirty="0">
                <a:solidFill>
                  <a:schemeClr val="tx1"/>
                </a:solidFill>
              </a:rPr>
              <a:t>Drawback of globalisation for consumers in less developed economies:</a:t>
            </a:r>
          </a:p>
          <a:p>
            <a:pPr marL="171450" indent="-171450">
              <a:buFont typeface="Arial" panose="020B0604020202020204" pitchFamily="34" charset="0"/>
              <a:buChar char="•"/>
            </a:pPr>
            <a:r>
              <a:rPr lang="en-GB" sz="1200" dirty="0">
                <a:solidFill>
                  <a:schemeClr val="tx1"/>
                </a:solidFill>
              </a:rPr>
              <a:t>Rising prices – more consumers competing to buy goods so consumers can no longer afford to buy basics e.g. rice</a:t>
            </a:r>
          </a:p>
          <a:p>
            <a:pPr marL="171450" indent="-171450">
              <a:buFont typeface="Arial" panose="020B0604020202020204" pitchFamily="34" charset="0"/>
              <a:buChar char="•"/>
            </a:pPr>
            <a:r>
              <a:rPr lang="en-GB" sz="1200" dirty="0">
                <a:solidFill>
                  <a:schemeClr val="tx1"/>
                </a:solidFill>
              </a:rPr>
              <a:t>Poor quality services because increased migration may mean skilled workers leave to work in other countries</a:t>
            </a:r>
          </a:p>
          <a:p>
            <a:pPr marL="171450" indent="-171450">
              <a:buFont typeface="Arial" panose="020B0604020202020204" pitchFamily="34" charset="0"/>
              <a:buChar char="•"/>
            </a:pPr>
            <a:endParaRPr lang="en-GB" sz="1200" dirty="0">
              <a:solidFill>
                <a:schemeClr val="tx1"/>
              </a:solidFill>
            </a:endParaRPr>
          </a:p>
        </p:txBody>
      </p:sp>
    </p:spTree>
    <p:extLst>
      <p:ext uri="{BB962C8B-B14F-4D97-AF65-F5344CB8AC3E}">
        <p14:creationId xmlns:p14="http://schemas.microsoft.com/office/powerpoint/2010/main" val="422301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63663" y="1274094"/>
            <a:ext cx="4160940" cy="29778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i="1" dirty="0"/>
              <a:t>3.2.1.2 Government income and expenditure</a:t>
            </a:r>
          </a:p>
          <a:p>
            <a:r>
              <a:rPr lang="en-GB" sz="1200" dirty="0"/>
              <a:t>• The main sources of UK government revenue </a:t>
            </a:r>
          </a:p>
          <a:p>
            <a:r>
              <a:rPr lang="en-GB" sz="1200" dirty="0"/>
              <a:t>• The main areas of UK government spending </a:t>
            </a:r>
          </a:p>
          <a:p>
            <a:r>
              <a:rPr lang="en-GB" sz="1200" dirty="0"/>
              <a:t>• The difference between direct and indirect taxation </a:t>
            </a:r>
          </a:p>
          <a:p>
            <a:r>
              <a:rPr lang="en-GB" sz="1200" dirty="0"/>
              <a:t>• That some taxes can be progressive and others regressive. </a:t>
            </a:r>
          </a:p>
          <a:p>
            <a:endParaRPr lang="en-GB" sz="1200" dirty="0"/>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28104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latin typeface="Calibri" panose="020F0502020204030204" pitchFamily="34" charset="0"/>
              </a:rPr>
              <a:t>Progressive vs Regressive Taxes:</a:t>
            </a:r>
            <a:endParaRPr lang="en-GB" sz="1200" u="sng" dirty="0">
              <a:solidFill>
                <a:schemeClr val="tx1"/>
              </a:solidFill>
              <a:latin typeface="Calibri" panose="020F0502020204030204" pitchFamily="34" charset="0"/>
            </a:endParaRPr>
          </a:p>
          <a:p>
            <a:r>
              <a:rPr lang="en-GB" sz="1200" b="1" dirty="0">
                <a:solidFill>
                  <a:srgbClr val="FF0000"/>
                </a:solidFill>
              </a:rPr>
              <a:t>Progressive taxation </a:t>
            </a:r>
            <a:r>
              <a:rPr lang="en-GB" sz="1200" dirty="0">
                <a:solidFill>
                  <a:schemeClr val="tx1"/>
                </a:solidFill>
              </a:rPr>
              <a:t>– use of higher taxation rates for higher income earners.  Gives the government revenue to fund welfare benefits for poorer sections of society, and helps to redistribute income.  </a:t>
            </a:r>
          </a:p>
          <a:p>
            <a:r>
              <a:rPr lang="en-GB" sz="1200" dirty="0">
                <a:solidFill>
                  <a:schemeClr val="tx1"/>
                </a:solidFill>
              </a:rPr>
              <a:t>UK income tax is a progressive tax.</a:t>
            </a:r>
          </a:p>
          <a:p>
            <a:endParaRPr lang="en-GB" sz="1200" dirty="0">
              <a:solidFill>
                <a:schemeClr val="tx1"/>
              </a:solidFill>
            </a:endParaRPr>
          </a:p>
          <a:p>
            <a:r>
              <a:rPr lang="en-GB" sz="1200" b="1" dirty="0">
                <a:solidFill>
                  <a:srgbClr val="FF0000"/>
                </a:solidFill>
              </a:rPr>
              <a:t>Regressive taxation </a:t>
            </a:r>
            <a:r>
              <a:rPr lang="en-GB" sz="1200" dirty="0">
                <a:solidFill>
                  <a:schemeClr val="tx1"/>
                </a:solidFill>
              </a:rPr>
              <a:t>– takes a larger percentage of income from low-income earners than from high-income earners. </a:t>
            </a:r>
          </a:p>
          <a:p>
            <a:r>
              <a:rPr lang="en-GB" sz="1200" dirty="0">
                <a:solidFill>
                  <a:schemeClr val="tx1"/>
                </a:solidFill>
                <a:latin typeface="Calibri" panose="020F0502020204030204" pitchFamily="34" charset="0"/>
              </a:rPr>
              <a:t>Lower earners pay a greater proportion of their earnings on taxes such as VAT and fuel duty so these are considered to be regressive taxes.</a:t>
            </a:r>
            <a:endParaRPr lang="en-US" sz="1200" dirty="0">
              <a:solidFill>
                <a:schemeClr val="tx1"/>
              </a:solidFill>
              <a:latin typeface="Calibri" panose="020F0502020204030204" pitchFamily="34" charset="0"/>
            </a:endParaRPr>
          </a:p>
        </p:txBody>
      </p:sp>
      <p:sp>
        <p:nvSpPr>
          <p:cNvPr id="11" name="Rectangle 10">
            <a:extLst>
              <a:ext uri="{FF2B5EF4-FFF2-40B4-BE49-F238E27FC236}">
                <a16:creationId xmlns:a16="http://schemas.microsoft.com/office/drawing/2014/main" id="{8F760660-5660-4080-9675-1CD830E53A11}"/>
              </a:ext>
            </a:extLst>
          </p:cNvPr>
          <p:cNvSpPr/>
          <p:nvPr/>
        </p:nvSpPr>
        <p:spPr>
          <a:xfrm>
            <a:off x="192947" y="1973179"/>
            <a:ext cx="3811459" cy="14558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Types of Direct Taxation:</a:t>
            </a:r>
            <a:endParaRPr lang="en-GB" sz="1200" b="1" i="0" u="none" strike="noStrike" dirty="0">
              <a:solidFill>
                <a:schemeClr val="tx1"/>
              </a:solidFill>
              <a:effectLst/>
              <a:latin typeface="Calibri" panose="020F0502020204030204" pitchFamily="34" charset="0"/>
            </a:endParaRPr>
          </a:p>
          <a:p>
            <a:pPr marL="171450" indent="-171450">
              <a:buFont typeface="Arial" panose="020B0604020202020204" pitchFamily="34" charset="0"/>
              <a:buChar char="•"/>
            </a:pPr>
            <a:r>
              <a:rPr lang="en-GB" sz="1200" dirty="0">
                <a:solidFill>
                  <a:schemeClr val="tx1"/>
                </a:solidFill>
              </a:rPr>
              <a:t>Income Tax</a:t>
            </a:r>
          </a:p>
          <a:p>
            <a:pPr marL="171450" indent="-171450">
              <a:buFont typeface="Arial" panose="020B0604020202020204" pitchFamily="34" charset="0"/>
              <a:buChar char="•"/>
            </a:pPr>
            <a:r>
              <a:rPr lang="en-GB" sz="1200" dirty="0">
                <a:solidFill>
                  <a:schemeClr val="tx1"/>
                </a:solidFill>
              </a:rPr>
              <a:t>Council tax </a:t>
            </a:r>
          </a:p>
          <a:p>
            <a:pPr marL="171450" indent="-171450">
              <a:buFont typeface="Arial" panose="020B0604020202020204" pitchFamily="34" charset="0"/>
              <a:buChar char="•"/>
            </a:pPr>
            <a:r>
              <a:rPr lang="en-GB" sz="1200" dirty="0">
                <a:solidFill>
                  <a:schemeClr val="tx1"/>
                </a:solidFill>
              </a:rPr>
              <a:t>Corporation tax Business rates</a:t>
            </a:r>
          </a:p>
          <a:p>
            <a:pPr marL="171450" indent="-171450">
              <a:buFont typeface="Arial" panose="020B0604020202020204" pitchFamily="34" charset="0"/>
              <a:buChar char="•"/>
            </a:pPr>
            <a:r>
              <a:rPr lang="en-GB" sz="1200" dirty="0">
                <a:solidFill>
                  <a:schemeClr val="tx1"/>
                </a:solidFill>
              </a:rPr>
              <a:t>Capital gains tax</a:t>
            </a:r>
          </a:p>
          <a:p>
            <a:pPr marL="171450" indent="-171450">
              <a:buFont typeface="Arial" panose="020B0604020202020204" pitchFamily="34" charset="0"/>
              <a:buChar char="•"/>
            </a:pPr>
            <a:r>
              <a:rPr lang="en-GB" sz="1200" dirty="0">
                <a:solidFill>
                  <a:schemeClr val="tx1"/>
                </a:solidFill>
              </a:rPr>
              <a:t>Inheritance tax</a:t>
            </a:r>
            <a:endParaRPr lang="en-GB" sz="1200" b="1" dirty="0">
              <a:solidFill>
                <a:schemeClr val="tx1"/>
              </a:solidFill>
              <a:latin typeface="Calibri" panose="020F050202020403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4128445" y="4439876"/>
            <a:ext cx="4151744" cy="21703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Main Areas of Government Spending:</a:t>
            </a:r>
            <a:r>
              <a:rPr lang="en-GB" sz="1200" dirty="0">
                <a:solidFill>
                  <a:schemeClr val="tx1"/>
                </a:solidFill>
              </a:rPr>
              <a:t> </a:t>
            </a:r>
          </a:p>
          <a:p>
            <a:pPr marL="171450" indent="-171450">
              <a:buFont typeface="Arial" panose="020B0604020202020204" pitchFamily="34" charset="0"/>
              <a:buChar char="•"/>
            </a:pPr>
            <a:r>
              <a:rPr lang="en-GB" sz="1200" dirty="0">
                <a:solidFill>
                  <a:schemeClr val="tx1"/>
                </a:solidFill>
              </a:rPr>
              <a:t>Social Protection such as benefits and state pensions </a:t>
            </a:r>
          </a:p>
          <a:p>
            <a:pPr marL="171450" indent="-171450">
              <a:buFont typeface="Arial" panose="020B0604020202020204" pitchFamily="34" charset="0"/>
              <a:buChar char="•"/>
            </a:pPr>
            <a:r>
              <a:rPr lang="en-GB" sz="1200" dirty="0">
                <a:solidFill>
                  <a:schemeClr val="tx1"/>
                </a:solidFill>
              </a:rPr>
              <a:t>Health  - the NHS and wages, running costs of hospitals</a:t>
            </a:r>
          </a:p>
          <a:p>
            <a:pPr marL="171450" indent="-171450">
              <a:buFont typeface="Arial" panose="020B0604020202020204" pitchFamily="34" charset="0"/>
              <a:buChar char="•"/>
            </a:pPr>
            <a:r>
              <a:rPr lang="en-GB" sz="1200" dirty="0">
                <a:solidFill>
                  <a:schemeClr val="tx1"/>
                </a:solidFill>
              </a:rPr>
              <a:t>Education including teacher salaries and funding of schools</a:t>
            </a:r>
          </a:p>
          <a:p>
            <a:pPr marL="171450" indent="-171450">
              <a:buFont typeface="Arial" panose="020B0604020202020204" pitchFamily="34" charset="0"/>
              <a:buChar char="•"/>
            </a:pPr>
            <a:r>
              <a:rPr lang="en-GB" sz="1200" dirty="0">
                <a:solidFill>
                  <a:schemeClr val="tx1"/>
                </a:solidFill>
              </a:rPr>
              <a:t>General public services e.g.  transport, housing and environment, personal and social services. </a:t>
            </a:r>
          </a:p>
          <a:p>
            <a:pPr marL="171450" indent="-171450">
              <a:buFont typeface="Arial" panose="020B0604020202020204" pitchFamily="34" charset="0"/>
              <a:buChar char="•"/>
            </a:pPr>
            <a:r>
              <a:rPr lang="en-GB" sz="1200" dirty="0">
                <a:solidFill>
                  <a:schemeClr val="tx1"/>
                </a:solidFill>
              </a:rPr>
              <a:t>Defence – wages for the armed forces, machinery and weapons. </a:t>
            </a:r>
          </a:p>
          <a:p>
            <a:pPr marL="171450" indent="-171450">
              <a:buFont typeface="Arial" panose="020B0604020202020204" pitchFamily="34" charset="0"/>
              <a:buChar char="•"/>
            </a:pPr>
            <a:r>
              <a:rPr lang="en-GB" sz="1200" dirty="0">
                <a:solidFill>
                  <a:schemeClr val="tx1"/>
                </a:solidFill>
              </a:rPr>
              <a:t>Public order and safety – police, court and prison system</a:t>
            </a:r>
            <a:endParaRPr lang="en-GB" sz="1200" b="1" u="sng"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8609" y="5298847"/>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5441225" y="32736"/>
            <a:ext cx="1390741" cy="1053412"/>
          </a:xfrm>
          <a:prstGeom prst="rect">
            <a:avLst/>
          </a:prstGeom>
        </p:spPr>
      </p:pic>
      <p:sp>
        <p:nvSpPr>
          <p:cNvPr id="3" name="Rectangle 2">
            <a:extLst>
              <a:ext uri="{FF2B5EF4-FFF2-40B4-BE49-F238E27FC236}">
                <a16:creationId xmlns:a16="http://schemas.microsoft.com/office/drawing/2014/main" id="{D146EBC2-AC86-379A-F7E6-9B08432AC889}"/>
              </a:ext>
            </a:extLst>
          </p:cNvPr>
          <p:cNvSpPr/>
          <p:nvPr/>
        </p:nvSpPr>
        <p:spPr>
          <a:xfrm>
            <a:off x="8404230" y="3238319"/>
            <a:ext cx="3681115" cy="33959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Economics knowledge for the 15 mark response:</a:t>
            </a:r>
          </a:p>
          <a:p>
            <a:endParaRPr lang="en-GB" sz="1200" dirty="0">
              <a:solidFill>
                <a:srgbClr val="000000"/>
              </a:solidFill>
              <a:latin typeface="Calibri" panose="020F0502020204030204" pitchFamily="34" charset="0"/>
            </a:endParaRPr>
          </a:p>
          <a:p>
            <a:pPr algn="l" rtl="0" fontAlgn="base"/>
            <a:r>
              <a:rPr lang="en-GB" sz="1200" dirty="0">
                <a:solidFill>
                  <a:srgbClr val="000000"/>
                </a:solidFill>
                <a:latin typeface="Calibri" panose="020F0502020204030204" pitchFamily="34" charset="0"/>
              </a:rPr>
              <a:t>Current UK Income Tax rates:</a:t>
            </a: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dirty="0">
              <a:solidFill>
                <a:srgbClr val="000000"/>
              </a:solidFill>
              <a:latin typeface="Calibri" panose="020F0502020204030204" pitchFamily="34" charset="0"/>
            </a:endParaRPr>
          </a:p>
          <a:p>
            <a:pPr algn="l" rtl="0" fontAlgn="base"/>
            <a:endParaRPr lang="en-GB" sz="1200" b="0" i="0" dirty="0">
              <a:solidFill>
                <a:srgbClr val="000000"/>
              </a:solidFill>
              <a:effectLst/>
              <a:latin typeface="Calibri" panose="020F0502020204030204" pitchFamily="34" charset="0"/>
            </a:endParaRPr>
          </a:p>
          <a:p>
            <a:pPr algn="l" rtl="0" fontAlgn="base"/>
            <a:r>
              <a:rPr lang="en-AU" sz="1200" dirty="0">
                <a:solidFill>
                  <a:srgbClr val="000000"/>
                </a:solidFill>
                <a:latin typeface="Calibri" panose="020F0502020204030204" pitchFamily="34" charset="0"/>
              </a:rPr>
              <a:t>Current VAT: 20%</a:t>
            </a:r>
          </a:p>
          <a:p>
            <a:pPr fontAlgn="base"/>
            <a:r>
              <a:rPr lang="en-US" sz="1200">
                <a:solidFill>
                  <a:srgbClr val="000000"/>
                </a:solidFill>
                <a:latin typeface="Calibri" panose="020F0502020204030204" pitchFamily="34" charset="0"/>
              </a:rPr>
              <a:t>Corporation Tax: 25%</a:t>
            </a:r>
            <a:endParaRPr lang="en-US" sz="1200" dirty="0">
              <a:solidFill>
                <a:srgbClr val="000000"/>
              </a:solidFill>
              <a:latin typeface="Calibri" panose="020F0502020204030204" pitchFamily="34" charset="0"/>
            </a:endParaRPr>
          </a:p>
        </p:txBody>
      </p:sp>
      <p:sp>
        <p:nvSpPr>
          <p:cNvPr id="13" name="Rectangle 12">
            <a:extLst>
              <a:ext uri="{FF2B5EF4-FFF2-40B4-BE49-F238E27FC236}">
                <a16:creationId xmlns:a16="http://schemas.microsoft.com/office/drawing/2014/main" id="{BACAA7E3-E858-4A74-A11D-3E53F23B1A9B}"/>
              </a:ext>
            </a:extLst>
          </p:cNvPr>
          <p:cNvSpPr/>
          <p:nvPr/>
        </p:nvSpPr>
        <p:spPr>
          <a:xfrm>
            <a:off x="192946" y="125268"/>
            <a:ext cx="3811459" cy="1763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Sources of Government Revenue:</a:t>
            </a:r>
            <a:endParaRPr lang="en-GB" sz="1200" b="1" i="0" u="none" strike="noStrike" dirty="0">
              <a:solidFill>
                <a:srgbClr val="FF0000"/>
              </a:solidFill>
              <a:effectLst/>
              <a:latin typeface="Calibri" panose="020F0502020204030204" pitchFamily="34" charset="0"/>
            </a:endParaRPr>
          </a:p>
          <a:p>
            <a:pPr algn="l" rtl="0" fontAlgn="base">
              <a:buFont typeface="Arial" panose="020B0604020202020204" pitchFamily="34" charset="0"/>
              <a:buChar char="•"/>
            </a:pPr>
            <a:endParaRPr lang="en-GB" sz="1200" b="1" dirty="0">
              <a:solidFill>
                <a:srgbClr val="FF0000"/>
              </a:solidFill>
              <a:latin typeface="Calibri" panose="020F0502020204030204" pitchFamily="34" charset="0"/>
            </a:endParaRPr>
          </a:p>
          <a:p>
            <a:pPr algn="l" rtl="0" fontAlgn="base">
              <a:buFont typeface="Arial" panose="020B0604020202020204" pitchFamily="34" charset="0"/>
              <a:buChar char="•"/>
            </a:pPr>
            <a:r>
              <a:rPr lang="en-GB" sz="1200" b="1" dirty="0">
                <a:solidFill>
                  <a:srgbClr val="FF0000"/>
                </a:solidFill>
                <a:latin typeface="Calibri" panose="020F0502020204030204" pitchFamily="34" charset="0"/>
              </a:rPr>
              <a:t>Direct taxation</a:t>
            </a:r>
          </a:p>
          <a:p>
            <a:pPr fontAlgn="base">
              <a:buFont typeface="Arial" panose="020B0604020202020204" pitchFamily="34" charset="0"/>
              <a:buChar char="•"/>
            </a:pPr>
            <a:r>
              <a:rPr lang="en-GB" sz="1200" dirty="0">
                <a:solidFill>
                  <a:schemeClr val="tx1"/>
                </a:solidFill>
              </a:rPr>
              <a:t>Taxes based on income such as income tax or national insurance contributions.</a:t>
            </a:r>
            <a:endParaRPr lang="en-GB" sz="1200" b="1" i="0" dirty="0">
              <a:solidFill>
                <a:schemeClr val="tx1"/>
              </a:solidFill>
              <a:effectLst/>
              <a:latin typeface="Calibri" panose="020F0502020204030204" pitchFamily="34" charset="0"/>
            </a:endParaRPr>
          </a:p>
          <a:p>
            <a:pPr algn="l" rtl="0" fontAlgn="base">
              <a:buFont typeface="Arial" panose="020B0604020202020204" pitchFamily="34" charset="0"/>
              <a:buChar char="•"/>
            </a:pPr>
            <a:endParaRPr lang="en-GB" sz="1200" b="1" dirty="0">
              <a:solidFill>
                <a:srgbClr val="FF0000"/>
              </a:solidFill>
              <a:latin typeface="Calibri" panose="020F0502020204030204" pitchFamily="34" charset="0"/>
            </a:endParaRPr>
          </a:p>
          <a:p>
            <a:pPr algn="l" rtl="0" fontAlgn="base">
              <a:buFont typeface="Arial" panose="020B0604020202020204" pitchFamily="34" charset="0"/>
              <a:buChar char="•"/>
            </a:pPr>
            <a:r>
              <a:rPr lang="en-GB" sz="1200" b="1" i="0" dirty="0">
                <a:solidFill>
                  <a:srgbClr val="FF0000"/>
                </a:solidFill>
                <a:effectLst/>
                <a:latin typeface="Calibri" panose="020F0502020204030204" pitchFamily="34" charset="0"/>
              </a:rPr>
              <a:t>Indirect taxation</a:t>
            </a:r>
          </a:p>
          <a:p>
            <a:pPr fontAlgn="base">
              <a:buFont typeface="Arial" panose="020B0604020202020204" pitchFamily="34" charset="0"/>
              <a:buChar char="•"/>
            </a:pPr>
            <a:r>
              <a:rPr lang="en-GB" sz="1200" dirty="0">
                <a:solidFill>
                  <a:schemeClr val="tx1"/>
                </a:solidFill>
              </a:rPr>
              <a:t>Taxes on spending, examples of these would be excise duty and value added tax.</a:t>
            </a:r>
            <a:endParaRPr lang="en-US" sz="1200" b="0" i="0" dirty="0">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D6BCF66B-4F0A-495A-8317-94A462110880}"/>
              </a:ext>
            </a:extLst>
          </p:cNvPr>
          <p:cNvSpPr/>
          <p:nvPr/>
        </p:nvSpPr>
        <p:spPr>
          <a:xfrm>
            <a:off x="192945" y="3524020"/>
            <a:ext cx="3811459" cy="1455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Types of Indirect Taxation:</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Value Added Tax (VAT) – added to goods and services</a:t>
            </a:r>
          </a:p>
          <a:p>
            <a:pPr marL="171450" indent="-171450">
              <a:buFont typeface="Arial" panose="020B0604020202020204" pitchFamily="34" charset="0"/>
              <a:buChar char="•"/>
            </a:pPr>
            <a:r>
              <a:rPr lang="en-GB" sz="1200" dirty="0">
                <a:solidFill>
                  <a:schemeClr val="tx1"/>
                </a:solidFill>
              </a:rPr>
              <a:t>Excise duties – an additional tax specific items e.g. such as alcohol, cigarettes, betting and gaming </a:t>
            </a:r>
          </a:p>
          <a:p>
            <a:pPr marL="171450" indent="-171450">
              <a:buFont typeface="Arial" panose="020B0604020202020204" pitchFamily="34" charset="0"/>
              <a:buChar char="•"/>
            </a:pPr>
            <a:r>
              <a:rPr lang="en-GB" sz="1200" dirty="0">
                <a:solidFill>
                  <a:schemeClr val="tx1"/>
                </a:solidFill>
              </a:rPr>
              <a:t>Customs duties – taxes on imported goods </a:t>
            </a:r>
          </a:p>
          <a:p>
            <a:pPr marL="171450" indent="-171450">
              <a:buFont typeface="Arial" panose="020B0604020202020204" pitchFamily="34" charset="0"/>
              <a:buChar char="•"/>
            </a:pPr>
            <a:r>
              <a:rPr lang="en-GB" sz="1200" dirty="0">
                <a:solidFill>
                  <a:schemeClr val="tx1"/>
                </a:solidFill>
              </a:rPr>
              <a:t>Landfill tax </a:t>
            </a:r>
          </a:p>
          <a:p>
            <a:pPr marL="171450" indent="-171450">
              <a:buFont typeface="Arial" panose="020B0604020202020204" pitchFamily="34" charset="0"/>
              <a:buChar char="•"/>
            </a:pPr>
            <a:r>
              <a:rPr lang="en-GB" sz="1200" dirty="0">
                <a:solidFill>
                  <a:schemeClr val="tx1"/>
                </a:solidFill>
              </a:rPr>
              <a:t>Climate change levy </a:t>
            </a:r>
          </a:p>
        </p:txBody>
      </p:sp>
      <p:graphicFrame>
        <p:nvGraphicFramePr>
          <p:cNvPr id="2" name="Table 1">
            <a:extLst>
              <a:ext uri="{FF2B5EF4-FFF2-40B4-BE49-F238E27FC236}">
                <a16:creationId xmlns:a16="http://schemas.microsoft.com/office/drawing/2014/main" id="{29DCC9ED-525F-43D4-86A7-41152242FB03}"/>
              </a:ext>
            </a:extLst>
          </p:cNvPr>
          <p:cNvGraphicFramePr>
            <a:graphicFrameLocks noGrp="1"/>
          </p:cNvGraphicFramePr>
          <p:nvPr>
            <p:extLst>
              <p:ext uri="{D42A27DB-BD31-4B8C-83A1-F6EECF244321}">
                <p14:modId xmlns:p14="http://schemas.microsoft.com/office/powerpoint/2010/main" val="2173491438"/>
              </p:ext>
            </p:extLst>
          </p:nvPr>
        </p:nvGraphicFramePr>
        <p:xfrm>
          <a:off x="8448644" y="4025175"/>
          <a:ext cx="3550412" cy="1909334"/>
        </p:xfrm>
        <a:graphic>
          <a:graphicData uri="http://schemas.openxmlformats.org/drawingml/2006/table">
            <a:tbl>
              <a:tblPr/>
              <a:tblGrid>
                <a:gridCol w="1183471">
                  <a:extLst>
                    <a:ext uri="{9D8B030D-6E8A-4147-A177-3AD203B41FA5}">
                      <a16:colId xmlns:a16="http://schemas.microsoft.com/office/drawing/2014/main" val="178989953"/>
                    </a:ext>
                  </a:extLst>
                </a:gridCol>
                <a:gridCol w="1490671">
                  <a:extLst>
                    <a:ext uri="{9D8B030D-6E8A-4147-A177-3AD203B41FA5}">
                      <a16:colId xmlns:a16="http://schemas.microsoft.com/office/drawing/2014/main" val="3034988326"/>
                    </a:ext>
                  </a:extLst>
                </a:gridCol>
                <a:gridCol w="876270">
                  <a:extLst>
                    <a:ext uri="{9D8B030D-6E8A-4147-A177-3AD203B41FA5}">
                      <a16:colId xmlns:a16="http://schemas.microsoft.com/office/drawing/2014/main" val="1391082471"/>
                    </a:ext>
                  </a:extLst>
                </a:gridCol>
              </a:tblGrid>
              <a:tr h="234551">
                <a:tc>
                  <a:txBody>
                    <a:bodyPr/>
                    <a:lstStyle/>
                    <a:p>
                      <a:pPr algn="l" fontAlgn="t"/>
                      <a:r>
                        <a:rPr lang="en-GB" sz="1200" b="1" dirty="0">
                          <a:solidFill>
                            <a:srgbClr val="202124"/>
                          </a:solidFill>
                          <a:effectLst/>
                        </a:rPr>
                        <a:t>Band</a:t>
                      </a:r>
                    </a:p>
                  </a:txBody>
                  <a:tcPr marR="95250" marT="76200" marB="76200">
                    <a:lnL>
                      <a:noFill/>
                    </a:lnL>
                    <a:lnR>
                      <a:noFill/>
                    </a:lnR>
                    <a:lnT>
                      <a:noFill/>
                    </a:lnT>
                    <a:lnB w="9525" cap="flat" cmpd="sng" algn="ctr">
                      <a:solidFill>
                        <a:srgbClr val="DADCE0"/>
                      </a:solidFill>
                      <a:prstDash val="solid"/>
                      <a:round/>
                      <a:headEnd type="none" w="med" len="med"/>
                      <a:tailEnd type="none" w="med" len="med"/>
                    </a:lnB>
                    <a:solidFill>
                      <a:srgbClr val="FFFFFF"/>
                    </a:solidFill>
                  </a:tcPr>
                </a:tc>
                <a:tc>
                  <a:txBody>
                    <a:bodyPr/>
                    <a:lstStyle/>
                    <a:p>
                      <a:pPr algn="l" fontAlgn="t"/>
                      <a:r>
                        <a:rPr lang="en-GB" sz="1200" b="1" dirty="0">
                          <a:solidFill>
                            <a:srgbClr val="202124"/>
                          </a:solidFill>
                          <a:effectLst/>
                        </a:rPr>
                        <a:t>Taxable income</a:t>
                      </a:r>
                    </a:p>
                  </a:txBody>
                  <a:tcPr marL="95250" marR="95250" marT="76200" marB="76200">
                    <a:lnL>
                      <a:noFill/>
                    </a:lnL>
                    <a:lnR>
                      <a:noFill/>
                    </a:lnR>
                    <a:lnT>
                      <a:noFill/>
                    </a:lnT>
                    <a:lnB w="9525" cap="flat" cmpd="sng" algn="ctr">
                      <a:solidFill>
                        <a:srgbClr val="DADCE0"/>
                      </a:solidFill>
                      <a:prstDash val="solid"/>
                      <a:round/>
                      <a:headEnd type="none" w="med" len="med"/>
                      <a:tailEnd type="none" w="med" len="med"/>
                    </a:lnB>
                    <a:solidFill>
                      <a:srgbClr val="FFFFFF"/>
                    </a:solidFill>
                  </a:tcPr>
                </a:tc>
                <a:tc>
                  <a:txBody>
                    <a:bodyPr/>
                    <a:lstStyle/>
                    <a:p>
                      <a:pPr algn="l" fontAlgn="t"/>
                      <a:r>
                        <a:rPr lang="en-GB" sz="1200" b="1">
                          <a:solidFill>
                            <a:srgbClr val="202124"/>
                          </a:solidFill>
                          <a:effectLst/>
                        </a:rPr>
                        <a:t>Tax rate</a:t>
                      </a:r>
                    </a:p>
                  </a:txBody>
                  <a:tcPr marL="95250" marR="95250" marT="76200" marB="76200">
                    <a:lnL>
                      <a:noFill/>
                    </a:lnL>
                    <a:lnR>
                      <a:noFill/>
                    </a:lnR>
                    <a:lnT>
                      <a:noFill/>
                    </a:lnT>
                    <a:lnB w="9525" cap="flat" cmpd="sng" algn="ctr">
                      <a:solidFill>
                        <a:srgbClr val="DADCE0"/>
                      </a:solidFill>
                      <a:prstDash val="solid"/>
                      <a:round/>
                      <a:headEnd type="none" w="med" len="med"/>
                      <a:tailEnd type="none" w="med" len="med"/>
                    </a:lnB>
                    <a:solidFill>
                      <a:srgbClr val="FFFFFF"/>
                    </a:solidFill>
                  </a:tcPr>
                </a:tc>
                <a:extLst>
                  <a:ext uri="{0D108BD9-81ED-4DB2-BD59-A6C34878D82A}">
                    <a16:rowId xmlns:a16="http://schemas.microsoft.com/office/drawing/2014/main" val="75154575"/>
                  </a:ext>
                </a:extLst>
              </a:tr>
              <a:tr h="234551">
                <a:tc>
                  <a:txBody>
                    <a:bodyPr/>
                    <a:lstStyle/>
                    <a:p>
                      <a:r>
                        <a:rPr lang="en-GB" sz="1200">
                          <a:effectLst/>
                        </a:rPr>
                        <a:t>Personal Allowance</a:t>
                      </a: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Up to £12,570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extLst>
                  <a:ext uri="{0D108BD9-81ED-4DB2-BD59-A6C34878D82A}">
                    <a16:rowId xmlns:a16="http://schemas.microsoft.com/office/drawing/2014/main" val="1884026374"/>
                  </a:ext>
                </a:extLst>
              </a:tr>
              <a:tr h="234551">
                <a:tc>
                  <a:txBody>
                    <a:bodyPr/>
                    <a:lstStyle/>
                    <a:p>
                      <a:r>
                        <a:rPr lang="en-GB" sz="1200">
                          <a:effectLst/>
                        </a:rPr>
                        <a:t>Basic rate</a:t>
                      </a: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£12,571 to £50,270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a:effectLst/>
                        </a:rPr>
                        <a:t>20%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extLst>
                  <a:ext uri="{0D108BD9-81ED-4DB2-BD59-A6C34878D82A}">
                    <a16:rowId xmlns:a16="http://schemas.microsoft.com/office/drawing/2014/main" val="2047098753"/>
                  </a:ext>
                </a:extLst>
              </a:tr>
              <a:tr h="385334">
                <a:tc>
                  <a:txBody>
                    <a:bodyPr/>
                    <a:lstStyle/>
                    <a:p>
                      <a:r>
                        <a:rPr lang="en-GB" sz="1200">
                          <a:effectLst/>
                        </a:rPr>
                        <a:t>Higher rate</a:t>
                      </a: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£50,271 to £125,140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40%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extLst>
                  <a:ext uri="{0D108BD9-81ED-4DB2-BD59-A6C34878D82A}">
                    <a16:rowId xmlns:a16="http://schemas.microsoft.com/office/drawing/2014/main" val="773536539"/>
                  </a:ext>
                </a:extLst>
              </a:tr>
              <a:tr h="234551">
                <a:tc>
                  <a:txBody>
                    <a:bodyPr/>
                    <a:lstStyle/>
                    <a:p>
                      <a:r>
                        <a:rPr lang="en-GB" sz="1200" dirty="0">
                          <a:effectLst/>
                        </a:rPr>
                        <a:t>Additional rate</a:t>
                      </a:r>
                    </a:p>
                  </a:txBody>
                  <a:tcPr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over £125,140</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tc>
                  <a:txBody>
                    <a:bodyPr/>
                    <a:lstStyle/>
                    <a:p>
                      <a:r>
                        <a:rPr lang="en-GB" sz="1200" dirty="0">
                          <a:effectLst/>
                        </a:rPr>
                        <a:t>45%</a:t>
                      </a:r>
                    </a:p>
                  </a:txBody>
                  <a:tcPr marL="95250" marR="95250" marT="76200" marB="76200" anchor="ctr">
                    <a:lnL>
                      <a:noFill/>
                    </a:lnL>
                    <a:lnR>
                      <a:noFill/>
                    </a:lnR>
                    <a:lnT w="9525" cap="flat" cmpd="sng" algn="ctr">
                      <a:solidFill>
                        <a:srgbClr val="DADCE0"/>
                      </a:solidFill>
                      <a:prstDash val="solid"/>
                      <a:round/>
                      <a:headEnd type="none" w="med" len="med"/>
                      <a:tailEnd type="none" w="med" len="med"/>
                    </a:lnT>
                    <a:lnB w="9525" cap="flat" cmpd="sng" algn="ctr">
                      <a:solidFill>
                        <a:srgbClr val="DADCE0"/>
                      </a:solidFill>
                      <a:prstDash val="solid"/>
                      <a:round/>
                      <a:headEnd type="none" w="med" len="med"/>
                      <a:tailEnd type="none" w="med" len="med"/>
                    </a:lnB>
                    <a:solidFill>
                      <a:srgbClr val="FFFFFF"/>
                    </a:solidFill>
                  </a:tcPr>
                </a:tc>
                <a:extLst>
                  <a:ext uri="{0D108BD9-81ED-4DB2-BD59-A6C34878D82A}">
                    <a16:rowId xmlns:a16="http://schemas.microsoft.com/office/drawing/2014/main" val="391698284"/>
                  </a:ext>
                </a:extLst>
              </a:tr>
            </a:tbl>
          </a:graphicData>
        </a:graphic>
      </p:graphicFrame>
    </p:spTree>
    <p:extLst>
      <p:ext uri="{BB962C8B-B14F-4D97-AF65-F5344CB8AC3E}">
        <p14:creationId xmlns:p14="http://schemas.microsoft.com/office/powerpoint/2010/main" val="3821954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4"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3.2.5.1 The Role of Money</a:t>
            </a:r>
          </a:p>
          <a:p>
            <a:r>
              <a:rPr lang="en-GB" sz="1100" dirty="0"/>
              <a:t>• Functions of money</a:t>
            </a:r>
          </a:p>
          <a:p>
            <a:pPr marL="171450" indent="-171450">
              <a:buFont typeface="Arial" panose="020B0604020202020204" pitchFamily="34" charset="0"/>
              <a:buChar char="•"/>
            </a:pPr>
            <a:r>
              <a:rPr lang="en-GB" sz="1100" dirty="0"/>
              <a:t>Definition of money</a:t>
            </a:r>
          </a:p>
          <a:p>
            <a:r>
              <a:rPr lang="en-GB" sz="1100" b="1" dirty="0">
                <a:solidFill>
                  <a:schemeClr val="bg1"/>
                </a:solidFill>
              </a:rPr>
              <a:t>3.2.5.2 </a:t>
            </a:r>
            <a:r>
              <a:rPr lang="en-GB" sz="1100" b="1" dirty="0"/>
              <a:t>The role and importance of the financial sector for the economy</a:t>
            </a:r>
            <a:endParaRPr lang="en-GB" sz="1100" b="1" dirty="0">
              <a:solidFill>
                <a:schemeClr val="bg1"/>
              </a:solidFill>
            </a:endParaRPr>
          </a:p>
          <a:p>
            <a:r>
              <a:rPr lang="en-GB" sz="1100" dirty="0"/>
              <a:t>• The financial sector • The role of the Bank of England • The role of other institutions in the financial sector</a:t>
            </a:r>
            <a:endParaRPr lang="en-GB" sz="1100" b="1" dirty="0">
              <a:solidFill>
                <a:schemeClr val="bg1"/>
              </a:solidFill>
            </a:endParaRPr>
          </a:p>
          <a:p>
            <a:r>
              <a:rPr lang="en-GB" sz="1100" b="1" dirty="0">
                <a:solidFill>
                  <a:schemeClr val="bg1"/>
                </a:solidFill>
              </a:rPr>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7704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tx1"/>
                </a:solidFill>
              </a:rPr>
              <a:t>Functions of money:</a:t>
            </a:r>
          </a:p>
          <a:p>
            <a:pPr marL="171450" indent="-171450" fontAlgn="base">
              <a:buFont typeface="Arial" panose="020B0604020202020204" pitchFamily="34" charset="0"/>
              <a:buChar char="•"/>
            </a:pPr>
            <a:r>
              <a:rPr lang="en-GB" sz="1100" dirty="0">
                <a:solidFill>
                  <a:schemeClr val="tx1"/>
                </a:solidFill>
              </a:rPr>
              <a:t>a means of deferred payment (used to make payments in the future)</a:t>
            </a:r>
            <a:r>
              <a:rPr lang="en-US" sz="1100" dirty="0">
                <a:solidFill>
                  <a:schemeClr val="tx1"/>
                </a:solidFill>
              </a:rPr>
              <a:t>​</a:t>
            </a:r>
          </a:p>
          <a:p>
            <a:pPr marL="171450" indent="-171450" fontAlgn="base">
              <a:buFont typeface="Arial" panose="020B0604020202020204" pitchFamily="34" charset="0"/>
              <a:buChar char="•"/>
            </a:pPr>
            <a:r>
              <a:rPr lang="en-GB" sz="1100" dirty="0">
                <a:solidFill>
                  <a:schemeClr val="tx1"/>
                </a:solidFill>
              </a:rPr>
              <a:t>a store of value</a:t>
            </a:r>
            <a:r>
              <a:rPr lang="en-US" sz="1100" dirty="0">
                <a:solidFill>
                  <a:schemeClr val="tx1"/>
                </a:solidFill>
              </a:rPr>
              <a:t>​ (allows us to buy goods in the future, knowing it will have a value)</a:t>
            </a:r>
          </a:p>
          <a:p>
            <a:pPr marL="171450" indent="-171450" fontAlgn="base">
              <a:buFont typeface="Arial" panose="020B0604020202020204" pitchFamily="34" charset="0"/>
              <a:buChar char="•"/>
            </a:pPr>
            <a:r>
              <a:rPr lang="en-GB" sz="1100" dirty="0">
                <a:solidFill>
                  <a:schemeClr val="tx1"/>
                </a:solidFill>
              </a:rPr>
              <a:t>a unit of account </a:t>
            </a:r>
            <a:r>
              <a:rPr lang="en-US" sz="1100" dirty="0">
                <a:solidFill>
                  <a:schemeClr val="tx1"/>
                </a:solidFill>
              </a:rPr>
              <a:t>​(common basis for comparison of value/prices)</a:t>
            </a:r>
          </a:p>
          <a:p>
            <a:pPr marL="171450" indent="-171450" fontAlgn="base">
              <a:buFont typeface="Arial" panose="020B0604020202020204" pitchFamily="34" charset="0"/>
              <a:buChar char="•"/>
            </a:pPr>
            <a:r>
              <a:rPr lang="en-GB" sz="1100" dirty="0">
                <a:solidFill>
                  <a:schemeClr val="tx1"/>
                </a:solidFill>
              </a:rPr>
              <a:t>a medium of exchange (facilitates trade of goods and services)</a:t>
            </a:r>
          </a:p>
          <a:p>
            <a:pPr marL="171450" indent="-171450" fontAlgn="base">
              <a:buFont typeface="Arial" panose="020B0604020202020204" pitchFamily="34" charset="0"/>
              <a:buChar char="•"/>
            </a:pPr>
            <a:endParaRPr lang="en-GB" sz="1100" dirty="0">
              <a:solidFill>
                <a:schemeClr val="tx1"/>
              </a:solidFill>
            </a:endParaRPr>
          </a:p>
          <a:p>
            <a:r>
              <a:rPr lang="en-GB" sz="1100" b="1" u="sng" dirty="0">
                <a:solidFill>
                  <a:schemeClr val="tx1"/>
                </a:solidFill>
              </a:rPr>
              <a:t>Definition of Money:</a:t>
            </a:r>
          </a:p>
          <a:p>
            <a:pPr fontAlgn="base"/>
            <a:r>
              <a:rPr lang="en-GB" sz="1100" dirty="0">
                <a:solidFill>
                  <a:schemeClr val="tx1"/>
                </a:solidFill>
              </a:rPr>
              <a:t>A </a:t>
            </a:r>
            <a:r>
              <a:rPr lang="en-GB" sz="1100" b="1" dirty="0">
                <a:solidFill>
                  <a:schemeClr val="tx1"/>
                </a:solidFill>
              </a:rPr>
              <a:t>broad</a:t>
            </a:r>
            <a:r>
              <a:rPr lang="en-GB" sz="1100" dirty="0">
                <a:solidFill>
                  <a:schemeClr val="tx1"/>
                </a:solidFill>
              </a:rPr>
              <a:t> definition of money -  anything that is widely accepted as a medium of exchange for goods and services</a:t>
            </a:r>
            <a:r>
              <a:rPr lang="en-US" sz="1100" dirty="0">
                <a:solidFill>
                  <a:schemeClr val="tx1"/>
                </a:solidFill>
              </a:rPr>
              <a:t>​</a:t>
            </a:r>
          </a:p>
          <a:p>
            <a:pPr fontAlgn="base"/>
            <a:r>
              <a:rPr lang="en-GB" sz="1100" dirty="0">
                <a:solidFill>
                  <a:schemeClr val="tx1"/>
                </a:solidFill>
              </a:rPr>
              <a:t>A</a:t>
            </a:r>
            <a:r>
              <a:rPr lang="en-GB" sz="1100" b="1" dirty="0">
                <a:solidFill>
                  <a:schemeClr val="tx1"/>
                </a:solidFill>
              </a:rPr>
              <a:t> narrow</a:t>
            </a:r>
            <a:r>
              <a:rPr lang="en-GB" sz="1100" dirty="0">
                <a:solidFill>
                  <a:schemeClr val="tx1"/>
                </a:solidFill>
              </a:rPr>
              <a:t> definition is anything that is seen as legal tender e.g. notes and coins in circulation</a:t>
            </a:r>
            <a:r>
              <a:rPr lang="en-US" sz="1100" dirty="0">
                <a:solidFill>
                  <a:schemeClr val="tx1"/>
                </a:solidFill>
              </a:rPr>
              <a:t>​</a:t>
            </a:r>
            <a:endParaRPr lang="en-AU" sz="1100" dirty="0">
              <a:solidFill>
                <a:schemeClr val="tx1"/>
              </a:solidFill>
            </a:endParaRPr>
          </a:p>
        </p:txBody>
      </p:sp>
      <p:sp>
        <p:nvSpPr>
          <p:cNvPr id="11" name="Rectangle 10">
            <a:extLst>
              <a:ext uri="{FF2B5EF4-FFF2-40B4-BE49-F238E27FC236}">
                <a16:creationId xmlns:a16="http://schemas.microsoft.com/office/drawing/2014/main" id="{8F760660-5660-4080-9675-1CD830E53A11}"/>
              </a:ext>
            </a:extLst>
          </p:cNvPr>
          <p:cNvSpPr/>
          <p:nvPr/>
        </p:nvSpPr>
        <p:spPr>
          <a:xfrm>
            <a:off x="4440165" y="3883874"/>
            <a:ext cx="3864855" cy="26633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sng" dirty="0">
                <a:solidFill>
                  <a:schemeClr val="tx1"/>
                </a:solidFill>
              </a:rPr>
              <a:t>What the Bank of England does:</a:t>
            </a:r>
          </a:p>
          <a:p>
            <a:endParaRPr lang="en-GB" sz="1100" b="1" u="sng" dirty="0">
              <a:solidFill>
                <a:schemeClr val="tx1"/>
              </a:solidFill>
            </a:endParaRPr>
          </a:p>
          <a:p>
            <a:pPr fontAlgn="base"/>
            <a:r>
              <a:rPr lang="en-GB" sz="1100" dirty="0">
                <a:solidFill>
                  <a:schemeClr val="tx1"/>
                </a:solidFill>
              </a:rPr>
              <a:t>The Bank of England is the </a:t>
            </a:r>
            <a:r>
              <a:rPr lang="en-GB" sz="1100" b="1" dirty="0">
                <a:solidFill>
                  <a:schemeClr val="tx1"/>
                </a:solidFill>
              </a:rPr>
              <a:t>central bank</a:t>
            </a:r>
            <a:r>
              <a:rPr lang="en-GB" sz="1100" dirty="0">
                <a:solidFill>
                  <a:schemeClr val="tx1"/>
                </a:solidFill>
              </a:rPr>
              <a:t> for England and Wales</a:t>
            </a:r>
            <a:r>
              <a:rPr lang="en-US" sz="1100" dirty="0">
                <a:solidFill>
                  <a:schemeClr val="tx1"/>
                </a:solidFill>
              </a:rPr>
              <a:t>​</a:t>
            </a:r>
          </a:p>
          <a:p>
            <a:pPr fontAlgn="base"/>
            <a:r>
              <a:rPr lang="en-US" sz="1100" dirty="0">
                <a:solidFill>
                  <a:schemeClr val="tx1"/>
                </a:solidFill>
              </a:rPr>
              <a:t>They control monetary policy i.e. set interest rates</a:t>
            </a:r>
          </a:p>
          <a:p>
            <a:pPr fontAlgn="base"/>
            <a:r>
              <a:rPr lang="en-GB" sz="1100" dirty="0">
                <a:solidFill>
                  <a:schemeClr val="tx1"/>
                </a:solidFill>
              </a:rPr>
              <a:t>They provide financial services and regulate financial markets</a:t>
            </a:r>
          </a:p>
          <a:p>
            <a:pPr fontAlgn="base"/>
            <a:endParaRPr lang="en-US" sz="1100" dirty="0">
              <a:solidFill>
                <a:schemeClr val="tx1"/>
              </a:solidFill>
            </a:endParaRPr>
          </a:p>
          <a:p>
            <a:pPr fontAlgn="base"/>
            <a:r>
              <a:rPr lang="en-GB" sz="1100" dirty="0">
                <a:solidFill>
                  <a:schemeClr val="tx1"/>
                </a:solidFill>
              </a:rPr>
              <a:t>Their key functions are:</a:t>
            </a:r>
            <a:r>
              <a:rPr lang="en-US" sz="1100" dirty="0">
                <a:solidFill>
                  <a:schemeClr val="tx1"/>
                </a:solidFill>
              </a:rPr>
              <a:t>​</a:t>
            </a:r>
          </a:p>
          <a:p>
            <a:pPr marL="171450" indent="-171450" fontAlgn="base">
              <a:buFont typeface="Arial" panose="020B0604020202020204" pitchFamily="34" charset="0"/>
              <a:buChar char="•"/>
            </a:pPr>
            <a:r>
              <a:rPr lang="en-GB" sz="1100" dirty="0">
                <a:solidFill>
                  <a:schemeClr val="tx1"/>
                </a:solidFill>
              </a:rPr>
              <a:t>To maintain financial stability in the financial system.  They can act as a bank to commercial banks and building societies as a last resort if the bank is running out of money and may collapse</a:t>
            </a:r>
          </a:p>
          <a:p>
            <a:pPr marL="171450" indent="-171450" fontAlgn="base">
              <a:buFont typeface="Arial" panose="020B0604020202020204" pitchFamily="34" charset="0"/>
              <a:buChar char="•"/>
            </a:pPr>
            <a:r>
              <a:rPr lang="en-GB" sz="1100" dirty="0">
                <a:solidFill>
                  <a:schemeClr val="tx1"/>
                </a:solidFill>
              </a:rPr>
              <a:t>To help the government maintain macroeconomic stability (inflation target)</a:t>
            </a:r>
            <a:r>
              <a:rPr lang="en-US" sz="1100" dirty="0">
                <a:solidFill>
                  <a:schemeClr val="tx1"/>
                </a:solidFill>
              </a:rPr>
              <a:t>​ - they do this by setting interest rates</a:t>
            </a:r>
          </a:p>
          <a:p>
            <a:pPr marL="171450" indent="-171450" fontAlgn="base">
              <a:buFont typeface="Arial" panose="020B0604020202020204" pitchFamily="34" charset="0"/>
              <a:buChar char="•"/>
            </a:pPr>
            <a:r>
              <a:rPr lang="en-US" sz="1100" dirty="0">
                <a:solidFill>
                  <a:schemeClr val="tx1"/>
                </a:solidFill>
              </a:rPr>
              <a:t>These functions also impact on other macroeconomic objectives</a:t>
            </a:r>
            <a:endParaRPr lang="en-GB" sz="1100" b="1" i="1" dirty="0">
              <a:solidFill>
                <a:schemeClr val="tx1"/>
              </a:solidFill>
            </a:endParaRPr>
          </a:p>
          <a:p>
            <a:endParaRPr lang="en-GB" sz="11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47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sng" dirty="0">
                <a:solidFill>
                  <a:schemeClr val="tx1"/>
                </a:solidFill>
              </a:rPr>
              <a:t>The role of high street banks in helping to fund investment and providing a service for savers and borrowers:</a:t>
            </a:r>
          </a:p>
          <a:p>
            <a:pPr marL="171450" indent="-171450" fontAlgn="base">
              <a:buFont typeface="Arial" panose="020B0604020202020204" pitchFamily="34" charset="0"/>
              <a:buChar char="•"/>
            </a:pPr>
            <a:r>
              <a:rPr lang="en-GB" sz="1100" dirty="0">
                <a:solidFill>
                  <a:schemeClr val="tx1"/>
                </a:solidFill>
              </a:rPr>
              <a:t>These are known as retail or commercial banks.  They are the high street banks you will recognise such as Halifax and HSBC</a:t>
            </a:r>
          </a:p>
          <a:p>
            <a:pPr marL="171450" indent="-171450" fontAlgn="base">
              <a:buFont typeface="Arial" panose="020B0604020202020204" pitchFamily="34" charset="0"/>
              <a:buChar char="•"/>
            </a:pPr>
            <a:r>
              <a:rPr lang="en-GB" sz="1100" dirty="0">
                <a:solidFill>
                  <a:schemeClr val="tx1"/>
                </a:solidFill>
              </a:rPr>
              <a:t>Members of the public are their main customers</a:t>
            </a:r>
          </a:p>
          <a:p>
            <a:pPr marL="171450" indent="-171450" fontAlgn="base">
              <a:buFont typeface="Arial" panose="020B0604020202020204" pitchFamily="34" charset="0"/>
              <a:buChar char="•"/>
            </a:pPr>
            <a:r>
              <a:rPr lang="en-GB" sz="1100" dirty="0">
                <a:solidFill>
                  <a:schemeClr val="tx1"/>
                </a:solidFill>
              </a:rPr>
              <a:t>Functions of high street banks:</a:t>
            </a:r>
          </a:p>
          <a:p>
            <a:pPr marL="628650" lvl="1" indent="-171450" fontAlgn="base">
              <a:buFont typeface="Arial" panose="020B0604020202020204" pitchFamily="34" charset="0"/>
              <a:buChar char="•"/>
            </a:pPr>
            <a:r>
              <a:rPr lang="en-GB" sz="1100" dirty="0">
                <a:solidFill>
                  <a:schemeClr val="tx1"/>
                </a:solidFill>
              </a:rPr>
              <a:t>Accepting deposits for safe keeping and allowing customers to save</a:t>
            </a:r>
          </a:p>
          <a:p>
            <a:pPr marL="628650" lvl="1" indent="-171450" fontAlgn="base">
              <a:buFont typeface="Arial" panose="020B0604020202020204" pitchFamily="34" charset="0"/>
              <a:buChar char="•"/>
            </a:pPr>
            <a:r>
              <a:rPr lang="en-GB" sz="1100" dirty="0">
                <a:solidFill>
                  <a:schemeClr val="tx1"/>
                </a:solidFill>
              </a:rPr>
              <a:t>Lend money to those who wish to borrow</a:t>
            </a:r>
          </a:p>
          <a:p>
            <a:pPr marL="628650" lvl="1" indent="-171450" fontAlgn="base">
              <a:buFont typeface="Arial" panose="020B0604020202020204" pitchFamily="34" charset="0"/>
              <a:buChar char="•"/>
            </a:pPr>
            <a:r>
              <a:rPr lang="en-GB" sz="1100" dirty="0">
                <a:solidFill>
                  <a:schemeClr val="tx1"/>
                </a:solidFill>
              </a:rPr>
              <a:t>Provide a means of payment and way to transfer money between different economic agents e.g. customers and businesses</a:t>
            </a:r>
            <a:endParaRPr lang="en-US" sz="1100" dirty="0">
              <a:solidFill>
                <a:schemeClr val="tx1"/>
              </a:solidFill>
            </a:endParaRPr>
          </a:p>
          <a:p>
            <a:pPr marL="171450" indent="-171450" fontAlgn="base">
              <a:buFont typeface="Arial" panose="020B0604020202020204" pitchFamily="34" charset="0"/>
              <a:buChar char="•"/>
            </a:pPr>
            <a:r>
              <a:rPr lang="en-GB" sz="1100" b="1" dirty="0">
                <a:solidFill>
                  <a:schemeClr val="tx1"/>
                </a:solidFill>
              </a:rPr>
              <a:t>Building societies </a:t>
            </a:r>
            <a:r>
              <a:rPr lang="en-GB" sz="1100" dirty="0">
                <a:solidFill>
                  <a:schemeClr val="tx1"/>
                </a:solidFill>
              </a:rPr>
              <a:t>are direct competitors, owned by their customers</a:t>
            </a:r>
          </a:p>
          <a:p>
            <a:pPr marL="171450" indent="-171450" fontAlgn="base">
              <a:buFont typeface="Arial" panose="020B0604020202020204" pitchFamily="34" charset="0"/>
              <a:buChar char="•"/>
            </a:pPr>
            <a:r>
              <a:rPr lang="en-GB" sz="1100" dirty="0">
                <a:solidFill>
                  <a:schemeClr val="tx1"/>
                </a:solidFill>
              </a:rPr>
              <a:t>Customers save money in building societies and this is then lent out to borrowers, usually for mortgages</a:t>
            </a:r>
          </a:p>
          <a:p>
            <a:pPr marL="171450" indent="-171450" fontAlgn="base">
              <a:buFont typeface="Arial" panose="020B0604020202020204" pitchFamily="34" charset="0"/>
              <a:buChar char="•"/>
            </a:pPr>
            <a:r>
              <a:rPr lang="en-GB" sz="1100" dirty="0">
                <a:solidFill>
                  <a:schemeClr val="tx1"/>
                </a:solidFill>
              </a:rPr>
              <a:t>High street banks also provide other services such as foreign exchange and can lend money to firms for investment</a:t>
            </a:r>
          </a:p>
          <a:p>
            <a:pPr marL="171450" indent="-171450" fontAlgn="base">
              <a:buFont typeface="Arial" panose="020B0604020202020204" pitchFamily="34" charset="0"/>
              <a:buChar char="•"/>
            </a:pPr>
            <a:r>
              <a:rPr lang="en-GB" sz="1100" dirty="0">
                <a:solidFill>
                  <a:schemeClr val="tx1"/>
                </a:solidFill>
              </a:rPr>
              <a:t>High street (commercial banks) aim to make profit for shareholders, building societies share their profits with customers</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a:buFont typeface="Arial" panose="020B0604020202020204" pitchFamily="34" charset="0"/>
              <a:buChar char="•"/>
            </a:pPr>
            <a:endParaRPr lang="en-GB" sz="1100" dirty="0">
              <a:solidFill>
                <a:schemeClr val="tx1"/>
              </a:solidFill>
            </a:endParaRPr>
          </a:p>
          <a:p>
            <a:pPr fontAlgn="base"/>
            <a:r>
              <a:rPr lang="en-GB" sz="1100" b="1" dirty="0">
                <a:solidFill>
                  <a:schemeClr val="tx1"/>
                </a:solidFill>
              </a:rPr>
              <a:t>The financial sector </a:t>
            </a:r>
            <a:r>
              <a:rPr lang="en-GB" sz="1100" dirty="0">
                <a:solidFill>
                  <a:schemeClr val="tx1"/>
                </a:solidFill>
              </a:rPr>
              <a:t>is the range of institutions that provide services to retail and commercial customers.</a:t>
            </a:r>
          </a:p>
          <a:p>
            <a:pPr fontAlgn="base"/>
            <a:endParaRPr lang="en-US" sz="1100" dirty="0">
              <a:solidFill>
                <a:schemeClr val="tx1"/>
              </a:solidFill>
            </a:endParaRPr>
          </a:p>
          <a:p>
            <a:pPr fontAlgn="base"/>
            <a:r>
              <a:rPr lang="en-GB" sz="1100" b="1" dirty="0">
                <a:solidFill>
                  <a:schemeClr val="tx1"/>
                </a:solidFill>
              </a:rPr>
              <a:t>Main agents in the financial sector: </a:t>
            </a:r>
          </a:p>
          <a:p>
            <a:pPr marL="171450" indent="-171450" fontAlgn="base">
              <a:buFont typeface="Arial" panose="020B0604020202020204" pitchFamily="34" charset="0"/>
              <a:buChar char="•"/>
            </a:pPr>
            <a:r>
              <a:rPr lang="en-GB" sz="1100" dirty="0">
                <a:solidFill>
                  <a:schemeClr val="tx1"/>
                </a:solidFill>
              </a:rPr>
              <a:t>Bank of England (the UK’s central bank)</a:t>
            </a:r>
          </a:p>
          <a:p>
            <a:pPr marL="171450" indent="-171450" fontAlgn="base">
              <a:buFont typeface="Arial" panose="020B0604020202020204" pitchFamily="34" charset="0"/>
              <a:buChar char="•"/>
            </a:pPr>
            <a:r>
              <a:rPr lang="en-GB" sz="1100" dirty="0">
                <a:solidFill>
                  <a:schemeClr val="tx1"/>
                </a:solidFill>
              </a:rPr>
              <a:t>commercial banks (high street banks)</a:t>
            </a:r>
          </a:p>
          <a:p>
            <a:pPr marL="171450" indent="-171450" fontAlgn="base">
              <a:buFont typeface="Arial" panose="020B0604020202020204" pitchFamily="34" charset="0"/>
              <a:buChar char="•"/>
            </a:pPr>
            <a:r>
              <a:rPr lang="en-GB" sz="1100" dirty="0">
                <a:solidFill>
                  <a:schemeClr val="tx1"/>
                </a:solidFill>
              </a:rPr>
              <a:t>building societies</a:t>
            </a:r>
          </a:p>
          <a:p>
            <a:pPr fontAlgn="base"/>
            <a:endParaRPr lang="en-GB" sz="1100" dirty="0">
              <a:solidFill>
                <a:schemeClr val="tx1"/>
              </a:solidFill>
            </a:endParaRPr>
          </a:p>
          <a:p>
            <a:pPr fontAlgn="base"/>
            <a:r>
              <a:rPr lang="en-GB" sz="1100" dirty="0">
                <a:solidFill>
                  <a:schemeClr val="tx1"/>
                </a:solidFill>
              </a:rPr>
              <a:t>They allow transactions to be made</a:t>
            </a:r>
            <a:r>
              <a:rPr lang="en-US" sz="1100" dirty="0">
                <a:solidFill>
                  <a:schemeClr val="tx1"/>
                </a:solidFill>
              </a:rPr>
              <a:t>​ including borrowing money and repaying debt</a:t>
            </a:r>
          </a:p>
        </p:txBody>
      </p:sp>
      <p:sp>
        <p:nvSpPr>
          <p:cNvPr id="16" name="Rectangle 15">
            <a:extLst>
              <a:ext uri="{FF2B5EF4-FFF2-40B4-BE49-F238E27FC236}">
                <a16:creationId xmlns:a16="http://schemas.microsoft.com/office/drawing/2014/main" id="{ADA82195-2634-405E-A718-4257F2FC9FD0}"/>
              </a:ext>
            </a:extLst>
          </p:cNvPr>
          <p:cNvSpPr/>
          <p:nvPr/>
        </p:nvSpPr>
        <p:spPr>
          <a:xfrm>
            <a:off x="134383" y="2302657"/>
            <a:ext cx="4029191" cy="43911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The role of the Bank of England in influencing interest rates and ensuring stability of the financial system:</a:t>
            </a:r>
          </a:p>
          <a:p>
            <a:pPr fontAlgn="base"/>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9 members of the Monetary Policy Committee (MPC) research the state of the economy and then set interest rates, to help achieve the target rate of inflation</a:t>
            </a:r>
          </a:p>
          <a:p>
            <a:pPr marL="171450" indent="-171450" fontAlgn="base">
              <a:buFont typeface="Arial" panose="020B0604020202020204" pitchFamily="34" charset="0"/>
              <a:buChar char="•"/>
            </a:pPr>
            <a:r>
              <a:rPr lang="en-GB" sz="1200" dirty="0">
                <a:solidFill>
                  <a:schemeClr val="tx1"/>
                </a:solidFill>
              </a:rPr>
              <a:t>If they increase interest rates, banks that borrow from them have to pay higher rates of interest</a:t>
            </a:r>
          </a:p>
          <a:p>
            <a:pPr marL="171450" indent="-171450" fontAlgn="base">
              <a:buFont typeface="Arial" panose="020B0604020202020204" pitchFamily="34" charset="0"/>
              <a:buChar char="•"/>
            </a:pPr>
            <a:r>
              <a:rPr lang="en-GB" sz="1200" dirty="0">
                <a:solidFill>
                  <a:schemeClr val="tx1"/>
                </a:solidFill>
              </a:rPr>
              <a:t>This then feeds through to higher interest rates being charged to consumers and businesses</a:t>
            </a:r>
          </a:p>
          <a:p>
            <a:pPr marL="171450" indent="-171450" fontAlgn="base">
              <a:buFont typeface="Arial" panose="020B0604020202020204" pitchFamily="34" charset="0"/>
              <a:buChar char="•"/>
            </a:pPr>
            <a:r>
              <a:rPr lang="en-GB" sz="1200" dirty="0">
                <a:solidFill>
                  <a:schemeClr val="tx1"/>
                </a:solidFill>
              </a:rPr>
              <a:t>Reducing interest rates leads to:</a:t>
            </a:r>
          </a:p>
          <a:p>
            <a:pPr marL="628650" lvl="1" indent="-171450" fontAlgn="base">
              <a:buFont typeface="Arial" panose="020B0604020202020204" pitchFamily="34" charset="0"/>
              <a:buChar char="•"/>
            </a:pPr>
            <a:r>
              <a:rPr lang="en-GB" sz="1200" dirty="0">
                <a:solidFill>
                  <a:schemeClr val="tx1"/>
                </a:solidFill>
              </a:rPr>
              <a:t>Increased consumption (lower cost of borrowing, less incentive to save)</a:t>
            </a:r>
          </a:p>
          <a:p>
            <a:pPr marL="628650" lvl="1" indent="-171450" fontAlgn="base">
              <a:buFont typeface="Arial" panose="020B0604020202020204" pitchFamily="34" charset="0"/>
              <a:buChar char="•"/>
            </a:pPr>
            <a:r>
              <a:rPr lang="en-GB" sz="1200" dirty="0">
                <a:solidFill>
                  <a:schemeClr val="tx1"/>
                </a:solidFill>
              </a:rPr>
              <a:t>Increased business investment (lower cost of borrowing)</a:t>
            </a:r>
          </a:p>
          <a:p>
            <a:pPr marL="628650" lvl="1" indent="-171450" fontAlgn="base">
              <a:buFont typeface="Arial" panose="020B0604020202020204" pitchFamily="34" charset="0"/>
              <a:buChar char="•"/>
            </a:pPr>
            <a:r>
              <a:rPr lang="en-GB" sz="1200" dirty="0">
                <a:solidFill>
                  <a:schemeClr val="tx1"/>
                </a:solidFill>
              </a:rPr>
              <a:t>Weaker pound as investors move money to countries with higher interest rates, this boosts exports and improves balance of payments</a:t>
            </a:r>
          </a:p>
          <a:p>
            <a:pPr marL="628650" lvl="1" indent="-171450" fontAlgn="base">
              <a:buFont typeface="Arial" panose="020B0604020202020204" pitchFamily="34" charset="0"/>
              <a:buChar char="•"/>
            </a:pPr>
            <a:r>
              <a:rPr lang="en-GB" sz="1200" dirty="0">
                <a:solidFill>
                  <a:schemeClr val="tx1"/>
                </a:solidFill>
              </a:rPr>
              <a:t>All lead to economic growth and can increase inflationary pressure</a:t>
            </a:r>
          </a:p>
          <a:p>
            <a:pPr marL="171450" indent="-171450" fontAlgn="base">
              <a:buFont typeface="Arial" panose="020B0604020202020204" pitchFamily="34" charset="0"/>
              <a:buChar char="•"/>
            </a:pPr>
            <a:r>
              <a:rPr lang="en-GB" sz="1200" dirty="0">
                <a:solidFill>
                  <a:schemeClr val="tx1"/>
                </a:solidFill>
              </a:rPr>
              <a:t>Increasing interest rates reduces economic growth and can reduce inflationary pressure but this harms exports (SPICED)</a:t>
            </a:r>
          </a:p>
        </p:txBody>
      </p:sp>
    </p:spTree>
    <p:extLst>
      <p:ext uri="{BB962C8B-B14F-4D97-AF65-F5344CB8AC3E}">
        <p14:creationId xmlns:p14="http://schemas.microsoft.com/office/powerpoint/2010/main" val="240261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377611" y="2189985"/>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3.2.1.2 Government income and expenditure</a:t>
            </a:r>
          </a:p>
          <a:p>
            <a:r>
              <a:rPr lang="en-GB" sz="1200" dirty="0"/>
              <a:t>• the main sources of UK government revenue </a:t>
            </a:r>
          </a:p>
          <a:p>
            <a:r>
              <a:rPr lang="en-GB" sz="1200" dirty="0"/>
              <a:t>• the main areas of UK government spending </a:t>
            </a:r>
          </a:p>
          <a:p>
            <a:r>
              <a:rPr lang="en-GB" sz="1200" dirty="0"/>
              <a:t>• the difference between direct and indirect taxation </a:t>
            </a:r>
          </a:p>
          <a:p>
            <a:r>
              <a:rPr lang="en-GB" sz="1200" dirty="0"/>
              <a:t>• some taxes can be progressive and others regressive</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437528" cy="11747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Government income:</a:t>
            </a:r>
          </a:p>
          <a:p>
            <a:pPr marL="171450" indent="-171450" fontAlgn="base">
              <a:buFont typeface="Arial" panose="020B0604020202020204" pitchFamily="34" charset="0"/>
              <a:buChar char="•"/>
            </a:pPr>
            <a:r>
              <a:rPr lang="en-GB" sz="1200" dirty="0">
                <a:solidFill>
                  <a:schemeClr val="tx1"/>
                </a:solidFill>
              </a:rPr>
              <a:t>Governments spend money for lots of different reasons (education, health, welfare, defence) </a:t>
            </a:r>
          </a:p>
          <a:p>
            <a:pPr marL="171450" indent="-171450" fontAlgn="base">
              <a:buFont typeface="Arial" panose="020B0604020202020204" pitchFamily="34" charset="0"/>
              <a:buChar char="•"/>
            </a:pPr>
            <a:r>
              <a:rPr lang="en-GB" sz="1200" b="1" dirty="0">
                <a:solidFill>
                  <a:schemeClr val="tx1"/>
                </a:solidFill>
              </a:rPr>
              <a:t>They receive income from taxation and then spend this money based on their current priorities</a:t>
            </a:r>
            <a:endParaRPr lang="en-GB" sz="1200" dirty="0">
              <a:solidFill>
                <a:schemeClr val="tx1"/>
              </a:solidFill>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3"/>
            <a:ext cx="3288429" cy="31960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Impact of government spending:</a:t>
            </a:r>
          </a:p>
          <a:p>
            <a:endParaRPr lang="en-GB" sz="1200" b="1" u="sng" dirty="0">
              <a:solidFill>
                <a:schemeClr val="tx1"/>
              </a:solidFill>
            </a:endParaRPr>
          </a:p>
          <a:p>
            <a:pPr fontAlgn="base">
              <a:lnSpc>
                <a:spcPct val="115000"/>
              </a:lnSpc>
            </a:pPr>
            <a:r>
              <a:rPr lang="en-GB" sz="1200" dirty="0">
                <a:solidFill>
                  <a:schemeClr val="tx1"/>
                </a:solidFill>
              </a:rPr>
              <a:t>Government spending is a component of Aggregate Demand</a:t>
            </a:r>
          </a:p>
          <a:p>
            <a:pPr fontAlgn="base">
              <a:lnSpc>
                <a:spcPct val="115000"/>
              </a:lnSpc>
            </a:pPr>
            <a:endParaRPr lang="en-GB" sz="1200" dirty="0">
              <a:solidFill>
                <a:schemeClr val="tx1"/>
              </a:solidFill>
            </a:endParaRPr>
          </a:p>
          <a:p>
            <a:pPr fontAlgn="base">
              <a:lnSpc>
                <a:spcPct val="115000"/>
              </a:lnSpc>
            </a:pPr>
            <a:r>
              <a:rPr lang="en-GB" sz="1200" dirty="0">
                <a:solidFill>
                  <a:schemeClr val="tx1"/>
                </a:solidFill>
              </a:rPr>
              <a:t>AD = C + I + G + (X – M)</a:t>
            </a:r>
          </a:p>
          <a:p>
            <a:pPr fontAlgn="base">
              <a:lnSpc>
                <a:spcPct val="115000"/>
              </a:lnSpc>
            </a:pPr>
            <a:endParaRPr lang="en-GB" sz="1200" dirty="0">
              <a:solidFill>
                <a:schemeClr val="tx1"/>
              </a:solidFill>
            </a:endParaRPr>
          </a:p>
          <a:p>
            <a:pPr fontAlgn="base"/>
            <a:r>
              <a:rPr lang="en-GB" sz="1200" dirty="0">
                <a:solidFill>
                  <a:schemeClr val="tx1"/>
                </a:solidFill>
              </a:rPr>
              <a:t>Impact of higher government spending:</a:t>
            </a:r>
          </a:p>
          <a:p>
            <a:pPr marL="171450" indent="-171450" fontAlgn="base">
              <a:buFont typeface="Arial" panose="020B0604020202020204" pitchFamily="34" charset="0"/>
              <a:buChar char="•"/>
            </a:pPr>
            <a:r>
              <a:rPr lang="en-GB" sz="1200" dirty="0">
                <a:solidFill>
                  <a:schemeClr val="tx1"/>
                </a:solidFill>
              </a:rPr>
              <a:t>Increased economic growth (higher GDP)</a:t>
            </a:r>
          </a:p>
          <a:p>
            <a:pPr marL="171450" indent="-171450" fontAlgn="base">
              <a:buFont typeface="Arial" panose="020B0604020202020204" pitchFamily="34" charset="0"/>
              <a:buChar char="•"/>
            </a:pPr>
            <a:r>
              <a:rPr lang="en-GB" sz="1200" dirty="0">
                <a:solidFill>
                  <a:schemeClr val="tx1"/>
                </a:solidFill>
              </a:rPr>
              <a:t>Increased employment</a:t>
            </a:r>
          </a:p>
          <a:p>
            <a:pPr marL="171450" indent="-171450" fontAlgn="base">
              <a:buFont typeface="Arial" panose="020B0604020202020204" pitchFamily="34" charset="0"/>
              <a:buChar char="•"/>
            </a:pPr>
            <a:r>
              <a:rPr lang="en-GB" sz="1200" dirty="0">
                <a:solidFill>
                  <a:schemeClr val="tx1"/>
                </a:solidFill>
              </a:rPr>
              <a:t>Increased inflation</a:t>
            </a:r>
          </a:p>
          <a:p>
            <a:pPr marL="171450" indent="-171450" fontAlgn="base">
              <a:buFont typeface="Arial" panose="020B0604020202020204" pitchFamily="34" charset="0"/>
              <a:buChar char="•"/>
            </a:pPr>
            <a:r>
              <a:rPr lang="en-GB" sz="1200" dirty="0">
                <a:solidFill>
                  <a:schemeClr val="tx1"/>
                </a:solidFill>
              </a:rPr>
              <a:t>Potentially worse balance of payments if consumers import more</a:t>
            </a:r>
          </a:p>
          <a:p>
            <a:endParaRPr lang="en-GB" sz="1200" b="1"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fontAlgn="base">
              <a:buFont typeface="Arial" panose="020B0604020202020204" pitchFamily="34" charset="0"/>
              <a:buChar char="•"/>
            </a:pPr>
            <a:r>
              <a:rPr lang="en-GB" sz="1200" b="1" dirty="0">
                <a:solidFill>
                  <a:schemeClr val="tx1"/>
                </a:solidFill>
              </a:rPr>
              <a:t>Direct Tax:</a:t>
            </a:r>
            <a:r>
              <a:rPr lang="en-US" sz="1200" b="1" dirty="0">
                <a:solidFill>
                  <a:schemeClr val="tx1"/>
                </a:solidFill>
              </a:rPr>
              <a:t> </a:t>
            </a:r>
            <a:r>
              <a:rPr lang="en-US" sz="1200" dirty="0">
                <a:solidFill>
                  <a:schemeClr val="tx1"/>
                </a:solidFill>
              </a:rPr>
              <a:t>A tax on income and wealth</a:t>
            </a:r>
          </a:p>
          <a:p>
            <a:pPr marL="171450" indent="-171450" fontAlgn="base">
              <a:buFont typeface="Arial" panose="020B0604020202020204" pitchFamily="34" charset="0"/>
              <a:buChar char="•"/>
            </a:pPr>
            <a:r>
              <a:rPr lang="en-US" sz="1200" dirty="0">
                <a:solidFill>
                  <a:schemeClr val="tx1"/>
                </a:solidFill>
              </a:rPr>
              <a:t>Examples: Income tax, corporation tax, inheritance tax, capital gains tax, national insurance</a:t>
            </a:r>
          </a:p>
          <a:p>
            <a:pPr marL="171450" indent="-171450" fontAlgn="base">
              <a:buFont typeface="Arial" panose="020B0604020202020204" pitchFamily="34" charset="0"/>
              <a:buChar char="•"/>
            </a:pPr>
            <a:endParaRPr lang="en-US" sz="1200" dirty="0">
              <a:solidFill>
                <a:schemeClr val="tx1"/>
              </a:solidFill>
            </a:endParaRPr>
          </a:p>
          <a:p>
            <a:pPr marL="171450" indent="-171450" fontAlgn="base">
              <a:buFont typeface="Arial" panose="020B0604020202020204" pitchFamily="34" charset="0"/>
              <a:buChar char="•"/>
            </a:pPr>
            <a:r>
              <a:rPr lang="en-US" sz="1200" b="1" dirty="0">
                <a:solidFill>
                  <a:schemeClr val="tx1"/>
                </a:solidFill>
              </a:rPr>
              <a:t>Indirect: </a:t>
            </a:r>
            <a:r>
              <a:rPr lang="en-US" sz="1200" dirty="0">
                <a:solidFill>
                  <a:schemeClr val="tx1"/>
                </a:solidFill>
              </a:rPr>
              <a:t>A tax on spending which is imposed on producers (suppliers). Tax is generally then passed onto consumers in the form of higher prices.  </a:t>
            </a:r>
          </a:p>
          <a:p>
            <a:pPr marL="171450" indent="-171450" fontAlgn="base">
              <a:buFont typeface="Arial" panose="020B0604020202020204" pitchFamily="34" charset="0"/>
              <a:buChar char="•"/>
            </a:pPr>
            <a:r>
              <a:rPr lang="en-US" sz="1200" dirty="0">
                <a:solidFill>
                  <a:schemeClr val="tx1"/>
                </a:solidFill>
              </a:rPr>
              <a:t>Examples: excise duty, VAT, customs duty</a:t>
            </a:r>
            <a:endParaRPr lang="en-GB" sz="1200" dirty="0">
              <a:solidFill>
                <a:schemeClr val="tx1"/>
              </a:solidFill>
            </a:endParaRPr>
          </a:p>
          <a:p>
            <a:endParaRPr lang="en-GB" sz="1200" b="1" dirty="0">
              <a:solidFill>
                <a:schemeClr val="tx1"/>
              </a:solidFill>
            </a:endParaRPr>
          </a:p>
        </p:txBody>
      </p:sp>
      <p:sp>
        <p:nvSpPr>
          <p:cNvPr id="16" name="Rectangle 15">
            <a:extLst>
              <a:ext uri="{FF2B5EF4-FFF2-40B4-BE49-F238E27FC236}">
                <a16:creationId xmlns:a16="http://schemas.microsoft.com/office/drawing/2014/main" id="{ADA82195-2634-405E-A718-4257F2FC9FD0}"/>
              </a:ext>
            </a:extLst>
          </p:cNvPr>
          <p:cNvSpPr/>
          <p:nvPr/>
        </p:nvSpPr>
        <p:spPr>
          <a:xfrm>
            <a:off x="103463" y="1730829"/>
            <a:ext cx="4090911" cy="31960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Effects of tax changes:</a:t>
            </a:r>
          </a:p>
          <a:p>
            <a:endParaRPr lang="en-GB" sz="1200" b="1" u="sng" dirty="0">
              <a:solidFill>
                <a:schemeClr val="tx1"/>
              </a:solidFill>
            </a:endParaRPr>
          </a:p>
          <a:p>
            <a:pPr fontAlgn="base"/>
            <a:r>
              <a:rPr lang="en-GB" sz="1200" b="1" dirty="0">
                <a:solidFill>
                  <a:schemeClr val="tx1"/>
                </a:solidFill>
                <a:latin typeface="Calibri" panose="020F0502020204030204" pitchFamily="34" charset="0"/>
              </a:rPr>
              <a:t>If income tax rises,</a:t>
            </a:r>
            <a:r>
              <a:rPr lang="en-GB" sz="1200" dirty="0">
                <a:solidFill>
                  <a:schemeClr val="tx1"/>
                </a:solidFill>
                <a:latin typeface="Calibri" panose="020F0502020204030204" pitchFamily="34" charset="0"/>
              </a:rPr>
              <a:t> workers have to pay more tax which means they have less disposable income.  Lower income leads to a fall in demand for goods and services, especially for non-essential goods and services.  This has a knock-on effect on the economy.</a:t>
            </a:r>
            <a:endParaRPr lang="en-GB" sz="1200" dirty="0">
              <a:solidFill>
                <a:schemeClr val="tx1"/>
              </a:solidFill>
              <a:latin typeface="Segoe UI" panose="020B0502040204020203" pitchFamily="34" charset="0"/>
            </a:endParaRPr>
          </a:p>
          <a:p>
            <a:pPr fontAlgn="base"/>
            <a:r>
              <a:rPr lang="en-GB" sz="1200" dirty="0">
                <a:solidFill>
                  <a:schemeClr val="tx1"/>
                </a:solidFill>
                <a:latin typeface="Calibri" panose="020F0502020204030204" pitchFamily="34" charset="0"/>
              </a:rPr>
              <a:t>Lower expenditure leads to lower output and lower economic growth leading to more unemployment.  Lower demand leads to lower inflation. </a:t>
            </a:r>
          </a:p>
          <a:p>
            <a:pPr fontAlgn="base"/>
            <a:endParaRPr lang="en-GB" sz="1200" dirty="0">
              <a:solidFill>
                <a:schemeClr val="tx1"/>
              </a:solidFill>
              <a:latin typeface="Calibri" panose="020F0502020204030204" pitchFamily="34" charset="0"/>
            </a:endParaRPr>
          </a:p>
          <a:p>
            <a:pPr fontAlgn="base"/>
            <a:r>
              <a:rPr lang="en-GB" sz="1200" b="1" dirty="0">
                <a:solidFill>
                  <a:schemeClr val="tx1"/>
                </a:solidFill>
              </a:rPr>
              <a:t>If corporation tax falls,</a:t>
            </a:r>
            <a:r>
              <a:rPr lang="en-GB" sz="1200" dirty="0">
                <a:solidFill>
                  <a:schemeClr val="tx1"/>
                </a:solidFill>
              </a:rPr>
              <a:t> firms keep more profits so invest more, leading to better quality goods/inventions so demand for those rises.  More workers may be needed so there is less unemployment. Investment leads to economic growth and more employment. </a:t>
            </a:r>
            <a:endParaRPr lang="en-GB" sz="1200" dirty="0">
              <a:solidFill>
                <a:schemeClr val="tx1"/>
              </a:solidFill>
              <a:latin typeface="Segoe UI" panose="020B0502040204020203" pitchFamily="34" charset="0"/>
            </a:endParaRPr>
          </a:p>
          <a:p>
            <a:endParaRPr lang="en-GB" sz="1200" b="1" u="sng" dirty="0">
              <a:solidFill>
                <a:schemeClr val="tx1"/>
              </a:solidFill>
              <a:latin typeface="Arial" panose="020B0604020202020204" pitchFamily="34" charset="0"/>
            </a:endParaRPr>
          </a:p>
        </p:txBody>
      </p:sp>
      <p:sp>
        <p:nvSpPr>
          <p:cNvPr id="17" name="Rectangle 16">
            <a:extLst>
              <a:ext uri="{FF2B5EF4-FFF2-40B4-BE49-F238E27FC236}">
                <a16:creationId xmlns:a16="http://schemas.microsoft.com/office/drawing/2014/main" id="{CAAD6D9A-212F-4C15-AFC3-B5E1F45CEA79}"/>
              </a:ext>
            </a:extLst>
          </p:cNvPr>
          <p:cNvSpPr/>
          <p:nvPr/>
        </p:nvSpPr>
        <p:spPr>
          <a:xfrm>
            <a:off x="4406306" y="3842856"/>
            <a:ext cx="3895330" cy="25248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Budget Position:</a:t>
            </a:r>
          </a:p>
          <a:p>
            <a:pPr fontAlgn="base"/>
            <a:r>
              <a:rPr lang="en-GB" sz="1200" dirty="0">
                <a:solidFill>
                  <a:schemeClr val="tx1"/>
                </a:solidFill>
              </a:rPr>
              <a:t>A </a:t>
            </a:r>
            <a:r>
              <a:rPr lang="en-GB" sz="1200" b="1" dirty="0">
                <a:solidFill>
                  <a:schemeClr val="tx1"/>
                </a:solidFill>
              </a:rPr>
              <a:t>balanced budget </a:t>
            </a:r>
            <a:r>
              <a:rPr lang="en-GB" sz="1200" dirty="0">
                <a:solidFill>
                  <a:schemeClr val="tx1"/>
                </a:solidFill>
              </a:rPr>
              <a:t>occurs when government revenue is equal to or greater than government expenditure</a:t>
            </a:r>
            <a:r>
              <a:rPr lang="en-US" sz="1200" dirty="0">
                <a:solidFill>
                  <a:schemeClr val="tx1"/>
                </a:solidFill>
              </a:rPr>
              <a:t>​</a:t>
            </a:r>
          </a:p>
          <a:p>
            <a:pPr fontAlgn="base"/>
            <a:r>
              <a:rPr lang="en-GB" sz="1200" dirty="0">
                <a:solidFill>
                  <a:schemeClr val="tx1"/>
                </a:solidFill>
              </a:rPr>
              <a:t>Budgets are often in deficit when the economy has low economic growth or is in a recession</a:t>
            </a:r>
            <a:r>
              <a:rPr lang="en-US" sz="1200" dirty="0">
                <a:solidFill>
                  <a:schemeClr val="tx1"/>
                </a:solidFill>
              </a:rPr>
              <a:t>​</a:t>
            </a:r>
          </a:p>
          <a:p>
            <a:pPr fontAlgn="base"/>
            <a:r>
              <a:rPr lang="en-GB" sz="1200" dirty="0">
                <a:solidFill>
                  <a:schemeClr val="tx1"/>
                </a:solidFill>
              </a:rPr>
              <a:t>In these circumstances government expenditure is naturally higher e.g. higher Jobseeker’s Allowance payments</a:t>
            </a:r>
            <a:r>
              <a:rPr lang="en-US" sz="1200" dirty="0">
                <a:solidFill>
                  <a:schemeClr val="tx1"/>
                </a:solidFill>
              </a:rPr>
              <a:t>​</a:t>
            </a:r>
          </a:p>
          <a:p>
            <a:pPr fontAlgn="base"/>
            <a:r>
              <a:rPr lang="en-AU" sz="1200" dirty="0">
                <a:solidFill>
                  <a:schemeClr val="tx1"/>
                </a:solidFill>
              </a:rPr>
              <a:t>The budget deficit should improve, moving towards balance, when the economy is doing better</a:t>
            </a:r>
            <a:r>
              <a:rPr lang="en-US" sz="1200" dirty="0">
                <a:solidFill>
                  <a:schemeClr val="tx1"/>
                </a:solidFill>
              </a:rPr>
              <a:t>​</a:t>
            </a:r>
          </a:p>
          <a:p>
            <a:pPr fontAlgn="base"/>
            <a:r>
              <a:rPr lang="en-AU" sz="1200" dirty="0">
                <a:solidFill>
                  <a:schemeClr val="tx1"/>
                </a:solidFill>
              </a:rPr>
              <a:t>In these circumstances government expenditure is falling, whilst revenue is rising e.g. greater tax income as more people are working</a:t>
            </a:r>
            <a:endParaRPr lang="en-US" sz="1200" dirty="0">
              <a:solidFill>
                <a:schemeClr val="tx1"/>
              </a:solidFill>
            </a:endParaRPr>
          </a:p>
          <a:p>
            <a:endParaRPr lang="en-GB" sz="1200" b="1" u="sng" dirty="0">
              <a:solidFill>
                <a:schemeClr val="tx1"/>
              </a:solidFill>
              <a:latin typeface="Arial" panose="020B0604020202020204" pitchFamily="34" charset="0"/>
            </a:endParaRPr>
          </a:p>
        </p:txBody>
      </p:sp>
      <p:sp>
        <p:nvSpPr>
          <p:cNvPr id="18" name="Rectangle 17">
            <a:extLst>
              <a:ext uri="{FF2B5EF4-FFF2-40B4-BE49-F238E27FC236}">
                <a16:creationId xmlns:a16="http://schemas.microsoft.com/office/drawing/2014/main" id="{7FD4400A-8C2B-4F15-A04E-6B1440655901}"/>
              </a:ext>
            </a:extLst>
          </p:cNvPr>
          <p:cNvSpPr/>
          <p:nvPr/>
        </p:nvSpPr>
        <p:spPr>
          <a:xfrm>
            <a:off x="103464" y="4926842"/>
            <a:ext cx="4090910" cy="18219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Progressive Tax:</a:t>
            </a:r>
          </a:p>
          <a:p>
            <a:r>
              <a:rPr lang="en-GB" sz="1200" dirty="0">
                <a:solidFill>
                  <a:schemeClr val="tx1"/>
                </a:solidFill>
              </a:rPr>
              <a:t>Taxation which increases as a proportion of the citizens total income as their income increases.</a:t>
            </a:r>
          </a:p>
          <a:p>
            <a:endParaRPr lang="en-GB" sz="1200" b="1" u="sng" dirty="0">
              <a:solidFill>
                <a:schemeClr val="tx1"/>
              </a:solidFill>
            </a:endParaRPr>
          </a:p>
          <a:p>
            <a:r>
              <a:rPr lang="en-GB" sz="1200" b="1" u="sng" dirty="0">
                <a:solidFill>
                  <a:schemeClr val="tx1"/>
                </a:solidFill>
              </a:rPr>
              <a:t>Regressive Tax: </a:t>
            </a:r>
          </a:p>
          <a:p>
            <a:r>
              <a:rPr lang="en-GB" sz="1200" dirty="0">
                <a:solidFill>
                  <a:schemeClr val="tx1"/>
                </a:solidFill>
              </a:rPr>
              <a:t>Regressive taxes take a larger percentage of income from low-income earners than from middle- and high-income earners. As such, the tax burden decreases with regressive taxes as income rises.</a:t>
            </a:r>
            <a:endParaRPr lang="en-US" sz="1200" dirty="0">
              <a:solidFill>
                <a:schemeClr val="tx1"/>
              </a:solidFill>
            </a:endParaRPr>
          </a:p>
          <a:p>
            <a:endParaRPr lang="en-GB" sz="1200" b="1" u="sng" dirty="0">
              <a:solidFill>
                <a:schemeClr val="tx1"/>
              </a:solidFill>
              <a:latin typeface="Arial" panose="020B0604020202020204" pitchFamily="34" charset="0"/>
            </a:endParaRPr>
          </a:p>
        </p:txBody>
      </p:sp>
    </p:spTree>
    <p:extLst>
      <p:ext uri="{BB962C8B-B14F-4D97-AF65-F5344CB8AC3E}">
        <p14:creationId xmlns:p14="http://schemas.microsoft.com/office/powerpoint/2010/main" val="419528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5941409" y="184143"/>
            <a:ext cx="4581015" cy="20209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3.2.2.1 Economic objectives of the government</a:t>
            </a:r>
          </a:p>
          <a:p>
            <a:r>
              <a:rPr lang="en-GB" sz="1200" dirty="0"/>
              <a:t>• the principal objectives of government policies (maintaining full employment, ensuring price stability, achieving economic growth and having a balance of payments) </a:t>
            </a:r>
          </a:p>
          <a:p>
            <a:r>
              <a:rPr lang="en-GB" sz="1200" dirty="0"/>
              <a:t>• policies used to achieve one objective can have a negative impact on achieving other objectives </a:t>
            </a:r>
          </a:p>
          <a:p>
            <a:r>
              <a:rPr lang="en-GB" sz="1200" dirty="0"/>
              <a:t>• there are other government objectives such as reducing inequality and managing environmental change </a:t>
            </a:r>
          </a:p>
          <a:p>
            <a:r>
              <a:rPr lang="en-GB" sz="1200" dirty="0"/>
              <a:t>• how the pursuit of a government objective can negatively affect groups of people and conflict with other objectives.</a:t>
            </a:r>
          </a:p>
          <a:p>
            <a:r>
              <a:rPr lang="en-GB" sz="1200" dirty="0"/>
              <a:t> </a:t>
            </a:r>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22119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Macroeconomic objectives:</a:t>
            </a:r>
          </a:p>
          <a:p>
            <a:pPr marL="171450" indent="-171450">
              <a:buFont typeface="Arial" panose="020B0604020202020204" pitchFamily="34" charset="0"/>
              <a:buChar char="•"/>
            </a:pPr>
            <a:r>
              <a:rPr lang="en-GB" altLang="en-US" sz="1200" dirty="0">
                <a:solidFill>
                  <a:schemeClr val="tx1"/>
                </a:solidFill>
              </a:rPr>
              <a:t>Full employment means low unemployment (no demand deficient unemployment)</a:t>
            </a:r>
          </a:p>
          <a:p>
            <a:pPr marL="171450" indent="-171450">
              <a:buFont typeface="Arial" panose="020B0604020202020204" pitchFamily="34" charset="0"/>
              <a:buChar char="•"/>
            </a:pPr>
            <a:r>
              <a:rPr lang="en-GB" altLang="en-US" sz="1200" dirty="0">
                <a:solidFill>
                  <a:schemeClr val="tx1"/>
                </a:solidFill>
              </a:rPr>
              <a:t>Economic growth is measured by putting a monetary value on all goods and services produced in a country.  Increased value as measured by GDP</a:t>
            </a:r>
          </a:p>
          <a:p>
            <a:pPr marL="171450" indent="-171450">
              <a:buFont typeface="Arial" panose="020B0604020202020204" pitchFamily="34" charset="0"/>
              <a:buChar char="•"/>
            </a:pPr>
            <a:r>
              <a:rPr lang="en-GB" altLang="en-US" sz="1200" dirty="0">
                <a:solidFill>
                  <a:schemeClr val="tx1"/>
                </a:solidFill>
              </a:rPr>
              <a:t>Inflation: </a:t>
            </a:r>
            <a:r>
              <a:rPr lang="en-GB" sz="1200" dirty="0">
                <a:solidFill>
                  <a:schemeClr val="tx1"/>
                </a:solidFill>
              </a:rPr>
              <a:t>The natural tendency for the average price level within the economy to rise over time. Target is 2%.</a:t>
            </a:r>
          </a:p>
          <a:p>
            <a:pPr marL="171450" indent="-171450">
              <a:buFont typeface="Arial" panose="020B0604020202020204" pitchFamily="34" charset="0"/>
              <a:buChar char="•"/>
            </a:pPr>
            <a:r>
              <a:rPr lang="en-GB" altLang="en-US" sz="1200" dirty="0">
                <a:solidFill>
                  <a:schemeClr val="tx1"/>
                </a:solidFill>
              </a:rPr>
              <a:t>Balance of Payments: </a:t>
            </a:r>
            <a:r>
              <a:rPr lang="en-GB" sz="1200" dirty="0">
                <a:solidFill>
                  <a:schemeClr val="tx1"/>
                </a:solidFill>
              </a:rPr>
              <a:t>A record of all financial transactions between the UK and the rest of the world.</a:t>
            </a:r>
          </a:p>
          <a:p>
            <a:r>
              <a:rPr lang="en-GB" altLang="en-US" sz="1200" dirty="0">
                <a:solidFill>
                  <a:schemeClr val="tx1"/>
                </a:solidFill>
              </a:rPr>
              <a:t>Alternative objectives:</a:t>
            </a:r>
          </a:p>
          <a:p>
            <a:pPr marL="342900" indent="-342900" algn="just">
              <a:buFont typeface="Arial" panose="020B0604020202020204" pitchFamily="34" charset="0"/>
              <a:buChar char="•"/>
            </a:pPr>
            <a:r>
              <a:rPr lang="en-GB" sz="1200" dirty="0">
                <a:solidFill>
                  <a:schemeClr val="tx1"/>
                </a:solidFill>
              </a:rPr>
              <a:t>Managing environmental impact</a:t>
            </a:r>
          </a:p>
          <a:p>
            <a:pPr marL="342900" indent="-342900" algn="just">
              <a:buFont typeface="Arial" panose="020B0604020202020204" pitchFamily="34" charset="0"/>
              <a:buChar char="•"/>
            </a:pPr>
            <a:r>
              <a:rPr lang="en-GB" sz="1200" dirty="0">
                <a:solidFill>
                  <a:schemeClr val="tx1"/>
                </a:solidFill>
              </a:rPr>
              <a:t>Reducing inequality</a:t>
            </a:r>
          </a:p>
          <a:p>
            <a:endParaRPr lang="en-GB" altLang="en-US" sz="1200" dirty="0">
              <a:solidFill>
                <a:schemeClr val="tx1"/>
              </a:solidFill>
            </a:endParaRPr>
          </a:p>
        </p:txBody>
      </p:sp>
      <p:sp>
        <p:nvSpPr>
          <p:cNvPr id="11" name="Rectangle 10">
            <a:extLst>
              <a:ext uri="{FF2B5EF4-FFF2-40B4-BE49-F238E27FC236}">
                <a16:creationId xmlns:a16="http://schemas.microsoft.com/office/drawing/2014/main" id="{8F760660-5660-4080-9675-1CD830E53A11}"/>
              </a:ext>
            </a:extLst>
          </p:cNvPr>
          <p:cNvSpPr/>
          <p:nvPr/>
        </p:nvSpPr>
        <p:spPr>
          <a:xfrm>
            <a:off x="103463" y="2593176"/>
            <a:ext cx="5539531" cy="26202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a:solidFill>
                  <a:schemeClr val="tx1"/>
                </a:solidFill>
              </a:rPr>
              <a:t>Full employment:</a:t>
            </a:r>
          </a:p>
          <a:p>
            <a:pPr fontAlgn="base"/>
            <a:r>
              <a:rPr lang="en-GB" sz="1200">
                <a:solidFill>
                  <a:schemeClr val="tx1"/>
                </a:solidFill>
              </a:rPr>
              <a:t>Unemployment represents a </a:t>
            </a:r>
            <a:r>
              <a:rPr lang="en-GB" sz="1200" b="1">
                <a:solidFill>
                  <a:schemeClr val="tx1"/>
                </a:solidFill>
              </a:rPr>
              <a:t>waste of resources</a:t>
            </a:r>
            <a:r>
              <a:rPr lang="en-US" sz="1200">
                <a:solidFill>
                  <a:schemeClr val="tx1"/>
                </a:solidFill>
              </a:rPr>
              <a:t>​ (CELL)</a:t>
            </a:r>
          </a:p>
          <a:p>
            <a:pPr fontAlgn="base"/>
            <a:r>
              <a:rPr lang="en-GB" sz="1200" b="1">
                <a:solidFill>
                  <a:schemeClr val="tx1"/>
                </a:solidFill>
              </a:rPr>
              <a:t>High unemployment </a:t>
            </a:r>
            <a:r>
              <a:rPr lang="en-GB" sz="1200">
                <a:solidFill>
                  <a:schemeClr val="tx1"/>
                </a:solidFill>
              </a:rPr>
              <a:t>is generally an indicator of </a:t>
            </a:r>
            <a:r>
              <a:rPr lang="en-GB" sz="1200" b="1">
                <a:solidFill>
                  <a:schemeClr val="tx1"/>
                </a:solidFill>
              </a:rPr>
              <a:t>poor economic performance</a:t>
            </a:r>
            <a:r>
              <a:rPr lang="en-US" sz="1200">
                <a:solidFill>
                  <a:schemeClr val="tx1"/>
                </a:solidFill>
              </a:rPr>
              <a:t>​</a:t>
            </a:r>
          </a:p>
          <a:p>
            <a:pPr fontAlgn="base"/>
            <a:r>
              <a:rPr lang="en-GB" sz="1200" b="1">
                <a:solidFill>
                  <a:schemeClr val="tx1"/>
                </a:solidFill>
              </a:rPr>
              <a:t>Strong economic growth </a:t>
            </a:r>
            <a:r>
              <a:rPr lang="en-GB" sz="1200">
                <a:solidFill>
                  <a:schemeClr val="tx1"/>
                </a:solidFill>
              </a:rPr>
              <a:t>is likely to lead to low </a:t>
            </a:r>
            <a:r>
              <a:rPr lang="en-GB" sz="1200" b="1">
                <a:solidFill>
                  <a:schemeClr val="tx1"/>
                </a:solidFill>
              </a:rPr>
              <a:t>unemployment</a:t>
            </a:r>
            <a:r>
              <a:rPr lang="en-US" sz="1200">
                <a:solidFill>
                  <a:schemeClr val="tx1"/>
                </a:solidFill>
              </a:rPr>
              <a:t>​</a:t>
            </a:r>
          </a:p>
          <a:p>
            <a:endParaRPr lang="en-GB" sz="1200" b="1" u="sng">
              <a:solidFill>
                <a:schemeClr val="tx1"/>
              </a:solidFill>
            </a:endParaRPr>
          </a:p>
          <a:p>
            <a:r>
              <a:rPr lang="en-GB" sz="1200" b="1" u="sng">
                <a:solidFill>
                  <a:schemeClr val="tx1"/>
                </a:solidFill>
              </a:rPr>
              <a:t>Benefits of full employment:</a:t>
            </a:r>
          </a:p>
          <a:p>
            <a:pPr fontAlgn="base"/>
            <a:r>
              <a:rPr lang="en-GB" sz="1200">
                <a:solidFill>
                  <a:schemeClr val="tx1"/>
                </a:solidFill>
              </a:rPr>
              <a:t>Increased demand</a:t>
            </a:r>
            <a:r>
              <a:rPr lang="en-US" sz="1200">
                <a:solidFill>
                  <a:schemeClr val="tx1"/>
                </a:solidFill>
              </a:rPr>
              <a:t>​</a:t>
            </a:r>
          </a:p>
          <a:p>
            <a:pPr fontAlgn="base"/>
            <a:r>
              <a:rPr lang="en-GB" sz="1200">
                <a:solidFill>
                  <a:schemeClr val="tx1"/>
                </a:solidFill>
              </a:rPr>
              <a:t>Higher incomes</a:t>
            </a:r>
            <a:r>
              <a:rPr lang="en-US" sz="1200">
                <a:solidFill>
                  <a:schemeClr val="tx1"/>
                </a:solidFill>
              </a:rPr>
              <a:t>​ and better </a:t>
            </a:r>
            <a:r>
              <a:rPr lang="en-GB" sz="1200">
                <a:solidFill>
                  <a:schemeClr val="tx1"/>
                </a:solidFill>
              </a:rPr>
              <a:t>standards of living</a:t>
            </a:r>
            <a:r>
              <a:rPr lang="en-US" sz="1200">
                <a:solidFill>
                  <a:schemeClr val="tx1"/>
                </a:solidFill>
              </a:rPr>
              <a:t>​</a:t>
            </a:r>
          </a:p>
          <a:p>
            <a:pPr fontAlgn="base"/>
            <a:r>
              <a:rPr lang="en-GB" sz="1200">
                <a:solidFill>
                  <a:schemeClr val="tx1"/>
                </a:solidFill>
              </a:rPr>
              <a:t>Higher tax revenue for government</a:t>
            </a:r>
            <a:r>
              <a:rPr lang="en-US" sz="1200">
                <a:solidFill>
                  <a:schemeClr val="tx1"/>
                </a:solidFill>
              </a:rPr>
              <a:t>​</a:t>
            </a:r>
          </a:p>
          <a:p>
            <a:pPr fontAlgn="base"/>
            <a:r>
              <a:rPr lang="en-GB" sz="1200">
                <a:solidFill>
                  <a:schemeClr val="tx1"/>
                </a:solidFill>
              </a:rPr>
              <a:t>Lower government spending on unemployment related welfare</a:t>
            </a:r>
            <a:r>
              <a:rPr lang="en-US" sz="1200">
                <a:solidFill>
                  <a:schemeClr val="tx1"/>
                </a:solidFill>
              </a:rPr>
              <a:t>​</a:t>
            </a:r>
          </a:p>
          <a:p>
            <a:pPr fontAlgn="base"/>
            <a:r>
              <a:rPr lang="en-GB" sz="1200">
                <a:solidFill>
                  <a:schemeClr val="tx1"/>
                </a:solidFill>
              </a:rPr>
              <a:t>Improved productivity of UK economy</a:t>
            </a:r>
            <a:r>
              <a:rPr lang="en-US" sz="1200">
                <a:solidFill>
                  <a:schemeClr val="tx1"/>
                </a:solidFill>
              </a:rPr>
              <a:t>​</a:t>
            </a:r>
          </a:p>
          <a:p>
            <a:pPr fontAlgn="base"/>
            <a:r>
              <a:rPr lang="en-GB" sz="1200">
                <a:solidFill>
                  <a:schemeClr val="tx1"/>
                </a:solidFill>
              </a:rPr>
              <a:t>Reduced poverty </a:t>
            </a:r>
            <a:r>
              <a:rPr lang="en-US" sz="1200">
                <a:solidFill>
                  <a:schemeClr val="tx1"/>
                </a:solidFill>
              </a:rPr>
              <a:t>​</a:t>
            </a:r>
          </a:p>
          <a:p>
            <a:pPr fontAlgn="base"/>
            <a:r>
              <a:rPr lang="en-GB" sz="1200">
                <a:solidFill>
                  <a:schemeClr val="tx1"/>
                </a:solidFill>
              </a:rPr>
              <a:t>Social benefits (reduced crime, improved wellbeing)​</a:t>
            </a:r>
            <a:endParaRPr lang="en-GB" sz="1200"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6" name="Rectangle 15">
            <a:extLst>
              <a:ext uri="{FF2B5EF4-FFF2-40B4-BE49-F238E27FC236}">
                <a16:creationId xmlns:a16="http://schemas.microsoft.com/office/drawing/2014/main" id="{ADA82195-2634-405E-A718-4257F2FC9FD0}"/>
              </a:ext>
            </a:extLst>
          </p:cNvPr>
          <p:cNvSpPr/>
          <p:nvPr/>
        </p:nvSpPr>
        <p:spPr>
          <a:xfrm>
            <a:off x="6250594" y="2279175"/>
            <a:ext cx="5713684" cy="17196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Balance of Payments:</a:t>
            </a:r>
          </a:p>
          <a:p>
            <a:pPr marL="171450" indent="-171450">
              <a:buFont typeface="Arial" panose="020B0604020202020204" pitchFamily="34" charset="0"/>
              <a:buChar char="•"/>
            </a:pPr>
            <a:endParaRPr lang="en-GB" sz="1200" b="1" u="sng" dirty="0">
              <a:solidFill>
                <a:schemeClr val="tx1"/>
              </a:solidFill>
            </a:endParaRPr>
          </a:p>
          <a:p>
            <a:pPr fontAlgn="base"/>
            <a:r>
              <a:rPr lang="en-GB" sz="1200" dirty="0">
                <a:solidFill>
                  <a:schemeClr val="tx1"/>
                </a:solidFill>
              </a:rPr>
              <a:t>This shows the UK’s </a:t>
            </a:r>
            <a:r>
              <a:rPr lang="en-GB" sz="1200" b="1" dirty="0">
                <a:solidFill>
                  <a:schemeClr val="tx1"/>
                </a:solidFill>
              </a:rPr>
              <a:t>record of economic activities with other countries</a:t>
            </a:r>
            <a:r>
              <a:rPr lang="en-US" sz="1200" dirty="0">
                <a:solidFill>
                  <a:schemeClr val="tx1"/>
                </a:solidFill>
              </a:rPr>
              <a:t>​</a:t>
            </a:r>
          </a:p>
          <a:p>
            <a:pPr fontAlgn="base"/>
            <a:r>
              <a:rPr lang="en-GB" sz="1200" dirty="0">
                <a:solidFill>
                  <a:schemeClr val="tx1"/>
                </a:solidFill>
              </a:rPr>
              <a:t>We are concerned with </a:t>
            </a:r>
            <a:r>
              <a:rPr lang="en-GB" sz="1200" b="1" dirty="0">
                <a:solidFill>
                  <a:schemeClr val="tx1"/>
                </a:solidFill>
              </a:rPr>
              <a:t>imports and exports</a:t>
            </a:r>
            <a:r>
              <a:rPr lang="en-GB" sz="1200" dirty="0">
                <a:solidFill>
                  <a:schemeClr val="tx1"/>
                </a:solidFill>
              </a:rPr>
              <a:t> </a:t>
            </a:r>
            <a:r>
              <a:rPr lang="en-US" sz="1200" dirty="0">
                <a:solidFill>
                  <a:schemeClr val="tx1"/>
                </a:solidFill>
              </a:rPr>
              <a:t>​</a:t>
            </a:r>
          </a:p>
          <a:p>
            <a:pPr fontAlgn="base"/>
            <a:r>
              <a:rPr lang="en-GB" sz="1200" dirty="0">
                <a:solidFill>
                  <a:schemeClr val="tx1"/>
                </a:solidFill>
              </a:rPr>
              <a:t>If Exports &gt; Imports = </a:t>
            </a:r>
            <a:r>
              <a:rPr lang="en-GB" sz="1200" b="1" dirty="0">
                <a:solidFill>
                  <a:schemeClr val="tx1"/>
                </a:solidFill>
              </a:rPr>
              <a:t>Surplus</a:t>
            </a:r>
            <a:r>
              <a:rPr lang="en-US" sz="1200" dirty="0">
                <a:solidFill>
                  <a:schemeClr val="tx1"/>
                </a:solidFill>
              </a:rPr>
              <a:t>​</a:t>
            </a:r>
          </a:p>
          <a:p>
            <a:pPr fontAlgn="base"/>
            <a:r>
              <a:rPr lang="en-GB" sz="1200" dirty="0">
                <a:solidFill>
                  <a:schemeClr val="tx1"/>
                </a:solidFill>
              </a:rPr>
              <a:t>If Imports &gt; Exports = </a:t>
            </a:r>
            <a:r>
              <a:rPr lang="en-GB" sz="1200" b="1" dirty="0">
                <a:solidFill>
                  <a:schemeClr val="tx1"/>
                </a:solidFill>
              </a:rPr>
              <a:t>Deficit</a:t>
            </a:r>
            <a:r>
              <a:rPr lang="en-US" sz="1200" dirty="0">
                <a:solidFill>
                  <a:schemeClr val="tx1"/>
                </a:solidFill>
              </a:rPr>
              <a:t>​</a:t>
            </a:r>
          </a:p>
          <a:p>
            <a:pPr fontAlgn="base"/>
            <a:r>
              <a:rPr lang="en-GB" sz="1200" dirty="0">
                <a:solidFill>
                  <a:schemeClr val="tx1"/>
                </a:solidFill>
              </a:rPr>
              <a:t>As deficits have to be funded (often by borrowing) it is assumed that a </a:t>
            </a:r>
            <a:r>
              <a:rPr lang="en-GB" sz="1200" b="1" dirty="0">
                <a:solidFill>
                  <a:schemeClr val="tx1"/>
                </a:solidFill>
              </a:rPr>
              <a:t>surplus or equilibrium </a:t>
            </a:r>
            <a:r>
              <a:rPr lang="en-GB" sz="1200" dirty="0">
                <a:solidFill>
                  <a:schemeClr val="tx1"/>
                </a:solidFill>
              </a:rPr>
              <a:t>on the current account is the desired objective</a:t>
            </a:r>
            <a:endParaRPr lang="en-US" sz="1200" dirty="0">
              <a:solidFill>
                <a:schemeClr val="tx1"/>
              </a:solidFill>
            </a:endParaRPr>
          </a:p>
          <a:p>
            <a:pPr marL="171450" indent="-171450">
              <a:buFont typeface="Arial" panose="020B0604020202020204" pitchFamily="34" charset="0"/>
              <a:buChar char="•"/>
            </a:pPr>
            <a:endParaRPr lang="en-GB" sz="1200" dirty="0">
              <a:solidFill>
                <a:schemeClr val="tx1"/>
              </a:solidFill>
            </a:endParaRPr>
          </a:p>
        </p:txBody>
      </p:sp>
      <p:sp>
        <p:nvSpPr>
          <p:cNvPr id="15" name="Rectangle 14">
            <a:extLst>
              <a:ext uri="{FF2B5EF4-FFF2-40B4-BE49-F238E27FC236}">
                <a16:creationId xmlns:a16="http://schemas.microsoft.com/office/drawing/2014/main" id="{9A98BA97-A8AF-43EA-A9BE-77B383D95C66}"/>
              </a:ext>
            </a:extLst>
          </p:cNvPr>
          <p:cNvSpPr/>
          <p:nvPr/>
        </p:nvSpPr>
        <p:spPr>
          <a:xfrm>
            <a:off x="103462" y="5213445"/>
            <a:ext cx="5539531" cy="1501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Economic growth:</a:t>
            </a:r>
          </a:p>
          <a:p>
            <a:pPr fontAlgn="base"/>
            <a:r>
              <a:rPr lang="en-GB" sz="1200" dirty="0">
                <a:solidFill>
                  <a:schemeClr val="tx1"/>
                </a:solidFill>
              </a:rPr>
              <a:t>Economic growth measures the </a:t>
            </a:r>
            <a:r>
              <a:rPr lang="en-GB" sz="1200" b="1" dirty="0">
                <a:solidFill>
                  <a:schemeClr val="tx1"/>
                </a:solidFill>
              </a:rPr>
              <a:t>rate of change of a country’s output</a:t>
            </a:r>
            <a:r>
              <a:rPr lang="en-US" sz="1200" dirty="0">
                <a:solidFill>
                  <a:schemeClr val="tx1"/>
                </a:solidFill>
              </a:rPr>
              <a:t>​ and is measured using </a:t>
            </a:r>
            <a:r>
              <a:rPr lang="en-GB" sz="1200" dirty="0">
                <a:solidFill>
                  <a:schemeClr val="tx1"/>
                </a:solidFill>
              </a:rPr>
              <a:t> </a:t>
            </a:r>
            <a:r>
              <a:rPr lang="en-GB" sz="1200" b="1" dirty="0">
                <a:solidFill>
                  <a:schemeClr val="tx1"/>
                </a:solidFill>
              </a:rPr>
              <a:t>gross domestic product (GDP)</a:t>
            </a:r>
            <a:r>
              <a:rPr lang="en-GB" sz="1200" dirty="0">
                <a:solidFill>
                  <a:schemeClr val="tx1"/>
                </a:solidFill>
              </a:rPr>
              <a:t>,</a:t>
            </a:r>
            <a:r>
              <a:rPr lang="en-GB" sz="1200" b="1" i="1" dirty="0">
                <a:solidFill>
                  <a:schemeClr val="tx1"/>
                </a:solidFill>
              </a:rPr>
              <a:t> </a:t>
            </a:r>
            <a:r>
              <a:rPr lang="en-GB" sz="1200" dirty="0">
                <a:solidFill>
                  <a:schemeClr val="tx1"/>
                </a:solidFill>
              </a:rPr>
              <a:t>which calculates the value of a country’s output over a year​</a:t>
            </a:r>
          </a:p>
          <a:p>
            <a:pPr fontAlgn="base"/>
            <a:endParaRPr lang="en-GB" sz="1200" dirty="0">
              <a:solidFill>
                <a:schemeClr val="tx1"/>
              </a:solidFill>
            </a:endParaRPr>
          </a:p>
          <a:p>
            <a:pPr fontAlgn="base"/>
            <a:r>
              <a:rPr lang="en-GB" sz="1200" dirty="0">
                <a:solidFill>
                  <a:schemeClr val="tx1"/>
                </a:solidFill>
              </a:rPr>
              <a:t>Benefits of economic growth include: job creation, higher standards of living, higher incomes, reduced spending on benefits, higher tax revenue, increased international competitiveness</a:t>
            </a:r>
          </a:p>
        </p:txBody>
      </p:sp>
      <p:sp>
        <p:nvSpPr>
          <p:cNvPr id="17" name="Rectangle 16">
            <a:extLst>
              <a:ext uri="{FF2B5EF4-FFF2-40B4-BE49-F238E27FC236}">
                <a16:creationId xmlns:a16="http://schemas.microsoft.com/office/drawing/2014/main" id="{7CBBE599-5AC5-4871-A566-90F7A06A1EF7}"/>
              </a:ext>
            </a:extLst>
          </p:cNvPr>
          <p:cNvSpPr/>
          <p:nvPr/>
        </p:nvSpPr>
        <p:spPr>
          <a:xfrm>
            <a:off x="6250593" y="3986725"/>
            <a:ext cx="5713684" cy="15012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Price stability:</a:t>
            </a:r>
          </a:p>
          <a:p>
            <a:pPr fontAlgn="base">
              <a:buFont typeface="Arial" panose="020B0604020202020204" pitchFamily="34" charset="0"/>
              <a:buChar char="•"/>
            </a:pPr>
            <a:r>
              <a:rPr lang="en-GB" sz="1200" dirty="0">
                <a:solidFill>
                  <a:srgbClr val="000000"/>
                </a:solidFill>
                <a:latin typeface="Calibri" panose="020F0502020204030204" pitchFamily="34" charset="0"/>
              </a:rPr>
              <a:t>Price stability occurs when average prices change at a low and steady rate</a:t>
            </a:r>
            <a:r>
              <a:rPr lang="en-US" sz="1200" dirty="0">
                <a:solidFill>
                  <a:srgbClr val="000000"/>
                </a:solidFill>
                <a:latin typeface="Calibri" panose="020F0502020204030204" pitchFamily="34" charset="0"/>
              </a:rPr>
              <a:t>​</a:t>
            </a:r>
            <a:endParaRPr lang="en-US" sz="1200" dirty="0">
              <a:solidFill>
                <a:srgbClr val="000000"/>
              </a:solidFill>
              <a:latin typeface="Arial" panose="020B0604020202020204" pitchFamily="34" charset="0"/>
            </a:endParaRPr>
          </a:p>
          <a:p>
            <a:pPr fontAlgn="base">
              <a:buFont typeface="Arial" panose="020B0604020202020204" pitchFamily="34" charset="0"/>
              <a:buChar char="•"/>
            </a:pPr>
            <a:r>
              <a:rPr lang="en-GB" sz="1200" dirty="0">
                <a:solidFill>
                  <a:srgbClr val="000000"/>
                </a:solidFill>
                <a:latin typeface="Calibri" panose="020F0502020204030204" pitchFamily="34" charset="0"/>
              </a:rPr>
              <a:t>This can be measured by changes in inflation</a:t>
            </a:r>
            <a:r>
              <a:rPr lang="en-US" sz="1200" dirty="0">
                <a:solidFill>
                  <a:srgbClr val="000000"/>
                </a:solidFill>
                <a:latin typeface="Calibri" panose="020F0502020204030204" pitchFamily="34" charset="0"/>
              </a:rPr>
              <a:t>​</a:t>
            </a:r>
            <a:r>
              <a:rPr lang="en-GB" sz="1200" b="1" i="1" dirty="0">
                <a:solidFill>
                  <a:srgbClr val="FF0000"/>
                </a:solidFill>
                <a:latin typeface="Calibri" panose="020F0502020204030204" pitchFamily="34" charset="0"/>
              </a:rPr>
              <a:t> </a:t>
            </a:r>
            <a:r>
              <a:rPr lang="en-GB" sz="1200" dirty="0">
                <a:solidFill>
                  <a:srgbClr val="000000"/>
                </a:solidFill>
                <a:latin typeface="Calibri" panose="020F0502020204030204" pitchFamily="34" charset="0"/>
              </a:rPr>
              <a:t>as measured by the </a:t>
            </a:r>
            <a:r>
              <a:rPr lang="en-GB" sz="1200" b="1" dirty="0">
                <a:solidFill>
                  <a:schemeClr val="tx1"/>
                </a:solidFill>
                <a:latin typeface="Calibri" panose="020F0502020204030204" pitchFamily="34" charset="0"/>
              </a:rPr>
              <a:t>Consumer Price Index (CPI)</a:t>
            </a:r>
            <a:r>
              <a:rPr lang="en-US" sz="1200" dirty="0">
                <a:solidFill>
                  <a:schemeClr val="tx1"/>
                </a:solidFill>
                <a:latin typeface="Calibri" panose="020F0502020204030204" pitchFamily="34" charset="0"/>
              </a:rPr>
              <a:t>​</a:t>
            </a:r>
            <a:endParaRPr lang="en-US" sz="1200" dirty="0">
              <a:solidFill>
                <a:schemeClr val="tx1"/>
              </a:solidFill>
              <a:latin typeface="Arial" panose="020B0604020202020204" pitchFamily="34" charset="0"/>
            </a:endParaRPr>
          </a:p>
          <a:p>
            <a:pPr fontAlgn="base">
              <a:buFont typeface="Arial" panose="020B0604020202020204" pitchFamily="34" charset="0"/>
              <a:buChar char="•"/>
            </a:pPr>
            <a:r>
              <a:rPr lang="en-GB" sz="1200" dirty="0">
                <a:solidFill>
                  <a:schemeClr val="tx1"/>
                </a:solidFill>
                <a:latin typeface="Calibri" panose="020F0502020204030204" pitchFamily="34" charset="0"/>
              </a:rPr>
              <a:t>Inflation is affects the value of money and consumer confidence</a:t>
            </a:r>
            <a:r>
              <a:rPr lang="en-US" sz="1200" dirty="0">
                <a:solidFill>
                  <a:schemeClr val="tx1"/>
                </a:solidFill>
                <a:latin typeface="Calibri" panose="020F0502020204030204" pitchFamily="34" charset="0"/>
              </a:rPr>
              <a:t>​</a:t>
            </a:r>
            <a:endParaRPr lang="en-US" sz="1200" dirty="0">
              <a:solidFill>
                <a:schemeClr val="tx1"/>
              </a:solidFill>
              <a:latin typeface="Arial" panose="020B0604020202020204" pitchFamily="34" charset="0"/>
            </a:endParaRPr>
          </a:p>
          <a:p>
            <a:pPr fontAlgn="base">
              <a:buFont typeface="Arial" panose="020B0604020202020204" pitchFamily="34" charset="0"/>
              <a:buChar char="•"/>
            </a:pPr>
            <a:r>
              <a:rPr lang="en-GB" sz="1200" dirty="0">
                <a:solidFill>
                  <a:schemeClr val="tx1"/>
                </a:solidFill>
                <a:latin typeface="Calibri" panose="020F0502020204030204" pitchFamily="34" charset="0"/>
              </a:rPr>
              <a:t>High, or rising inflation, damages the real value of money and erodes spending power </a:t>
            </a:r>
            <a:r>
              <a:rPr lang="en-US" sz="1200" dirty="0">
                <a:solidFill>
                  <a:schemeClr val="tx1"/>
                </a:solidFill>
                <a:latin typeface="Calibri" panose="020F0502020204030204" pitchFamily="34" charset="0"/>
              </a:rPr>
              <a:t>​</a:t>
            </a:r>
            <a:endParaRPr lang="en-US" sz="1200" dirty="0">
              <a:solidFill>
                <a:schemeClr val="tx1"/>
              </a:solidFill>
              <a:latin typeface="Arial" panose="020B0604020202020204" pitchFamily="34" charset="0"/>
            </a:endParaRPr>
          </a:p>
          <a:p>
            <a:pPr fontAlgn="base">
              <a:buFont typeface="Arial" panose="020B0604020202020204" pitchFamily="34" charset="0"/>
              <a:buChar char="•"/>
            </a:pPr>
            <a:r>
              <a:rPr lang="en-GB" sz="1200" b="1" dirty="0">
                <a:solidFill>
                  <a:schemeClr val="tx1"/>
                </a:solidFill>
                <a:latin typeface="Calibri" panose="020F0502020204030204" pitchFamily="34" charset="0"/>
              </a:rPr>
              <a:t>An inflation target of 2% (+/-1%) has been set by the government</a:t>
            </a:r>
            <a:endParaRPr lang="en-US" sz="1200" dirty="0">
              <a:solidFill>
                <a:schemeClr val="tx1"/>
              </a:solidFill>
              <a:latin typeface="Arial" panose="020B0604020202020204" pitchFamily="34" charset="0"/>
            </a:endParaRPr>
          </a:p>
        </p:txBody>
      </p:sp>
      <p:sp>
        <p:nvSpPr>
          <p:cNvPr id="18" name="Rectangle 17">
            <a:extLst>
              <a:ext uri="{FF2B5EF4-FFF2-40B4-BE49-F238E27FC236}">
                <a16:creationId xmlns:a16="http://schemas.microsoft.com/office/drawing/2014/main" id="{9E99B696-4F19-4929-8C84-94672C645D7C}"/>
              </a:ext>
            </a:extLst>
          </p:cNvPr>
          <p:cNvSpPr/>
          <p:nvPr/>
        </p:nvSpPr>
        <p:spPr>
          <a:xfrm>
            <a:off x="6250593" y="5487979"/>
            <a:ext cx="5713684" cy="1226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Conflicts:</a:t>
            </a:r>
          </a:p>
          <a:p>
            <a:r>
              <a:rPr lang="en-GB" sz="1200" dirty="0">
                <a:solidFill>
                  <a:schemeClr val="tx1"/>
                </a:solidFill>
              </a:rPr>
              <a:t>Economic growth leads to increased demand, which can lead to inflation</a:t>
            </a:r>
          </a:p>
          <a:p>
            <a:r>
              <a:rPr lang="en-GB" sz="1200" dirty="0">
                <a:solidFill>
                  <a:schemeClr val="tx1"/>
                </a:solidFill>
              </a:rPr>
              <a:t>Higher levels of employment mean people have more money to spend (often on imports), worsening balance of payments</a:t>
            </a:r>
          </a:p>
          <a:p>
            <a:r>
              <a:rPr lang="en-GB" sz="1200" dirty="0">
                <a:solidFill>
                  <a:schemeClr val="tx1"/>
                </a:solidFill>
              </a:rPr>
              <a:t>Economic growth can lead to damage to the environment e.g. pollution and use of non-renewables</a:t>
            </a:r>
          </a:p>
        </p:txBody>
      </p:sp>
    </p:spTree>
    <p:extLst>
      <p:ext uri="{BB962C8B-B14F-4D97-AF65-F5344CB8AC3E}">
        <p14:creationId xmlns:p14="http://schemas.microsoft.com/office/powerpoint/2010/main" val="199192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4"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3.2.2.2 Economic growth</a:t>
            </a:r>
          </a:p>
          <a:p>
            <a:pPr algn="l"/>
            <a:r>
              <a:rPr lang="en-GB" sz="1100" dirty="0">
                <a:solidFill>
                  <a:schemeClr val="bg1"/>
                </a:solidFill>
              </a:rPr>
              <a:t>•What is meant by economic growth</a:t>
            </a:r>
          </a:p>
          <a:p>
            <a:pPr fontAlgn="t">
              <a:buFont typeface="Arial" panose="020B0604020202020204" pitchFamily="34" charset="0"/>
              <a:buChar char="•"/>
            </a:pPr>
            <a:r>
              <a:rPr lang="en-GB" sz="1100" dirty="0">
                <a:solidFill>
                  <a:schemeClr val="bg1"/>
                </a:solidFill>
              </a:rPr>
              <a:t>The significance of economic growth to economies</a:t>
            </a:r>
          </a:p>
          <a:p>
            <a:pPr fontAlgn="t">
              <a:buFont typeface="Arial" panose="020B0604020202020204" pitchFamily="34" charset="0"/>
              <a:buChar char="•"/>
            </a:pPr>
            <a:r>
              <a:rPr lang="en-GB" sz="1100" dirty="0">
                <a:solidFill>
                  <a:schemeClr val="bg1"/>
                </a:solidFill>
              </a:rPr>
              <a:t>Causes, costs and benefits of economic growth</a:t>
            </a:r>
          </a:p>
          <a:p>
            <a:pPr fontAlgn="t">
              <a:buFont typeface="Arial" panose="020B0604020202020204" pitchFamily="34" charset="0"/>
              <a:buChar char="•"/>
            </a:pPr>
            <a:r>
              <a:rPr lang="en-GB" sz="1100" dirty="0">
                <a:solidFill>
                  <a:schemeClr val="bg1"/>
                </a:solidFill>
              </a:rPr>
              <a:t>Government policies to achieve economic growth</a:t>
            </a:r>
          </a:p>
          <a:p>
            <a:pPr fontAlgn="t">
              <a:buFont typeface="Arial" panose="020B0604020202020204" pitchFamily="34" charset="0"/>
              <a:buChar char="•"/>
            </a:pPr>
            <a:r>
              <a:rPr lang="en-GB" sz="1100" dirty="0"/>
              <a:t>the difference between GDP and real GDP and GDP per capita and be able to perform simple calculations involving these measurements.</a:t>
            </a:r>
            <a:endParaRPr lang="en-GB" sz="1100" dirty="0">
              <a:solidFill>
                <a:schemeClr val="bg1"/>
              </a:solidFill>
            </a:endParaRPr>
          </a:p>
          <a:p>
            <a:r>
              <a:rPr lang="en-GB" sz="1100" b="1" dirty="0">
                <a:solidFill>
                  <a:schemeClr val="bg1"/>
                </a:solidFill>
              </a:rPr>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103463" y="258272"/>
            <a:ext cx="5539531" cy="17704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tx1"/>
                </a:solidFill>
              </a:rPr>
              <a:t>Economic growth is measured via GDP:</a:t>
            </a:r>
            <a:endParaRPr lang="en-GB" sz="1200" dirty="0">
              <a:solidFill>
                <a:schemeClr val="tx1"/>
              </a:solidFill>
            </a:endParaRPr>
          </a:p>
          <a:p>
            <a:r>
              <a:rPr lang="en-GB" sz="1200" dirty="0">
                <a:solidFill>
                  <a:schemeClr val="tx1"/>
                </a:solidFill>
              </a:rPr>
              <a:t>The value of all goods and services produced within an economy within one year</a:t>
            </a:r>
          </a:p>
          <a:p>
            <a:endParaRPr lang="en-GB" sz="1200" dirty="0">
              <a:solidFill>
                <a:schemeClr val="tx1"/>
              </a:solidFill>
            </a:endParaRPr>
          </a:p>
          <a:p>
            <a:r>
              <a:rPr lang="en-GB" sz="1200" b="1" dirty="0">
                <a:solidFill>
                  <a:schemeClr val="tx1"/>
                </a:solidFill>
              </a:rPr>
              <a:t>Short-run economic growth:</a:t>
            </a:r>
            <a:endParaRPr lang="en-GB" sz="1200" dirty="0">
              <a:solidFill>
                <a:schemeClr val="tx1"/>
              </a:solidFill>
            </a:endParaRPr>
          </a:p>
          <a:p>
            <a:pPr algn="l"/>
            <a:r>
              <a:rPr lang="en-GB" sz="1200" dirty="0">
                <a:solidFill>
                  <a:schemeClr val="tx1"/>
                </a:solidFill>
              </a:rPr>
              <a:t>Actual percentage difference in the value of goods and services produced in the economy</a:t>
            </a:r>
          </a:p>
          <a:p>
            <a:pPr algn="l"/>
            <a:endParaRPr lang="en-GB" sz="1200" dirty="0">
              <a:solidFill>
                <a:schemeClr val="tx1"/>
              </a:solidFill>
            </a:endParaRPr>
          </a:p>
          <a:p>
            <a:pPr algn="l"/>
            <a:r>
              <a:rPr lang="en-GB" sz="1200" b="1" dirty="0">
                <a:solidFill>
                  <a:schemeClr val="tx1"/>
                </a:solidFill>
              </a:rPr>
              <a:t>Long-run economic growth:</a:t>
            </a:r>
          </a:p>
          <a:p>
            <a:r>
              <a:rPr lang="en-GB" sz="1200" dirty="0">
                <a:solidFill>
                  <a:schemeClr val="tx1"/>
                </a:solidFill>
              </a:rPr>
              <a:t>Increase in the productive potential of the economy.  Caused by increase in factors of production.</a:t>
            </a:r>
          </a:p>
        </p:txBody>
      </p:sp>
      <p:sp>
        <p:nvSpPr>
          <p:cNvPr id="11" name="Rectangle 10">
            <a:extLst>
              <a:ext uri="{FF2B5EF4-FFF2-40B4-BE49-F238E27FC236}">
                <a16:creationId xmlns:a16="http://schemas.microsoft.com/office/drawing/2014/main" id="{8F760660-5660-4080-9675-1CD830E53A11}"/>
              </a:ext>
            </a:extLst>
          </p:cNvPr>
          <p:cNvSpPr/>
          <p:nvPr/>
        </p:nvSpPr>
        <p:spPr>
          <a:xfrm>
            <a:off x="103462" y="2405252"/>
            <a:ext cx="3864855" cy="41944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economic growth:</a:t>
            </a:r>
          </a:p>
          <a:p>
            <a:endParaRPr lang="en-GB" sz="1200" b="1" u="sng" dirty="0">
              <a:solidFill>
                <a:schemeClr val="tx1"/>
              </a:solidFill>
            </a:endParaRPr>
          </a:p>
          <a:p>
            <a:r>
              <a:rPr lang="en-GB" sz="1200" b="1" i="1" dirty="0">
                <a:solidFill>
                  <a:schemeClr val="tx1"/>
                </a:solidFill>
              </a:rPr>
              <a:t>Demand-side factors:</a:t>
            </a:r>
          </a:p>
          <a:p>
            <a:pPr marL="171450" indent="-171450" fontAlgn="base">
              <a:buFont typeface="Arial" panose="020B0604020202020204" pitchFamily="34" charset="0"/>
              <a:buChar char="•"/>
            </a:pPr>
            <a:r>
              <a:rPr lang="en-GB" sz="1200" dirty="0">
                <a:solidFill>
                  <a:schemeClr val="tx1"/>
                </a:solidFill>
              </a:rPr>
              <a:t>Increase in consumer spending</a:t>
            </a:r>
          </a:p>
          <a:p>
            <a:pPr marL="171450" indent="-171450" fontAlgn="base">
              <a:buFont typeface="Arial" panose="020B0604020202020204" pitchFamily="34" charset="0"/>
              <a:buChar char="•"/>
            </a:pPr>
            <a:r>
              <a:rPr lang="en-GB" sz="1200" dirty="0">
                <a:solidFill>
                  <a:schemeClr val="tx1"/>
                </a:solidFill>
              </a:rPr>
              <a:t>Increase in investment by firms</a:t>
            </a:r>
          </a:p>
          <a:p>
            <a:pPr marL="171450" indent="-171450" fontAlgn="base">
              <a:buFont typeface="Arial" panose="020B0604020202020204" pitchFamily="34" charset="0"/>
              <a:buChar char="•"/>
            </a:pPr>
            <a:r>
              <a:rPr lang="en-GB" sz="1200" dirty="0">
                <a:solidFill>
                  <a:schemeClr val="tx1"/>
                </a:solidFill>
              </a:rPr>
              <a:t>Increase in government spending</a:t>
            </a:r>
          </a:p>
          <a:p>
            <a:pPr marL="171450" indent="-171450" fontAlgn="base">
              <a:buFont typeface="Arial" panose="020B0604020202020204" pitchFamily="34" charset="0"/>
              <a:buChar char="•"/>
            </a:pPr>
            <a:r>
              <a:rPr lang="en-GB" sz="1200" dirty="0">
                <a:solidFill>
                  <a:schemeClr val="tx1"/>
                </a:solidFill>
              </a:rPr>
              <a:t>Increase in exports</a:t>
            </a:r>
            <a:r>
              <a:rPr lang="en-US" sz="1200" dirty="0">
                <a:solidFill>
                  <a:schemeClr val="tx1"/>
                </a:solidFill>
              </a:rPr>
              <a:t>​</a:t>
            </a:r>
          </a:p>
          <a:p>
            <a:pPr marL="171450" indent="-171450" fontAlgn="base">
              <a:buFont typeface="Arial" panose="020B0604020202020204" pitchFamily="34" charset="0"/>
              <a:buChar char="•"/>
            </a:pPr>
            <a:endParaRPr lang="en-US" sz="1200" dirty="0">
              <a:solidFill>
                <a:schemeClr val="tx1"/>
              </a:solidFill>
            </a:endParaRPr>
          </a:p>
          <a:p>
            <a:pPr fontAlgn="base"/>
            <a:r>
              <a:rPr lang="en-GB" sz="1200" b="1" i="1" dirty="0">
                <a:solidFill>
                  <a:schemeClr val="tx1"/>
                </a:solidFill>
              </a:rPr>
              <a:t>Supply-side factors:</a:t>
            </a:r>
          </a:p>
          <a:p>
            <a:pPr marL="171450" indent="-171450" fontAlgn="base">
              <a:buFont typeface="Arial" panose="020B0604020202020204" pitchFamily="34" charset="0"/>
              <a:buChar char="•"/>
            </a:pPr>
            <a:r>
              <a:rPr lang="en-GB" sz="1200" dirty="0">
                <a:solidFill>
                  <a:schemeClr val="tx1"/>
                </a:solidFill>
              </a:rPr>
              <a:t>A reduction in the costs of production such as:</a:t>
            </a:r>
          </a:p>
          <a:p>
            <a:pPr marL="171450" indent="-171450" fontAlgn="base">
              <a:buFont typeface="Arial" panose="020B0604020202020204" pitchFamily="34" charset="0"/>
              <a:buChar char="•"/>
            </a:pPr>
            <a:r>
              <a:rPr lang="en-GB" sz="1200" dirty="0">
                <a:solidFill>
                  <a:schemeClr val="tx1"/>
                </a:solidFill>
              </a:rPr>
              <a:t>Wages</a:t>
            </a:r>
          </a:p>
          <a:p>
            <a:pPr marL="171450" indent="-171450" fontAlgn="base">
              <a:buFont typeface="Arial" panose="020B0604020202020204" pitchFamily="34" charset="0"/>
              <a:buChar char="•"/>
            </a:pPr>
            <a:r>
              <a:rPr lang="en-GB" sz="1200" dirty="0">
                <a:solidFill>
                  <a:schemeClr val="tx1"/>
                </a:solidFill>
              </a:rPr>
              <a:t>Cost of raw materials</a:t>
            </a:r>
          </a:p>
          <a:p>
            <a:pPr marL="171450" indent="-171450" fontAlgn="base">
              <a:buFont typeface="Arial" panose="020B0604020202020204" pitchFamily="34" charset="0"/>
              <a:buChar char="•"/>
            </a:pPr>
            <a:r>
              <a:rPr lang="en-GB" sz="1200" dirty="0">
                <a:solidFill>
                  <a:schemeClr val="tx1"/>
                </a:solidFill>
              </a:rPr>
              <a:t> Reduced taxes</a:t>
            </a:r>
          </a:p>
          <a:p>
            <a:pPr marL="171450" indent="-171450" fontAlgn="base">
              <a:buFont typeface="Arial" panose="020B0604020202020204" pitchFamily="34" charset="0"/>
              <a:buChar char="•"/>
            </a:pPr>
            <a:r>
              <a:rPr lang="en-GB" sz="1200" dirty="0">
                <a:solidFill>
                  <a:schemeClr val="tx1"/>
                </a:solidFill>
              </a:rPr>
              <a:t>Increase in subsidies</a:t>
            </a:r>
          </a:p>
          <a:p>
            <a:pPr marL="171450" indent="-171450" fontAlgn="base">
              <a:buFont typeface="Arial" panose="020B0604020202020204" pitchFamily="34" charset="0"/>
              <a:buChar char="•"/>
            </a:pPr>
            <a:r>
              <a:rPr lang="en-GB" sz="1200" dirty="0">
                <a:solidFill>
                  <a:schemeClr val="tx1"/>
                </a:solidFill>
              </a:rPr>
              <a:t>Weaker pound making imported components and raw materials cheaper</a:t>
            </a:r>
          </a:p>
          <a:p>
            <a:pPr marL="171450" indent="-171450" fontAlgn="base">
              <a:buFont typeface="Arial" panose="020B0604020202020204" pitchFamily="34" charset="0"/>
              <a:buChar char="•"/>
            </a:pPr>
            <a:endParaRPr lang="en-GB" sz="1200" dirty="0">
              <a:solidFill>
                <a:schemeClr val="tx1"/>
              </a:solidFill>
            </a:endParaRPr>
          </a:p>
          <a:p>
            <a:pPr fontAlgn="base"/>
            <a:r>
              <a:rPr lang="en-GB" sz="1200" b="1" i="1" dirty="0">
                <a:solidFill>
                  <a:schemeClr val="tx1"/>
                </a:solidFill>
              </a:rPr>
              <a:t>Long-run factors:</a:t>
            </a:r>
          </a:p>
          <a:p>
            <a:pPr marL="171450" indent="-171450" fontAlgn="base">
              <a:buFont typeface="Arial" panose="020B0604020202020204" pitchFamily="34" charset="0"/>
              <a:buChar char="•"/>
            </a:pPr>
            <a:r>
              <a:rPr lang="en-GB" sz="1200" dirty="0">
                <a:solidFill>
                  <a:schemeClr val="tx1"/>
                </a:solidFill>
              </a:rPr>
              <a:t>Change in the quality or quantity of factors of production (CELL) e.g. improved education in increases skills of workers so they can be more productive</a:t>
            </a:r>
            <a:endParaRPr lang="en-US" sz="1200" dirty="0">
              <a:solidFill>
                <a:schemeClr val="tx1"/>
              </a:solidFill>
            </a:endParaRPr>
          </a:p>
          <a:p>
            <a:endParaRPr lang="en-GB" sz="1200" b="1" i="1" dirty="0">
              <a:solidFill>
                <a:schemeClr val="tx1"/>
              </a:solidFill>
            </a:endParaRPr>
          </a:p>
          <a:p>
            <a:endParaRPr lang="en-GB" sz="12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47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Costs of economic growth to economies:</a:t>
            </a:r>
          </a:p>
          <a:p>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Negative externalities</a:t>
            </a:r>
            <a:r>
              <a:rPr lang="en-US" sz="1200" dirty="0">
                <a:solidFill>
                  <a:schemeClr val="tx1"/>
                </a:solidFill>
              </a:rPr>
              <a:t>​ caused by growth such as pollution, congestion and damage to the environment</a:t>
            </a:r>
          </a:p>
          <a:p>
            <a:pPr marL="171450" indent="-171450" fontAlgn="base">
              <a:buFont typeface="Arial" panose="020B0604020202020204" pitchFamily="34" charset="0"/>
              <a:buChar char="•"/>
            </a:pPr>
            <a:r>
              <a:rPr lang="en-GB" sz="1200" dirty="0">
                <a:solidFill>
                  <a:schemeClr val="tx1"/>
                </a:solidFill>
              </a:rPr>
              <a:t>Use of scarce resources as the economy grows and these may be non-renewable such as oil and gas</a:t>
            </a:r>
          </a:p>
          <a:p>
            <a:pPr marL="171450" indent="-171450" fontAlgn="base">
              <a:buFont typeface="Arial" panose="020B0604020202020204" pitchFamily="34" charset="0"/>
              <a:buChar char="•"/>
            </a:pPr>
            <a:r>
              <a:rPr lang="en-GB" sz="1200" dirty="0">
                <a:solidFill>
                  <a:schemeClr val="tx1"/>
                </a:solidFill>
              </a:rPr>
              <a:t>Inequality – unlikely that the benefits of growth are likely to be distributed evenly across society</a:t>
            </a:r>
          </a:p>
          <a:p>
            <a:pPr marL="171450" indent="-171450" fontAlgn="base">
              <a:buFont typeface="Arial" panose="020B0604020202020204" pitchFamily="34" charset="0"/>
              <a:buChar char="•"/>
            </a:pPr>
            <a:r>
              <a:rPr lang="en-GB" sz="1200" dirty="0">
                <a:solidFill>
                  <a:schemeClr val="tx1"/>
                </a:solidFill>
              </a:rPr>
              <a:t>Inflation – as demand increases, this increases prices, leading to demand-pull inflation</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p:sp>
        <p:nvSpPr>
          <p:cNvPr id="13" name="Rectangle 12">
            <a:extLst>
              <a:ext uri="{FF2B5EF4-FFF2-40B4-BE49-F238E27FC236}">
                <a16:creationId xmlns:a16="http://schemas.microsoft.com/office/drawing/2014/main" id="{28E91553-45AB-4146-92B3-92BFF3CFF143}"/>
              </a:ext>
            </a:extLst>
          </p:cNvPr>
          <p:cNvSpPr/>
          <p:nvPr/>
        </p:nvSpPr>
        <p:spPr>
          <a:xfrm>
            <a:off x="5848837" y="254813"/>
            <a:ext cx="490559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sng" dirty="0">
                <a:solidFill>
                  <a:schemeClr val="tx1"/>
                </a:solidFill>
              </a:rPr>
              <a:t>Policies to generate economic growth:</a:t>
            </a:r>
          </a:p>
          <a:p>
            <a:pPr marL="171450" indent="-171450" fontAlgn="base">
              <a:buFont typeface="Arial" panose="020B0604020202020204" pitchFamily="34" charset="0"/>
              <a:buChar char="•"/>
            </a:pPr>
            <a:r>
              <a:rPr lang="en-GB" sz="1200" dirty="0">
                <a:solidFill>
                  <a:schemeClr val="tx1"/>
                </a:solidFill>
              </a:rPr>
              <a:t>Fiscal policy (government spending and taxation)</a:t>
            </a:r>
          </a:p>
          <a:p>
            <a:pPr marL="171450" indent="-171450" fontAlgn="base">
              <a:buFont typeface="Arial" panose="020B0604020202020204" pitchFamily="34" charset="0"/>
              <a:buChar char="•"/>
            </a:pPr>
            <a:r>
              <a:rPr lang="en-GB" sz="1200" dirty="0">
                <a:solidFill>
                  <a:schemeClr val="tx1"/>
                </a:solidFill>
              </a:rPr>
              <a:t>Monetary policy (interest rates)</a:t>
            </a:r>
          </a:p>
          <a:p>
            <a:pPr marL="171450" indent="-171450" fontAlgn="base">
              <a:buFont typeface="Arial" panose="020B0604020202020204" pitchFamily="34" charset="0"/>
              <a:buChar char="•"/>
            </a:pPr>
            <a:r>
              <a:rPr lang="en-GB" sz="1200" dirty="0">
                <a:solidFill>
                  <a:schemeClr val="tx1"/>
                </a:solidFill>
              </a:rPr>
              <a:t>Supply-side policy (education, privatisation, deregulation, lower taxes, free trade)</a:t>
            </a:r>
          </a:p>
        </p:txBody>
      </p:sp>
      <p:sp>
        <p:nvSpPr>
          <p:cNvPr id="16" name="Rectangle 15">
            <a:extLst>
              <a:ext uri="{FF2B5EF4-FFF2-40B4-BE49-F238E27FC236}">
                <a16:creationId xmlns:a16="http://schemas.microsoft.com/office/drawing/2014/main" id="{ADA82195-2634-405E-A718-4257F2FC9FD0}"/>
              </a:ext>
            </a:extLst>
          </p:cNvPr>
          <p:cNvSpPr/>
          <p:nvPr/>
        </p:nvSpPr>
        <p:spPr>
          <a:xfrm>
            <a:off x="4194494" y="3641515"/>
            <a:ext cx="4029191" cy="2958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Benefits of economic growth to economies:</a:t>
            </a:r>
          </a:p>
          <a:p>
            <a:pPr fontAlgn="base"/>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Rise in living standards</a:t>
            </a:r>
            <a:r>
              <a:rPr lang="en-US" sz="1200" dirty="0">
                <a:solidFill>
                  <a:schemeClr val="tx1"/>
                </a:solidFill>
              </a:rPr>
              <a:t>​  -</a:t>
            </a:r>
            <a:r>
              <a:rPr lang="en-GB" sz="1200" dirty="0">
                <a:solidFill>
                  <a:schemeClr val="tx1"/>
                </a:solidFill>
              </a:rPr>
              <a:t> when GDP rises, individuals should see an improvement in their standard of living as real GDP per capita increases</a:t>
            </a:r>
            <a:r>
              <a:rPr lang="en-US" sz="1200" dirty="0">
                <a:solidFill>
                  <a:schemeClr val="tx1"/>
                </a:solidFill>
              </a:rPr>
              <a:t> e.g. can afford to buy more goods and services​</a:t>
            </a:r>
          </a:p>
          <a:p>
            <a:pPr marL="171450" indent="-171450" fontAlgn="base">
              <a:buFont typeface="Arial" panose="020B0604020202020204" pitchFamily="34" charset="0"/>
              <a:buChar char="•"/>
            </a:pPr>
            <a:r>
              <a:rPr lang="en-GB" sz="1200" dirty="0">
                <a:solidFill>
                  <a:schemeClr val="tx1"/>
                </a:solidFill>
              </a:rPr>
              <a:t>Lower unemployment</a:t>
            </a:r>
            <a:r>
              <a:rPr lang="en-US" sz="1200" dirty="0">
                <a:solidFill>
                  <a:schemeClr val="tx1"/>
                </a:solidFill>
              </a:rPr>
              <a:t>​ - as demand for goods and services increases, firms will need more workers to supply these goods and services</a:t>
            </a:r>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Reduced poverty</a:t>
            </a:r>
          </a:p>
          <a:p>
            <a:pPr marL="171450" indent="-171450" fontAlgn="base">
              <a:buFont typeface="Arial" panose="020B0604020202020204" pitchFamily="34" charset="0"/>
              <a:buChar char="•"/>
            </a:pPr>
            <a:r>
              <a:rPr lang="en-GB" sz="1200" dirty="0">
                <a:solidFill>
                  <a:schemeClr val="tx1"/>
                </a:solidFill>
              </a:rPr>
              <a:t>Improved budgetary position and potentially less borrowing as the government receives higher tax revenue and spends less on benefits</a:t>
            </a:r>
          </a:p>
          <a:p>
            <a:pPr marL="171450" indent="-171450" fontAlgn="base">
              <a:buFont typeface="Arial" panose="020B0604020202020204" pitchFamily="34" charset="0"/>
              <a:buChar char="•"/>
            </a:pPr>
            <a:endParaRPr lang="en-US" sz="1200" dirty="0">
              <a:solidFill>
                <a:schemeClr val="tx1"/>
              </a:solidFill>
            </a:endParaRPr>
          </a:p>
        </p:txBody>
      </p:sp>
    </p:spTree>
    <p:extLst>
      <p:ext uri="{BB962C8B-B14F-4D97-AF65-F5344CB8AC3E}">
        <p14:creationId xmlns:p14="http://schemas.microsoft.com/office/powerpoint/2010/main" val="2695903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194494" y="2028771"/>
            <a:ext cx="4160940" cy="15243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3.2.2.2 Economic growth</a:t>
            </a:r>
          </a:p>
          <a:p>
            <a:pPr algn="l"/>
            <a:r>
              <a:rPr lang="en-GB" sz="1100" dirty="0">
                <a:solidFill>
                  <a:schemeClr val="bg1"/>
                </a:solidFill>
              </a:rPr>
              <a:t>•What is meant by economic growth</a:t>
            </a:r>
          </a:p>
          <a:p>
            <a:pPr fontAlgn="t">
              <a:buFont typeface="Arial" panose="020B0604020202020204" pitchFamily="34" charset="0"/>
              <a:buChar char="•"/>
            </a:pPr>
            <a:r>
              <a:rPr lang="en-GB" sz="1100" dirty="0">
                <a:solidFill>
                  <a:schemeClr val="bg1"/>
                </a:solidFill>
              </a:rPr>
              <a:t>The significance of economic growth to economies</a:t>
            </a:r>
          </a:p>
          <a:p>
            <a:pPr fontAlgn="t">
              <a:buFont typeface="Arial" panose="020B0604020202020204" pitchFamily="34" charset="0"/>
              <a:buChar char="•"/>
            </a:pPr>
            <a:r>
              <a:rPr lang="en-GB" sz="1100" dirty="0">
                <a:solidFill>
                  <a:schemeClr val="bg1"/>
                </a:solidFill>
              </a:rPr>
              <a:t>Causes, costs and benefits of economic growth</a:t>
            </a:r>
          </a:p>
          <a:p>
            <a:pPr fontAlgn="t">
              <a:buFont typeface="Arial" panose="020B0604020202020204" pitchFamily="34" charset="0"/>
              <a:buChar char="•"/>
            </a:pPr>
            <a:r>
              <a:rPr lang="en-GB" sz="1100" dirty="0">
                <a:solidFill>
                  <a:schemeClr val="bg1"/>
                </a:solidFill>
              </a:rPr>
              <a:t>Government policies to achieve economic growth</a:t>
            </a:r>
          </a:p>
          <a:p>
            <a:pPr fontAlgn="t">
              <a:buFont typeface="Arial" panose="020B0604020202020204" pitchFamily="34" charset="0"/>
              <a:buChar char="•"/>
            </a:pPr>
            <a:r>
              <a:rPr lang="en-GB" sz="1100" dirty="0"/>
              <a:t>the difference between GDP and real GDP and GDP per capita and be able to perform simple calculations involving these measurements.</a:t>
            </a:r>
            <a:endParaRPr lang="en-GB" sz="1100" dirty="0">
              <a:solidFill>
                <a:schemeClr val="bg1"/>
              </a:solidFill>
            </a:endParaRPr>
          </a:p>
          <a:p>
            <a:r>
              <a:rPr lang="en-GB" sz="1100" b="1" dirty="0">
                <a:solidFill>
                  <a:schemeClr val="bg1"/>
                </a:solidFill>
              </a:rPr>
              <a:t>Appears in Paper 2 - Macroeconomics</a:t>
            </a:r>
          </a:p>
        </p:txBody>
      </p:sp>
      <p:sp>
        <p:nvSpPr>
          <p:cNvPr id="11" name="Rectangle 10">
            <a:extLst>
              <a:ext uri="{FF2B5EF4-FFF2-40B4-BE49-F238E27FC236}">
                <a16:creationId xmlns:a16="http://schemas.microsoft.com/office/drawing/2014/main" id="{8F760660-5660-4080-9675-1CD830E53A11}"/>
              </a:ext>
            </a:extLst>
          </p:cNvPr>
          <p:cNvSpPr/>
          <p:nvPr/>
        </p:nvSpPr>
        <p:spPr>
          <a:xfrm>
            <a:off x="103462" y="254813"/>
            <a:ext cx="3864855" cy="63449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Policies to achieve economic growth</a:t>
            </a:r>
          </a:p>
          <a:p>
            <a:endParaRPr lang="en-GB" sz="1200" b="1" u="sng" dirty="0">
              <a:solidFill>
                <a:schemeClr val="tx1"/>
              </a:solidFill>
            </a:endParaRPr>
          </a:p>
          <a:p>
            <a:r>
              <a:rPr lang="en-GB" sz="1200" b="1" i="1" dirty="0">
                <a:solidFill>
                  <a:schemeClr val="tx1"/>
                </a:solidFill>
              </a:rPr>
              <a:t>Fiscal policy:</a:t>
            </a:r>
          </a:p>
          <a:p>
            <a:pPr marL="171450" indent="-171450" fontAlgn="base">
              <a:buFont typeface="Arial" panose="020B0604020202020204" pitchFamily="34" charset="0"/>
              <a:buChar char="•"/>
            </a:pPr>
            <a:r>
              <a:rPr lang="en-GB" sz="1200" dirty="0">
                <a:solidFill>
                  <a:schemeClr val="tx1"/>
                </a:solidFill>
              </a:rPr>
              <a:t>Cut taxes – consumers have higher disposable income – increases aggregate demand</a:t>
            </a:r>
          </a:p>
          <a:p>
            <a:pPr marL="171450" indent="-171450" fontAlgn="base">
              <a:buFont typeface="Arial" panose="020B0604020202020204" pitchFamily="34" charset="0"/>
              <a:buChar char="•"/>
            </a:pPr>
            <a:r>
              <a:rPr lang="en-GB" sz="1200" dirty="0">
                <a:solidFill>
                  <a:schemeClr val="tx1"/>
                </a:solidFill>
              </a:rPr>
              <a:t>Firms make higher profits from increased demand so increase investment</a:t>
            </a:r>
          </a:p>
          <a:p>
            <a:pPr marL="171450" indent="-171450" fontAlgn="base">
              <a:buFont typeface="Arial" panose="020B0604020202020204" pitchFamily="34" charset="0"/>
              <a:buChar char="•"/>
            </a:pPr>
            <a:r>
              <a:rPr lang="en-GB" sz="1200" dirty="0">
                <a:solidFill>
                  <a:schemeClr val="tx1"/>
                </a:solidFill>
              </a:rPr>
              <a:t>Increase government spending on public sector pay – increases aggregate demand</a:t>
            </a:r>
          </a:p>
          <a:p>
            <a:pPr marL="171450" indent="-171450" fontAlgn="base">
              <a:buFont typeface="Arial" panose="020B0604020202020204" pitchFamily="34" charset="0"/>
              <a:buChar char="•"/>
            </a:pPr>
            <a:r>
              <a:rPr lang="en-GB" sz="1200" dirty="0">
                <a:solidFill>
                  <a:schemeClr val="tx1"/>
                </a:solidFill>
              </a:rPr>
              <a:t>Increase government spending on infrastructure projects</a:t>
            </a:r>
          </a:p>
          <a:p>
            <a:pPr marL="171450" indent="-171450" fontAlgn="base">
              <a:buFont typeface="Arial" panose="020B0604020202020204" pitchFamily="34" charset="0"/>
              <a:buChar char="•"/>
            </a:pPr>
            <a:r>
              <a:rPr lang="en-GB" sz="1200" dirty="0">
                <a:solidFill>
                  <a:schemeClr val="tx1"/>
                </a:solidFill>
              </a:rPr>
              <a:t>Increase budget deficit by spending on a variety of projects (but adds to national debt!)</a:t>
            </a:r>
            <a:endParaRPr lang="en-US" sz="1200" dirty="0">
              <a:solidFill>
                <a:schemeClr val="tx1"/>
              </a:solidFill>
            </a:endParaRPr>
          </a:p>
          <a:p>
            <a:pPr marL="171450" indent="-171450" fontAlgn="base">
              <a:buFont typeface="Arial" panose="020B0604020202020204" pitchFamily="34" charset="0"/>
              <a:buChar char="•"/>
            </a:pPr>
            <a:endParaRPr lang="en-US" sz="1200" dirty="0">
              <a:solidFill>
                <a:schemeClr val="tx1"/>
              </a:solidFill>
            </a:endParaRPr>
          </a:p>
          <a:p>
            <a:pPr fontAlgn="base"/>
            <a:r>
              <a:rPr lang="en-GB" sz="1200" b="1" i="1" dirty="0">
                <a:solidFill>
                  <a:schemeClr val="tx1"/>
                </a:solidFill>
              </a:rPr>
              <a:t>Monetary policy:</a:t>
            </a:r>
          </a:p>
          <a:p>
            <a:pPr marL="171450" indent="-171450" fontAlgn="base">
              <a:buFont typeface="Arial" panose="020B0604020202020204" pitchFamily="34" charset="0"/>
              <a:buChar char="•"/>
            </a:pPr>
            <a:r>
              <a:rPr lang="en-GB" sz="1200" dirty="0">
                <a:solidFill>
                  <a:schemeClr val="tx1"/>
                </a:solidFill>
              </a:rPr>
              <a:t>Lower interest rates boost consumption</a:t>
            </a:r>
          </a:p>
          <a:p>
            <a:pPr marL="171450" indent="-171450" fontAlgn="base">
              <a:buFont typeface="Arial" panose="020B0604020202020204" pitchFamily="34" charset="0"/>
              <a:buChar char="•"/>
            </a:pPr>
            <a:r>
              <a:rPr lang="en-GB" sz="1200" dirty="0">
                <a:solidFill>
                  <a:schemeClr val="tx1"/>
                </a:solidFill>
              </a:rPr>
              <a:t>Lower interest rates incentivise firms to invest as cost of borrowing is lower</a:t>
            </a:r>
          </a:p>
          <a:p>
            <a:pPr marL="171450" indent="-171450" fontAlgn="base">
              <a:buFont typeface="Arial" panose="020B0604020202020204" pitchFamily="34" charset="0"/>
              <a:buChar char="•"/>
            </a:pPr>
            <a:r>
              <a:rPr lang="en-GB" sz="1200" dirty="0">
                <a:solidFill>
                  <a:schemeClr val="tx1"/>
                </a:solidFill>
              </a:rPr>
              <a:t>Lower interest rates reduce the value of the pound (WPIDEC) so increase in export sales</a:t>
            </a:r>
          </a:p>
          <a:p>
            <a:pPr marL="171450" indent="-171450" fontAlgn="base">
              <a:buFont typeface="Arial" panose="020B0604020202020204" pitchFamily="34" charset="0"/>
              <a:buChar char="•"/>
            </a:pPr>
            <a:endParaRPr lang="en-GB" sz="1200" dirty="0">
              <a:solidFill>
                <a:schemeClr val="tx1"/>
              </a:solidFill>
            </a:endParaRPr>
          </a:p>
          <a:p>
            <a:pPr fontAlgn="base"/>
            <a:r>
              <a:rPr lang="en-GB" sz="1200" b="1" i="1" dirty="0">
                <a:solidFill>
                  <a:schemeClr val="tx1"/>
                </a:solidFill>
              </a:rPr>
              <a:t>Supply-side policy:</a:t>
            </a:r>
          </a:p>
          <a:p>
            <a:pPr marL="171450" indent="-171450" fontAlgn="base">
              <a:buFont typeface="Arial" panose="020B0604020202020204" pitchFamily="34" charset="0"/>
              <a:buChar char="•"/>
            </a:pPr>
            <a:r>
              <a:rPr lang="en-GB" sz="1200" dirty="0">
                <a:solidFill>
                  <a:schemeClr val="tx1"/>
                </a:solidFill>
              </a:rPr>
              <a:t>Training and education – improves workforce productivity</a:t>
            </a:r>
          </a:p>
          <a:p>
            <a:pPr marL="171450" indent="-171450" fontAlgn="base">
              <a:buFont typeface="Arial" panose="020B0604020202020204" pitchFamily="34" charset="0"/>
              <a:buChar char="•"/>
            </a:pPr>
            <a:r>
              <a:rPr lang="en-GB" sz="1200" dirty="0">
                <a:solidFill>
                  <a:schemeClr val="tx1"/>
                </a:solidFill>
              </a:rPr>
              <a:t>Immigration policy – increases available pool of skilled workers, helps to fill skills shortages, allows increased production</a:t>
            </a:r>
          </a:p>
          <a:p>
            <a:pPr marL="171450" indent="-171450" fontAlgn="base">
              <a:buFont typeface="Arial" panose="020B0604020202020204" pitchFamily="34" charset="0"/>
              <a:buChar char="•"/>
            </a:pPr>
            <a:r>
              <a:rPr lang="en-GB" sz="1200" dirty="0">
                <a:solidFill>
                  <a:schemeClr val="tx1"/>
                </a:solidFill>
              </a:rPr>
              <a:t>Deregulation</a:t>
            </a:r>
          </a:p>
          <a:p>
            <a:pPr marL="171450" indent="-171450" fontAlgn="base">
              <a:buFont typeface="Arial" panose="020B0604020202020204" pitchFamily="34" charset="0"/>
              <a:buChar char="•"/>
            </a:pPr>
            <a:r>
              <a:rPr lang="en-GB" sz="1200" dirty="0">
                <a:solidFill>
                  <a:schemeClr val="tx1"/>
                </a:solidFill>
              </a:rPr>
              <a:t>Privatisation</a:t>
            </a:r>
            <a:endParaRPr lang="en-US" sz="1200" dirty="0">
              <a:solidFill>
                <a:schemeClr val="tx1"/>
              </a:solidFill>
            </a:endParaRPr>
          </a:p>
          <a:p>
            <a:endParaRPr lang="en-GB" sz="1200" b="1" i="1" dirty="0">
              <a:solidFill>
                <a:schemeClr val="tx1"/>
              </a:solidFill>
            </a:endParaRPr>
          </a:p>
          <a:p>
            <a:endParaRPr lang="en-GB" sz="1200" dirty="0">
              <a:solidFill>
                <a:schemeClr val="tx1"/>
              </a:solidFill>
              <a:latin typeface="Arial" panose="020B0604020202020204" pitchFamily="34" charset="0"/>
            </a:endParaRPr>
          </a:p>
        </p:txBody>
      </p:sp>
      <p:sp>
        <p:nvSpPr>
          <p:cNvPr id="12" name="Rectangle 11">
            <a:extLst>
              <a:ext uri="{FF2B5EF4-FFF2-40B4-BE49-F238E27FC236}">
                <a16:creationId xmlns:a16="http://schemas.microsoft.com/office/drawing/2014/main" id="{62848DD2-A801-40D8-A6BE-5383A7950B6F}"/>
              </a:ext>
            </a:extLst>
          </p:cNvPr>
          <p:cNvSpPr/>
          <p:nvPr/>
        </p:nvSpPr>
        <p:spPr>
          <a:xfrm>
            <a:off x="8581612" y="2129522"/>
            <a:ext cx="3288429" cy="4470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Calculate real GDP from nominal GDP and inflation index:</a:t>
            </a:r>
          </a:p>
          <a:p>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Real GDP = Nominal GDP / Average price level</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Average price level will be expressed as an index e.g. 105 </a:t>
            </a:r>
            <a:r>
              <a:rPr lang="en-GB" sz="1200">
                <a:solidFill>
                  <a:schemeClr val="tx1"/>
                </a:solidFill>
              </a:rPr>
              <a:t>for inflation of 5%</a:t>
            </a:r>
            <a:endParaRPr lang="en-GB" sz="1200" dirty="0">
              <a:solidFill>
                <a:schemeClr val="tx1"/>
              </a:solidFill>
            </a:endParaRP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880" y="184143"/>
            <a:ext cx="908162" cy="90816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10867644" y="1109718"/>
            <a:ext cx="1096633" cy="830641"/>
          </a:xfrm>
          <a:prstGeom prst="rect">
            <a:avLst/>
          </a:prstGeom>
        </p:spPr>
      </p:pic>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8E91553-45AB-4146-92B3-92BFF3CFF143}"/>
                  </a:ext>
                </a:extLst>
              </p:cNvPr>
              <p:cNvSpPr/>
              <p:nvPr/>
            </p:nvSpPr>
            <p:spPr>
              <a:xfrm>
                <a:off x="4207124" y="266945"/>
                <a:ext cx="2109159"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sng" dirty="0">
                    <a:solidFill>
                      <a:schemeClr val="tx1"/>
                    </a:solidFill>
                  </a:rPr>
                  <a:t>GDP per capita calculation</a:t>
                </a:r>
              </a:p>
              <a:p>
                <a:endParaRPr lang="en-GB" sz="11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GDP per capita = </a:t>
                </a:r>
                <a14:m>
                  <m:oMath xmlns:m="http://schemas.openxmlformats.org/officeDocument/2006/math">
                    <m:f>
                      <m:fPr>
                        <m:ctrlPr>
                          <a:rPr lang="en-GB" sz="1200" i="1">
                            <a:solidFill>
                              <a:schemeClr val="tx1"/>
                            </a:solidFill>
                            <a:latin typeface="Cambria Math" panose="02040503050406030204" pitchFamily="18" charset="0"/>
                          </a:rPr>
                        </m:ctrlPr>
                      </m:fPr>
                      <m:num>
                        <m:r>
                          <m:rPr>
                            <m:nor/>
                          </m:rPr>
                          <a:rPr lang="en-GB" sz="1200">
                            <a:solidFill>
                              <a:schemeClr val="tx1"/>
                            </a:solidFill>
                          </a:rPr>
                          <m:t>GDP</m:t>
                        </m:r>
                      </m:num>
                      <m:den>
                        <m:r>
                          <m:rPr>
                            <m:nor/>
                          </m:rPr>
                          <a:rPr lang="en-GB" sz="1200">
                            <a:solidFill>
                              <a:schemeClr val="tx1"/>
                            </a:solidFill>
                          </a:rPr>
                          <m:t>Population</m:t>
                        </m:r>
                      </m:den>
                    </m:f>
                  </m:oMath>
                </a14:m>
                <a:endParaRPr lang="en-GB" sz="1200" dirty="0">
                  <a:solidFill>
                    <a:schemeClr val="tx1"/>
                  </a:solidFill>
                </a:endParaRPr>
              </a:p>
            </p:txBody>
          </p:sp>
        </mc:Choice>
        <mc:Fallback xmlns="">
          <p:sp>
            <p:nvSpPr>
              <p:cNvPr id="13" name="Rectangle 12">
                <a:extLst>
                  <a:ext uri="{FF2B5EF4-FFF2-40B4-BE49-F238E27FC236}">
                    <a16:creationId xmlns:a16="http://schemas.microsoft.com/office/drawing/2014/main" id="{28E91553-45AB-4146-92B3-92BFF3CFF143}"/>
                  </a:ext>
                </a:extLst>
              </p:cNvPr>
              <p:cNvSpPr>
                <a:spLocks noRot="1" noChangeAspect="1" noMove="1" noResize="1" noEditPoints="1" noAdjustHandles="1" noChangeArrowheads="1" noChangeShapeType="1" noTextEdit="1"/>
              </p:cNvSpPr>
              <p:nvPr/>
            </p:nvSpPr>
            <p:spPr>
              <a:xfrm>
                <a:off x="4207124" y="266945"/>
                <a:ext cx="2109159" cy="1685546"/>
              </a:xfrm>
              <a:prstGeom prst="rect">
                <a:avLst/>
              </a:prstGeom>
              <a:blipFill>
                <a:blip r:embed="rId4"/>
                <a:stretch>
                  <a:fillRect/>
                </a:stretch>
              </a:blipFill>
            </p:spPr>
            <p:txBody>
              <a:bodyPr/>
              <a:lstStyle/>
              <a:p>
                <a:r>
                  <a:rPr lang="en-GB">
                    <a:noFill/>
                  </a:rPr>
                  <a:t> </a:t>
                </a:r>
              </a:p>
            </p:txBody>
          </p:sp>
        </mc:Fallback>
      </mc:AlternateContent>
      <p:sp>
        <p:nvSpPr>
          <p:cNvPr id="16" name="Rectangle 15">
            <a:extLst>
              <a:ext uri="{FF2B5EF4-FFF2-40B4-BE49-F238E27FC236}">
                <a16:creationId xmlns:a16="http://schemas.microsoft.com/office/drawing/2014/main" id="{ADA82195-2634-405E-A718-4257F2FC9FD0}"/>
              </a:ext>
            </a:extLst>
          </p:cNvPr>
          <p:cNvSpPr/>
          <p:nvPr/>
        </p:nvSpPr>
        <p:spPr>
          <a:xfrm>
            <a:off x="4194494" y="3641515"/>
            <a:ext cx="4029191" cy="2958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GB" sz="1200" b="1" u="sng" dirty="0">
                <a:solidFill>
                  <a:schemeClr val="tx1"/>
                </a:solidFill>
              </a:rPr>
              <a:t>Difference between GDP, real GDP and GDP per capita</a:t>
            </a:r>
          </a:p>
          <a:p>
            <a:pPr fontAlgn="base"/>
            <a:endParaRPr lang="en-GB" sz="12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GDP – value of goods and services produced in an economy over a period of time</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Real GDP – value of goods and services produced in an economy over a period of time, adjusted for inflation</a:t>
            </a: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GDP per capita – total national income (GDP) divided by population size – gives us meaningful comparisons of living standards between economics of different sizes</a:t>
            </a:r>
          </a:p>
          <a:p>
            <a:pPr fontAlgn="base"/>
            <a:endParaRPr lang="en-GB" sz="1200" dirty="0">
              <a:solidFill>
                <a:schemeClr val="tx1"/>
              </a:solidFill>
            </a:endParaRPr>
          </a:p>
          <a:p>
            <a:pPr marL="171450" indent="-171450" fontAlgn="base">
              <a:buFont typeface="Arial" panose="020B0604020202020204" pitchFamily="34" charset="0"/>
              <a:buChar char="•"/>
            </a:pPr>
            <a:endParaRPr lang="en-GB" sz="1200" dirty="0">
              <a:solidFill>
                <a:schemeClr val="tx1"/>
              </a:solidFill>
            </a:endParaRPr>
          </a:p>
          <a:p>
            <a:pPr marL="171450" indent="-171450" fontAlgn="base">
              <a:buFont typeface="Arial" panose="020B0604020202020204" pitchFamily="34" charset="0"/>
              <a:buChar char="•"/>
            </a:pPr>
            <a:endParaRPr lang="en-US" sz="1200" dirty="0">
              <a:solidFill>
                <a:schemeClr val="tx1"/>
              </a:solidFill>
            </a:endParaRPr>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704F5D4D-0952-4A0E-A37A-48CFA6EC739D}"/>
                  </a:ext>
                </a:extLst>
              </p:cNvPr>
              <p:cNvSpPr/>
              <p:nvPr/>
            </p:nvSpPr>
            <p:spPr>
              <a:xfrm>
                <a:off x="6472453" y="266945"/>
                <a:ext cx="3739856" cy="16855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sng" dirty="0">
                    <a:solidFill>
                      <a:schemeClr val="tx1"/>
                    </a:solidFill>
                  </a:rPr>
                  <a:t>Calcuate actual change in GDP (or GDP per capita) when given the % change in GDP and the previous year’s GDP, alongside current year population</a:t>
                </a:r>
              </a:p>
              <a:p>
                <a:endParaRPr lang="en-GB" sz="1100" b="1" u="sng" dirty="0">
                  <a:solidFill>
                    <a:schemeClr val="tx1"/>
                  </a:solidFill>
                </a:endParaRPr>
              </a:p>
              <a:p>
                <a:pPr marL="171450" indent="-171450" fontAlgn="base">
                  <a:buFont typeface="Arial" panose="020B0604020202020204" pitchFamily="34" charset="0"/>
                  <a:buChar char="•"/>
                </a:pPr>
                <a:r>
                  <a:rPr lang="en-GB" sz="1200" dirty="0">
                    <a:solidFill>
                      <a:schemeClr val="tx1"/>
                    </a:solidFill>
                  </a:rPr>
                  <a:t>GDP per capita = </a:t>
                </a:r>
                <a14:m>
                  <m:oMath xmlns:m="http://schemas.openxmlformats.org/officeDocument/2006/math">
                    <m:f>
                      <m:fPr>
                        <m:ctrlPr>
                          <a:rPr lang="en-GB" sz="1200" i="1">
                            <a:solidFill>
                              <a:schemeClr val="tx1"/>
                            </a:solidFill>
                            <a:latin typeface="Cambria Math" panose="02040503050406030204" pitchFamily="18" charset="0"/>
                          </a:rPr>
                        </m:ctrlPr>
                      </m:fPr>
                      <m:num>
                        <m:r>
                          <m:rPr>
                            <m:nor/>
                          </m:rPr>
                          <a:rPr lang="en-GB" sz="1200" b="0" i="0" smtClean="0">
                            <a:solidFill>
                              <a:schemeClr val="tx1"/>
                            </a:solidFill>
                            <a:latin typeface="Cambria Math" panose="02040503050406030204" pitchFamily="18" charset="0"/>
                          </a:rPr>
                          <m:t>(</m:t>
                        </m:r>
                        <m:r>
                          <m:rPr>
                            <m:nor/>
                          </m:rPr>
                          <a:rPr lang="en-GB" sz="1200">
                            <a:solidFill>
                              <a:schemeClr val="tx1"/>
                            </a:solidFill>
                          </a:rPr>
                          <m:t>GDP</m:t>
                        </m:r>
                        <m:r>
                          <a:rPr lang="en-GB" sz="1200" b="0" i="1" smtClean="0">
                            <a:solidFill>
                              <a:schemeClr val="tx1"/>
                            </a:solidFill>
                            <a:latin typeface="Cambria Math" panose="02040503050406030204" pitchFamily="18" charset="0"/>
                          </a:rPr>
                          <m:t> </m:t>
                        </m:r>
                        <m:r>
                          <a:rPr lang="en-GB" sz="1200" b="0" i="1" smtClean="0">
                            <a:solidFill>
                              <a:schemeClr val="tx1"/>
                            </a:solidFill>
                            <a:latin typeface="Cambria Math" panose="02040503050406030204" pitchFamily="18" charset="0"/>
                          </a:rPr>
                          <m:t>𝑜𝑓</m:t>
                        </m:r>
                        <m:r>
                          <a:rPr lang="en-GB" sz="1200" b="0" i="1" smtClean="0">
                            <a:solidFill>
                              <a:schemeClr val="tx1"/>
                            </a:solidFill>
                            <a:latin typeface="Cambria Math" panose="02040503050406030204" pitchFamily="18" charset="0"/>
                          </a:rPr>
                          <m:t> </m:t>
                        </m:r>
                        <m:r>
                          <a:rPr lang="en-GB" sz="1200" b="0" i="1" smtClean="0">
                            <a:solidFill>
                              <a:schemeClr val="tx1"/>
                            </a:solidFill>
                            <a:latin typeface="Cambria Math" panose="02040503050406030204" pitchFamily="18" charset="0"/>
                          </a:rPr>
                          <m:t>𝑝𝑟𝑒𝑣𝑖𝑜𝑢𝑠</m:t>
                        </m:r>
                        <m:r>
                          <a:rPr lang="en-GB" sz="1200" b="0" i="1" smtClean="0">
                            <a:solidFill>
                              <a:schemeClr val="tx1"/>
                            </a:solidFill>
                            <a:latin typeface="Cambria Math" panose="02040503050406030204" pitchFamily="18" charset="0"/>
                          </a:rPr>
                          <m:t> </m:t>
                        </m:r>
                        <m:r>
                          <a:rPr lang="en-GB" sz="1200" b="0" i="1" smtClean="0">
                            <a:solidFill>
                              <a:schemeClr val="tx1"/>
                            </a:solidFill>
                            <a:latin typeface="Cambria Math" panose="02040503050406030204" pitchFamily="18" charset="0"/>
                          </a:rPr>
                          <m:t>𝑦𝑒𝑎𝑟</m:t>
                        </m:r>
                        <m:r>
                          <a:rPr lang="en-GB" sz="1200" b="0" i="1" smtClean="0">
                            <a:solidFill>
                              <a:schemeClr val="tx1"/>
                            </a:solidFill>
                            <a:latin typeface="Cambria Math" panose="02040503050406030204" pitchFamily="18" charset="0"/>
                          </a:rPr>
                          <m:t> </m:t>
                        </m:r>
                        <m:r>
                          <a:rPr lang="en-GB" sz="1200" b="0" i="1" smtClean="0">
                            <a:solidFill>
                              <a:schemeClr val="tx1"/>
                            </a:solidFill>
                            <a:latin typeface="Cambria Math" panose="02040503050406030204" pitchFamily="18" charset="0"/>
                          </a:rPr>
                          <m:t>𝑥</m:t>
                        </m:r>
                        <m:r>
                          <a:rPr lang="en-GB" sz="1200" b="0" i="1" smtClean="0">
                            <a:solidFill>
                              <a:schemeClr val="tx1"/>
                            </a:solidFill>
                            <a:latin typeface="Cambria Math" panose="02040503050406030204" pitchFamily="18" charset="0"/>
                          </a:rPr>
                          <m:t> % </m:t>
                        </m:r>
                        <m:r>
                          <a:rPr lang="en-GB" sz="1200" b="0" i="1" smtClean="0">
                            <a:solidFill>
                              <a:schemeClr val="tx1"/>
                            </a:solidFill>
                            <a:latin typeface="Cambria Math" panose="02040503050406030204" pitchFamily="18" charset="0"/>
                          </a:rPr>
                          <m:t>𝑐h𝑎𝑛𝑔𝑒</m:t>
                        </m:r>
                        <m:r>
                          <a:rPr lang="en-GB" sz="1200" b="0" i="1" smtClean="0">
                            <a:solidFill>
                              <a:schemeClr val="tx1"/>
                            </a:solidFill>
                            <a:latin typeface="Cambria Math" panose="02040503050406030204" pitchFamily="18" charset="0"/>
                          </a:rPr>
                          <m:t>)</m:t>
                        </m:r>
                      </m:num>
                      <m:den>
                        <m:r>
                          <m:rPr>
                            <m:nor/>
                          </m:rPr>
                          <a:rPr lang="en-GB" sz="1200">
                            <a:solidFill>
                              <a:schemeClr val="tx1"/>
                            </a:solidFill>
                          </a:rPr>
                          <m:t>Population</m:t>
                        </m:r>
                      </m:den>
                    </m:f>
                  </m:oMath>
                </a14:m>
                <a:endParaRPr lang="en-GB" sz="1200" dirty="0">
                  <a:solidFill>
                    <a:schemeClr val="tx1"/>
                  </a:solidFill>
                </a:endParaRPr>
              </a:p>
              <a:p>
                <a:pPr marL="171450" indent="-171450" fontAlgn="base">
                  <a:buFont typeface="Arial" panose="020B0604020202020204" pitchFamily="34" charset="0"/>
                  <a:buChar char="•"/>
                </a:pPr>
                <a:r>
                  <a:rPr lang="en-GB" sz="1200" dirty="0">
                    <a:solidFill>
                      <a:schemeClr val="tx1"/>
                    </a:solidFill>
                  </a:rPr>
                  <a:t>E.g. GDP x 1.04 if GDP has increased by 4%</a:t>
                </a:r>
              </a:p>
            </p:txBody>
          </p:sp>
        </mc:Choice>
        <mc:Fallback xmlns="">
          <p:sp>
            <p:nvSpPr>
              <p:cNvPr id="10" name="Rectangle 9">
                <a:extLst>
                  <a:ext uri="{FF2B5EF4-FFF2-40B4-BE49-F238E27FC236}">
                    <a16:creationId xmlns:a16="http://schemas.microsoft.com/office/drawing/2014/main" id="{704F5D4D-0952-4A0E-A37A-48CFA6EC739D}"/>
                  </a:ext>
                </a:extLst>
              </p:cNvPr>
              <p:cNvSpPr>
                <a:spLocks noRot="1" noChangeAspect="1" noMove="1" noResize="1" noEditPoints="1" noAdjustHandles="1" noChangeArrowheads="1" noChangeShapeType="1" noTextEdit="1"/>
              </p:cNvSpPr>
              <p:nvPr/>
            </p:nvSpPr>
            <p:spPr>
              <a:xfrm>
                <a:off x="6472453" y="266945"/>
                <a:ext cx="3739856" cy="1685546"/>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955190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073C448C-B28D-41EA-96DB-47DE82562ECC}"/>
              </a:ext>
            </a:extLst>
          </p:cNvPr>
          <p:cNvSpPr/>
          <p:nvPr/>
        </p:nvSpPr>
        <p:spPr>
          <a:xfrm>
            <a:off x="4786874" y="544945"/>
            <a:ext cx="3516165" cy="24081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3.2.2.3 Employment and Unemployment</a:t>
            </a:r>
          </a:p>
          <a:p>
            <a:endParaRPr lang="en-GB" sz="1200" dirty="0"/>
          </a:p>
          <a:p>
            <a:pPr marL="171450" indent="-171450">
              <a:buFont typeface="Arial" panose="020B0604020202020204" pitchFamily="34" charset="0"/>
              <a:buChar char="•"/>
            </a:pPr>
            <a:r>
              <a:rPr lang="en-GB" sz="1200" dirty="0"/>
              <a:t>Employment and unemployment and how they are measured </a:t>
            </a:r>
          </a:p>
          <a:p>
            <a:pPr marL="171450" indent="-171450">
              <a:buFont typeface="Arial" panose="020B0604020202020204" pitchFamily="34" charset="0"/>
              <a:buChar char="•"/>
            </a:pPr>
            <a:r>
              <a:rPr lang="en-GB" sz="1200" dirty="0"/>
              <a:t>Types and causes of unemployment:</a:t>
            </a:r>
          </a:p>
          <a:p>
            <a:pPr marL="628650" lvl="1" indent="-171450">
              <a:buFont typeface="Arial" panose="020B0604020202020204" pitchFamily="34" charset="0"/>
              <a:buChar char="•"/>
            </a:pPr>
            <a:r>
              <a:rPr lang="en-GB" sz="1200" dirty="0"/>
              <a:t>structural, seasonal, frictional and cyclical, and be able to explain the factors that cause these</a:t>
            </a:r>
          </a:p>
          <a:p>
            <a:pPr marL="171450" indent="-171450">
              <a:buFont typeface="Arial" panose="020B0604020202020204" pitchFamily="34" charset="0"/>
              <a:buChar char="•"/>
            </a:pPr>
            <a:r>
              <a:rPr lang="en-GB" sz="1200" dirty="0"/>
              <a:t>The consequences of unemployment for different groups within the economy. </a:t>
            </a:r>
          </a:p>
          <a:p>
            <a:pPr marL="171450" indent="-171450">
              <a:buFont typeface="Arial" panose="020B0604020202020204" pitchFamily="34" charset="0"/>
              <a:buChar char="•"/>
            </a:pPr>
            <a:r>
              <a:rPr lang="en-GB" sz="1200" dirty="0"/>
              <a:t>Government policies to reduce unemployment </a:t>
            </a:r>
          </a:p>
          <a:p>
            <a:r>
              <a:rPr lang="en-GB" sz="1200" b="1" dirty="0"/>
              <a:t>Appears in Paper 2 - Macroeconomics</a:t>
            </a:r>
          </a:p>
        </p:txBody>
      </p:sp>
      <p:sp>
        <p:nvSpPr>
          <p:cNvPr id="7" name="Rectangle 6">
            <a:extLst>
              <a:ext uri="{FF2B5EF4-FFF2-40B4-BE49-F238E27FC236}">
                <a16:creationId xmlns:a16="http://schemas.microsoft.com/office/drawing/2014/main" id="{EBD6C4EC-43B3-49C6-AD0E-714F12491141}"/>
              </a:ext>
            </a:extLst>
          </p:cNvPr>
          <p:cNvSpPr/>
          <p:nvPr/>
        </p:nvSpPr>
        <p:spPr>
          <a:xfrm>
            <a:off x="8404231" y="125268"/>
            <a:ext cx="3681115" cy="37272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Types of unemployment:</a:t>
            </a:r>
          </a:p>
          <a:p>
            <a:endParaRPr lang="en-GB" sz="1200" b="1" u="sng" dirty="0">
              <a:solidFill>
                <a:schemeClr val="tx1"/>
              </a:solidFill>
            </a:endParaRPr>
          </a:p>
          <a:p>
            <a:pPr lvl="0"/>
            <a:r>
              <a:rPr lang="en-GB" sz="1200" b="1" dirty="0">
                <a:solidFill>
                  <a:schemeClr val="tx1"/>
                </a:solidFill>
              </a:rPr>
              <a:t>Seasonal</a:t>
            </a:r>
          </a:p>
          <a:p>
            <a:pPr lvl="0"/>
            <a:r>
              <a:rPr lang="en-GB" sz="1200" dirty="0">
                <a:solidFill>
                  <a:schemeClr val="tx1"/>
                </a:solidFill>
              </a:rPr>
              <a:t>Regular </a:t>
            </a:r>
            <a:r>
              <a:rPr lang="en-GB" sz="1200" b="1" dirty="0">
                <a:solidFill>
                  <a:schemeClr val="tx1"/>
                </a:solidFill>
              </a:rPr>
              <a:t>seasonal changes in employment </a:t>
            </a:r>
            <a:r>
              <a:rPr lang="en-GB" sz="1200" dirty="0">
                <a:solidFill>
                  <a:schemeClr val="tx1"/>
                </a:solidFill>
              </a:rPr>
              <a:t>/ labour demand e.g. tourism, retail, agriculture and construction industries</a:t>
            </a:r>
          </a:p>
          <a:p>
            <a:pPr lvl="0"/>
            <a:endParaRPr lang="en-GB" sz="1200" dirty="0">
              <a:solidFill>
                <a:schemeClr val="tx1"/>
              </a:solidFill>
            </a:endParaRPr>
          </a:p>
          <a:p>
            <a:pPr lvl="0"/>
            <a:r>
              <a:rPr lang="en-GB" sz="1200" b="1" dirty="0">
                <a:solidFill>
                  <a:schemeClr val="tx1"/>
                </a:solidFill>
              </a:rPr>
              <a:t>Structural</a:t>
            </a:r>
          </a:p>
          <a:p>
            <a:pPr lvl="0"/>
            <a:r>
              <a:rPr lang="en-GB" sz="1200" dirty="0">
                <a:solidFill>
                  <a:schemeClr val="tx1"/>
                </a:solidFill>
              </a:rPr>
              <a:t>Arises from the </a:t>
            </a:r>
            <a:r>
              <a:rPr lang="en-GB" sz="1200" b="1" dirty="0">
                <a:solidFill>
                  <a:schemeClr val="tx1"/>
                </a:solidFill>
              </a:rPr>
              <a:t>mismatch of skills </a:t>
            </a:r>
            <a:r>
              <a:rPr lang="en-GB" sz="1200" dirty="0">
                <a:solidFill>
                  <a:schemeClr val="tx1"/>
                </a:solidFill>
              </a:rPr>
              <a:t>and job opportunities as the pattern of labour demand changes – linked to labour immobility</a:t>
            </a:r>
          </a:p>
          <a:p>
            <a:pPr lvl="0"/>
            <a:endParaRPr lang="en-GB" sz="1200" dirty="0">
              <a:solidFill>
                <a:schemeClr val="tx1"/>
              </a:solidFill>
            </a:endParaRPr>
          </a:p>
          <a:p>
            <a:pPr lvl="0"/>
            <a:r>
              <a:rPr lang="en-GB" sz="1200" b="1" dirty="0">
                <a:solidFill>
                  <a:schemeClr val="tx1"/>
                </a:solidFill>
              </a:rPr>
              <a:t>Frictional</a:t>
            </a:r>
          </a:p>
          <a:p>
            <a:pPr lvl="0"/>
            <a:r>
              <a:rPr lang="en-GB" sz="1200" dirty="0">
                <a:solidFill>
                  <a:schemeClr val="tx1"/>
                </a:solidFill>
              </a:rPr>
              <a:t>Transitional unemployment due to </a:t>
            </a:r>
            <a:r>
              <a:rPr lang="en-GB" sz="1200" b="1" dirty="0">
                <a:solidFill>
                  <a:schemeClr val="tx1"/>
                </a:solidFill>
              </a:rPr>
              <a:t>people moving between jobs</a:t>
            </a:r>
            <a:r>
              <a:rPr lang="en-GB" sz="1200" b="0" dirty="0">
                <a:solidFill>
                  <a:schemeClr val="tx1"/>
                </a:solidFill>
              </a:rPr>
              <a:t> e.g. new entrants to the labour market</a:t>
            </a:r>
          </a:p>
          <a:p>
            <a:pPr lvl="0"/>
            <a:endParaRPr lang="en-GB" sz="1200" dirty="0">
              <a:solidFill>
                <a:schemeClr val="tx1"/>
              </a:solidFill>
            </a:endParaRPr>
          </a:p>
          <a:p>
            <a:pPr lvl="0"/>
            <a:r>
              <a:rPr lang="en-GB" sz="1200" b="1" dirty="0">
                <a:solidFill>
                  <a:schemeClr val="tx1"/>
                </a:solidFill>
              </a:rPr>
              <a:t>Cyclical</a:t>
            </a:r>
          </a:p>
          <a:p>
            <a:pPr lvl="0"/>
            <a:r>
              <a:rPr lang="en-GB" sz="1200" dirty="0">
                <a:solidFill>
                  <a:schemeClr val="tx1"/>
                </a:solidFill>
              </a:rPr>
              <a:t>Caused by a </a:t>
            </a:r>
            <a:r>
              <a:rPr lang="en-GB" sz="1200" b="1" dirty="0">
                <a:solidFill>
                  <a:schemeClr val="tx1"/>
                </a:solidFill>
              </a:rPr>
              <a:t>fall in or persistent weakness of aggregate demand </a:t>
            </a:r>
            <a:r>
              <a:rPr lang="en-GB" sz="1200" dirty="0">
                <a:solidFill>
                  <a:schemeClr val="tx1"/>
                </a:solidFill>
              </a:rPr>
              <a:t>leading to a decline in real GDP and jobs</a:t>
            </a:r>
          </a:p>
          <a:p>
            <a:pPr lvl="0"/>
            <a:r>
              <a:rPr lang="en-GB" sz="1200" dirty="0">
                <a:solidFill>
                  <a:schemeClr val="tx1"/>
                </a:solidFill>
              </a:rPr>
              <a:t>(demand-deficient)</a:t>
            </a:r>
          </a:p>
        </p:txBody>
      </p:sp>
      <p:pic>
        <p:nvPicPr>
          <p:cNvPr id="1026" name="Picture 2" descr="A change to transport arrangements - Brinsworth Academy">
            <a:extLst>
              <a:ext uri="{FF2B5EF4-FFF2-40B4-BE49-F238E27FC236}">
                <a16:creationId xmlns:a16="http://schemas.microsoft.com/office/drawing/2014/main" id="{BC38D797-0DDE-4D6C-9CA1-8FE91D5BF9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5715" y="3091127"/>
            <a:ext cx="1130285" cy="113028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3"/>
          <a:stretch>
            <a:fillRect/>
          </a:stretch>
        </p:blipFill>
        <p:spPr>
          <a:xfrm>
            <a:off x="6861702" y="3168000"/>
            <a:ext cx="1390741" cy="1053412"/>
          </a:xfrm>
          <a:prstGeom prst="rect">
            <a:avLst/>
          </a:prstGeom>
        </p:spPr>
      </p:pic>
      <p:sp>
        <p:nvSpPr>
          <p:cNvPr id="2" name="Rectangle 1">
            <a:extLst>
              <a:ext uri="{FF2B5EF4-FFF2-40B4-BE49-F238E27FC236}">
                <a16:creationId xmlns:a16="http://schemas.microsoft.com/office/drawing/2014/main" id="{4E0838ED-120E-452E-FB44-4ADFD541B4DD}"/>
              </a:ext>
            </a:extLst>
          </p:cNvPr>
          <p:cNvSpPr/>
          <p:nvPr/>
        </p:nvSpPr>
        <p:spPr>
          <a:xfrm>
            <a:off x="359794" y="276132"/>
            <a:ext cx="4325888" cy="63195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Minimising unemployment:</a:t>
            </a:r>
          </a:p>
          <a:p>
            <a:r>
              <a:rPr lang="en-GB" sz="1200" dirty="0">
                <a:solidFill>
                  <a:schemeClr val="tx1"/>
                </a:solidFill>
                <a:cs typeface="Calibri"/>
              </a:rPr>
              <a:t>The objective of minimising unemployment is often referred to as </a:t>
            </a:r>
            <a:r>
              <a:rPr lang="en-GB" sz="1200" b="1" dirty="0">
                <a:solidFill>
                  <a:schemeClr val="tx1"/>
                </a:solidFill>
                <a:cs typeface="Calibri"/>
              </a:rPr>
              <a:t>full employment</a:t>
            </a:r>
          </a:p>
          <a:p>
            <a:endParaRPr lang="en-GB" sz="1200" dirty="0">
              <a:solidFill>
                <a:schemeClr val="tx1"/>
              </a:solidFill>
              <a:cs typeface="Calibri"/>
            </a:endParaRPr>
          </a:p>
          <a:p>
            <a:r>
              <a:rPr lang="en-GB" sz="1200" dirty="0">
                <a:solidFill>
                  <a:schemeClr val="tx1"/>
                </a:solidFill>
                <a:cs typeface="Calibri"/>
              </a:rPr>
              <a:t>Full employment: the level of employment where those who are economically active (in work or seeking work) can find work if they are willing to accept jobs at the going wage rate.</a:t>
            </a:r>
          </a:p>
          <a:p>
            <a:endParaRPr lang="en-GB" sz="1200" dirty="0">
              <a:solidFill>
                <a:schemeClr val="tx1"/>
              </a:solidFill>
              <a:cs typeface="Calibri"/>
            </a:endParaRPr>
          </a:p>
          <a:p>
            <a:r>
              <a:rPr lang="en-GB" sz="1200" dirty="0">
                <a:solidFill>
                  <a:schemeClr val="tx1"/>
                </a:solidFill>
              </a:rPr>
              <a:t>Macroeconomic objective: </a:t>
            </a:r>
            <a:r>
              <a:rPr lang="en-GB" sz="1200" b="1" dirty="0">
                <a:solidFill>
                  <a:schemeClr val="tx1"/>
                </a:solidFill>
              </a:rPr>
              <a:t>minimising unemployment</a:t>
            </a:r>
          </a:p>
          <a:p>
            <a:endParaRPr lang="en-GB" sz="1200" b="1" dirty="0">
              <a:solidFill>
                <a:schemeClr val="tx1"/>
              </a:solidFill>
              <a:cs typeface="Calibri"/>
            </a:endParaRPr>
          </a:p>
          <a:p>
            <a:r>
              <a:rPr lang="en-GB" sz="1200" b="1" dirty="0">
                <a:solidFill>
                  <a:schemeClr val="tx1"/>
                </a:solidFill>
                <a:cs typeface="Calibri"/>
              </a:rPr>
              <a:t>Employment: </a:t>
            </a:r>
            <a:r>
              <a:rPr lang="en-GB" sz="1200" dirty="0">
                <a:solidFill>
                  <a:schemeClr val="tx1"/>
                </a:solidFill>
                <a:cs typeface="Calibri"/>
              </a:rPr>
              <a:t>the number of people who are economically active – they are willing and able to work and have a job</a:t>
            </a:r>
          </a:p>
          <a:p>
            <a:endParaRPr lang="en-GB" sz="1200" dirty="0">
              <a:solidFill>
                <a:schemeClr val="tx1"/>
              </a:solidFill>
              <a:cs typeface="Calibri"/>
            </a:endParaRPr>
          </a:p>
          <a:p>
            <a:r>
              <a:rPr lang="en-GB" sz="1200" b="1" dirty="0">
                <a:solidFill>
                  <a:schemeClr val="tx1"/>
                </a:solidFill>
                <a:cs typeface="Calibri"/>
              </a:rPr>
              <a:t>Unemployment: </a:t>
            </a:r>
            <a:r>
              <a:rPr lang="en-GB" sz="1200" dirty="0">
                <a:solidFill>
                  <a:schemeClr val="tx1"/>
                </a:solidFill>
                <a:cs typeface="Calibri"/>
              </a:rPr>
              <a:t>number of economically active people (willing and able to work at the existing wage rate AND actively seeking employment) but cannot find a job at this point in time</a:t>
            </a:r>
          </a:p>
          <a:p>
            <a:endParaRPr lang="en-GB" sz="1200" dirty="0">
              <a:solidFill>
                <a:schemeClr val="tx1"/>
              </a:solidFill>
              <a:cs typeface="Calibri"/>
            </a:endParaRPr>
          </a:p>
          <a:p>
            <a:r>
              <a:rPr lang="en-GB" sz="1200" b="1" dirty="0">
                <a:solidFill>
                  <a:schemeClr val="tx1"/>
                </a:solidFill>
              </a:rPr>
              <a:t>Full employment </a:t>
            </a:r>
            <a:r>
              <a:rPr lang="en-GB" sz="1200" dirty="0">
                <a:solidFill>
                  <a:schemeClr val="tx1"/>
                </a:solidFill>
              </a:rPr>
              <a:t>occurs when all factors of production are fully used (labour aspect of CELL). There is no cyclical unemployment if full employment is achieved.  Full employment will always be above 0% as some people will be unemployed e.g. frictional (between jobs) and seasonal e.g. summer-only jobs like fruit picking</a:t>
            </a:r>
          </a:p>
          <a:p>
            <a:endParaRPr lang="en-GB" sz="1200" dirty="0">
              <a:solidFill>
                <a:schemeClr val="tx1"/>
              </a:solidFill>
            </a:endParaRPr>
          </a:p>
          <a:p>
            <a:pPr marL="342900" indent="-342900">
              <a:buClr>
                <a:schemeClr val="accent1"/>
              </a:buClr>
              <a:buSzPct val="80000"/>
              <a:buFont typeface="Wingdings" panose="05000000000000000000" pitchFamily="2" charset="2"/>
              <a:buChar char="¥"/>
            </a:pPr>
            <a:endParaRPr lang="en-GB" sz="1200" b="1" i="1" dirty="0">
              <a:solidFill>
                <a:schemeClr val="tx1"/>
              </a:solidFill>
            </a:endParaRPr>
          </a:p>
          <a:p>
            <a:pPr>
              <a:buClr>
                <a:schemeClr val="accent1"/>
              </a:buClr>
              <a:buSzPct val="80000"/>
            </a:pPr>
            <a:r>
              <a:rPr lang="en-GB" sz="1200" dirty="0">
                <a:solidFill>
                  <a:schemeClr val="tx1"/>
                </a:solidFill>
              </a:rPr>
              <a:t>The </a:t>
            </a:r>
            <a:r>
              <a:rPr lang="en-GB" sz="1200" b="1" dirty="0">
                <a:solidFill>
                  <a:schemeClr val="tx1"/>
                </a:solidFill>
              </a:rPr>
              <a:t>level</a:t>
            </a:r>
            <a:r>
              <a:rPr lang="en-GB" sz="1200" dirty="0">
                <a:solidFill>
                  <a:schemeClr val="tx1"/>
                </a:solidFill>
              </a:rPr>
              <a:t> of unemployment = the number of people who are unemployed</a:t>
            </a:r>
          </a:p>
          <a:p>
            <a:pPr marL="342900" indent="-342900">
              <a:buClr>
                <a:schemeClr val="accent1"/>
              </a:buClr>
              <a:buSzPct val="80000"/>
              <a:buFont typeface="Wingdings" panose="05000000000000000000" pitchFamily="2" charset="2"/>
              <a:buChar char="¥"/>
            </a:pPr>
            <a:endParaRPr lang="en-GB" sz="1200" dirty="0">
              <a:solidFill>
                <a:schemeClr val="tx1"/>
              </a:solidFill>
            </a:endParaRPr>
          </a:p>
          <a:p>
            <a:pPr>
              <a:buClr>
                <a:schemeClr val="accent1"/>
              </a:buClr>
              <a:buSzPct val="80000"/>
            </a:pPr>
            <a:r>
              <a:rPr lang="en-GB" sz="1200" dirty="0">
                <a:solidFill>
                  <a:schemeClr val="tx1"/>
                </a:solidFill>
              </a:rPr>
              <a:t>The </a:t>
            </a:r>
            <a:r>
              <a:rPr lang="en-GB" sz="1200" b="1" dirty="0">
                <a:solidFill>
                  <a:schemeClr val="tx1"/>
                </a:solidFill>
              </a:rPr>
              <a:t>rate</a:t>
            </a:r>
            <a:r>
              <a:rPr lang="en-GB" sz="1200" dirty="0">
                <a:solidFill>
                  <a:schemeClr val="tx1"/>
                </a:solidFill>
              </a:rPr>
              <a:t> of unemployment = the number of people unemployed as a % of the labour force</a:t>
            </a:r>
            <a:endParaRPr lang="en-GB" sz="1200" b="1" i="1" u="sng" dirty="0">
              <a:solidFill>
                <a:schemeClr val="tx1"/>
              </a:solidFill>
            </a:endParaRPr>
          </a:p>
          <a:p>
            <a:pPr>
              <a:buClr>
                <a:schemeClr val="accent1"/>
              </a:buClr>
              <a:buSzPct val="80000"/>
            </a:pPr>
            <a:endParaRPr lang="en-GB" sz="1200" b="1" i="1" u="sng" dirty="0">
              <a:solidFill>
                <a:schemeClr val="tx1"/>
              </a:solidFill>
            </a:endParaRPr>
          </a:p>
          <a:p>
            <a:pPr>
              <a:buClr>
                <a:schemeClr val="accent1"/>
              </a:buClr>
              <a:buSzPct val="80000"/>
            </a:pPr>
            <a:r>
              <a:rPr lang="en-GB" sz="1200" b="1" u="sng" dirty="0">
                <a:solidFill>
                  <a:schemeClr val="tx1"/>
                </a:solidFill>
              </a:rPr>
              <a:t>Number Unemployed </a:t>
            </a:r>
            <a:r>
              <a:rPr lang="en-GB" sz="1200" b="1" dirty="0">
                <a:solidFill>
                  <a:schemeClr val="tx1"/>
                </a:solidFill>
              </a:rPr>
              <a:t>  x 100 = rate of unemployment</a:t>
            </a:r>
          </a:p>
          <a:p>
            <a:pPr>
              <a:buClr>
                <a:schemeClr val="accent1"/>
              </a:buClr>
              <a:buSzPct val="80000"/>
            </a:pPr>
            <a:r>
              <a:rPr lang="en-GB" sz="1200" b="1" dirty="0">
                <a:solidFill>
                  <a:schemeClr val="tx1"/>
                </a:solidFill>
              </a:rPr>
              <a:t>Labour force</a:t>
            </a:r>
            <a:endParaRPr lang="en-GB" sz="1200" dirty="0">
              <a:solidFill>
                <a:schemeClr val="tx1"/>
              </a:solidFill>
            </a:endParaRPr>
          </a:p>
          <a:p>
            <a:endParaRPr lang="en-GB" sz="1200" dirty="0">
              <a:solidFill>
                <a:schemeClr val="tx1"/>
              </a:solidFill>
              <a:cs typeface="Calibri"/>
            </a:endParaRPr>
          </a:p>
        </p:txBody>
      </p:sp>
      <p:sp>
        <p:nvSpPr>
          <p:cNvPr id="3" name="Rectangle 2">
            <a:extLst>
              <a:ext uri="{FF2B5EF4-FFF2-40B4-BE49-F238E27FC236}">
                <a16:creationId xmlns:a16="http://schemas.microsoft.com/office/drawing/2014/main" id="{25FBA962-BF79-E079-6FC2-952C91D11E0D}"/>
              </a:ext>
            </a:extLst>
          </p:cNvPr>
          <p:cNvSpPr/>
          <p:nvPr/>
        </p:nvSpPr>
        <p:spPr>
          <a:xfrm>
            <a:off x="4965715" y="4221412"/>
            <a:ext cx="7018439" cy="25113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unemployment: </a:t>
            </a:r>
            <a:r>
              <a:rPr lang="en-GB" sz="1200" b="1" dirty="0">
                <a:solidFill>
                  <a:schemeClr val="tx1"/>
                </a:solidFill>
              </a:rPr>
              <a:t>Labour immobility </a:t>
            </a:r>
          </a:p>
          <a:p>
            <a:endParaRPr lang="en-GB" sz="1200" b="1" dirty="0">
              <a:solidFill>
                <a:schemeClr val="tx1"/>
              </a:solidFill>
            </a:endParaRPr>
          </a:p>
          <a:p>
            <a:r>
              <a:rPr lang="en-GB" sz="1200" dirty="0">
                <a:solidFill>
                  <a:schemeClr val="tx1"/>
                </a:solidFill>
              </a:rPr>
              <a:t>Can occur as a result of:</a:t>
            </a:r>
          </a:p>
          <a:p>
            <a:r>
              <a:rPr lang="en-GB" sz="1200" b="1" dirty="0">
                <a:solidFill>
                  <a:schemeClr val="tx1"/>
                </a:solidFill>
              </a:rPr>
              <a:t>Geographical immobility </a:t>
            </a:r>
            <a:r>
              <a:rPr lang="en-GB" sz="1200" dirty="0">
                <a:solidFill>
                  <a:schemeClr val="tx1"/>
                </a:solidFill>
              </a:rPr>
              <a:t>– where workers find it difficult to move from one area to another for work because of the cost of housing (e.g. London housing costs), not being aware of jobs or not wanting to move away from family and friends</a:t>
            </a:r>
          </a:p>
          <a:p>
            <a:endParaRPr lang="en-GB" sz="1200" dirty="0">
              <a:solidFill>
                <a:schemeClr val="tx1"/>
              </a:solidFill>
            </a:endParaRPr>
          </a:p>
          <a:p>
            <a:r>
              <a:rPr lang="en-GB" sz="1200" b="1" dirty="0">
                <a:solidFill>
                  <a:schemeClr val="tx1"/>
                </a:solidFill>
              </a:rPr>
              <a:t>Occupational immobility </a:t>
            </a:r>
            <a:r>
              <a:rPr lang="en-GB" sz="1200" dirty="0">
                <a:solidFill>
                  <a:schemeClr val="tx1"/>
                </a:solidFill>
              </a:rPr>
              <a:t>– where workers do not have the skills for another type of work e.g. a coal miner cannot easily transfer to become a teacher.  This exists when there is a skills shortage.</a:t>
            </a:r>
          </a:p>
          <a:p>
            <a:endParaRPr lang="en-GB" sz="1200" dirty="0">
              <a:solidFill>
                <a:schemeClr val="tx1"/>
              </a:solidFill>
            </a:endParaRPr>
          </a:p>
          <a:p>
            <a:r>
              <a:rPr lang="en-GB" sz="1200" dirty="0">
                <a:solidFill>
                  <a:schemeClr val="tx1"/>
                </a:solidFill>
              </a:rPr>
              <a:t>Labour immobility can lead to structural unemployment as the result of the decline of a particular industry creating large scale unemployment in a geographical area.  People are unable to move for work or do not have the skills to move to other roles so extensive training is needed to tackle the problem.</a:t>
            </a:r>
          </a:p>
        </p:txBody>
      </p:sp>
    </p:spTree>
    <p:extLst>
      <p:ext uri="{BB962C8B-B14F-4D97-AF65-F5344CB8AC3E}">
        <p14:creationId xmlns:p14="http://schemas.microsoft.com/office/powerpoint/2010/main" val="142830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D6C4EC-43B3-49C6-AD0E-714F12491141}"/>
              </a:ext>
            </a:extLst>
          </p:cNvPr>
          <p:cNvSpPr/>
          <p:nvPr/>
        </p:nvSpPr>
        <p:spPr>
          <a:xfrm>
            <a:off x="8404231" y="273050"/>
            <a:ext cx="3681115" cy="45673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Policies to reduce unemployment:</a:t>
            </a:r>
            <a:endParaRPr lang="en-GB" sz="1200" u="sng" dirty="0">
              <a:solidFill>
                <a:schemeClr val="tx1"/>
              </a:solidFill>
            </a:endParaRPr>
          </a:p>
          <a:p>
            <a:endParaRPr lang="en-GB" sz="1200" b="1" dirty="0">
              <a:solidFill>
                <a:schemeClr val="tx1"/>
              </a:solidFill>
            </a:endParaRPr>
          </a:p>
          <a:p>
            <a:pPr algn="l" rtl="0" fontAlgn="base">
              <a:buFont typeface="Arial" panose="020B0604020202020204" pitchFamily="34" charset="0"/>
              <a:buChar char="•"/>
            </a:pPr>
            <a:r>
              <a:rPr lang="en-US" sz="1200" dirty="0">
                <a:solidFill>
                  <a:schemeClr val="tx1"/>
                </a:solidFill>
              </a:rPr>
              <a:t>The government could cut </a:t>
            </a:r>
            <a:r>
              <a:rPr lang="en-US" sz="1200" b="1" dirty="0">
                <a:solidFill>
                  <a:schemeClr val="tx1"/>
                </a:solidFill>
              </a:rPr>
              <a:t>income tax </a:t>
            </a:r>
            <a:r>
              <a:rPr lang="en-US" sz="1200" dirty="0">
                <a:solidFill>
                  <a:schemeClr val="tx1"/>
                </a:solidFill>
              </a:rPr>
              <a:t>which is the tax we pay on our wages.  This would mean people have more money to spend and also may encourage people to work (more) as they don’t have to pay as much tax.</a:t>
            </a:r>
          </a:p>
          <a:p>
            <a:pPr fontAlgn="base">
              <a:buFont typeface="Arial" panose="020B0604020202020204" pitchFamily="34" charset="0"/>
              <a:buChar char="•"/>
            </a:pPr>
            <a:r>
              <a:rPr lang="en-US" sz="1200" dirty="0">
                <a:solidFill>
                  <a:schemeClr val="tx1"/>
                </a:solidFill>
              </a:rPr>
              <a:t>The government could cut </a:t>
            </a:r>
            <a:r>
              <a:rPr lang="en-US" sz="1200" b="1" dirty="0">
                <a:solidFill>
                  <a:schemeClr val="tx1"/>
                </a:solidFill>
              </a:rPr>
              <a:t>interest rates </a:t>
            </a:r>
            <a:r>
              <a:rPr lang="en-US" sz="1200" dirty="0">
                <a:solidFill>
                  <a:schemeClr val="tx1"/>
                </a:solidFill>
              </a:rPr>
              <a:t>which is the amount we pay on money we borrow and also the reward we receive from having savings in the bank. This gives consumers a greater disposable income and also encourages firms to invest leading to higher levels of employment.</a:t>
            </a:r>
          </a:p>
          <a:p>
            <a:pPr fontAlgn="base">
              <a:buFont typeface="Arial" panose="020B0604020202020204" pitchFamily="34" charset="0"/>
              <a:buChar char="•"/>
            </a:pPr>
            <a:endParaRPr lang="en-US" sz="1200" dirty="0">
              <a:solidFill>
                <a:schemeClr val="tx1"/>
              </a:solidFill>
            </a:endParaRPr>
          </a:p>
          <a:p>
            <a:pPr fontAlgn="base">
              <a:buFont typeface="Arial" panose="020B0604020202020204" pitchFamily="34" charset="0"/>
              <a:buChar char="•"/>
            </a:pPr>
            <a:r>
              <a:rPr lang="en-US" sz="1200" b="1" dirty="0">
                <a:solidFill>
                  <a:schemeClr val="tx1"/>
                </a:solidFill>
              </a:rPr>
              <a:t>Supply-side policies could also be used:</a:t>
            </a:r>
          </a:p>
          <a:p>
            <a:pPr marL="171450" indent="-171450">
              <a:buFont typeface="Arial" panose="020B0604020202020204" pitchFamily="34" charset="0"/>
              <a:buChar char="•"/>
            </a:pPr>
            <a:r>
              <a:rPr lang="en-GB" sz="1200" dirty="0">
                <a:solidFill>
                  <a:schemeClr val="tx1"/>
                </a:solidFill>
              </a:rPr>
              <a:t>Increase in factors of production (more can be made, lower prices)</a:t>
            </a:r>
          </a:p>
          <a:p>
            <a:pPr marL="171450" indent="-171450">
              <a:buFont typeface="Arial" panose="020B0604020202020204" pitchFamily="34" charset="0"/>
              <a:buChar char="•"/>
            </a:pPr>
            <a:r>
              <a:rPr lang="en-GB" sz="1200" dirty="0">
                <a:solidFill>
                  <a:schemeClr val="tx1"/>
                </a:solidFill>
              </a:rPr>
              <a:t>More government spending leading to better education and training  (which type of unemployment might this improve?)</a:t>
            </a:r>
          </a:p>
          <a:p>
            <a:pPr marL="171450" indent="-171450">
              <a:buFont typeface="Arial" panose="020B0604020202020204" pitchFamily="34" charset="0"/>
              <a:buChar char="•"/>
            </a:pPr>
            <a:r>
              <a:rPr lang="en-GB" sz="1200" dirty="0">
                <a:solidFill>
                  <a:schemeClr val="tx1"/>
                </a:solidFill>
              </a:rPr>
              <a:t>Increased spending on infrastructure (e.g. HS2, parkway improvements, making it easier and cheaper for firms to operate</a:t>
            </a:r>
          </a:p>
          <a:p>
            <a:pPr marL="171450" indent="-171450">
              <a:buFont typeface="Arial" panose="020B0604020202020204" pitchFamily="34" charset="0"/>
              <a:buChar char="•"/>
            </a:pPr>
            <a:r>
              <a:rPr lang="en-GB" sz="1200" dirty="0">
                <a:solidFill>
                  <a:schemeClr val="tx1"/>
                </a:solidFill>
              </a:rPr>
              <a:t>Removing rules (deregulation) which mean it is easier for firms to operate</a:t>
            </a:r>
          </a:p>
          <a:p>
            <a:pPr algn="l" rtl="0" fontAlgn="base"/>
            <a:endParaRPr lang="en-US" sz="1200" b="1" dirty="0">
              <a:solidFill>
                <a:schemeClr val="tx1"/>
              </a:solidFill>
            </a:endParaRPr>
          </a:p>
        </p:txBody>
      </p:sp>
      <p:pic>
        <p:nvPicPr>
          <p:cNvPr id="14" name="Picture 13">
            <a:extLst>
              <a:ext uri="{FF2B5EF4-FFF2-40B4-BE49-F238E27FC236}">
                <a16:creationId xmlns:a16="http://schemas.microsoft.com/office/drawing/2014/main" id="{DE2E16DB-40D8-401B-86E1-AA84416A71F2}"/>
              </a:ext>
            </a:extLst>
          </p:cNvPr>
          <p:cNvPicPr>
            <a:picLocks noChangeAspect="1"/>
          </p:cNvPicPr>
          <p:nvPr/>
        </p:nvPicPr>
        <p:blipFill>
          <a:blip r:embed="rId2"/>
          <a:stretch>
            <a:fillRect/>
          </a:stretch>
        </p:blipFill>
        <p:spPr>
          <a:xfrm>
            <a:off x="5441225" y="32736"/>
            <a:ext cx="1390741" cy="1053412"/>
          </a:xfrm>
          <a:prstGeom prst="rect">
            <a:avLst/>
          </a:prstGeom>
        </p:spPr>
      </p:pic>
      <p:sp>
        <p:nvSpPr>
          <p:cNvPr id="13" name="Rectangle 12">
            <a:extLst>
              <a:ext uri="{FF2B5EF4-FFF2-40B4-BE49-F238E27FC236}">
                <a16:creationId xmlns:a16="http://schemas.microsoft.com/office/drawing/2014/main" id="{BACAA7E3-E858-4A74-A11D-3E53F23B1A9B}"/>
              </a:ext>
            </a:extLst>
          </p:cNvPr>
          <p:cNvSpPr/>
          <p:nvPr/>
        </p:nvSpPr>
        <p:spPr>
          <a:xfrm>
            <a:off x="192946" y="125268"/>
            <a:ext cx="3811459" cy="30751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Causes of unemployment: </a:t>
            </a:r>
            <a:r>
              <a:rPr lang="en-GB" sz="1200" b="1" dirty="0">
                <a:solidFill>
                  <a:schemeClr val="tx1"/>
                </a:solidFill>
              </a:rPr>
              <a:t>Technology</a:t>
            </a:r>
          </a:p>
          <a:p>
            <a:endParaRPr lang="en-GB" sz="1200" b="1" dirty="0">
              <a:solidFill>
                <a:schemeClr val="tx1"/>
              </a:solidFill>
            </a:endParaRPr>
          </a:p>
          <a:p>
            <a:r>
              <a:rPr lang="en-GB" sz="1200" dirty="0">
                <a:solidFill>
                  <a:schemeClr val="tx1"/>
                </a:solidFill>
              </a:rPr>
              <a:t>Occurs when workers are replaced by technology.  Capital machinery and equipment may be more productive or cheaper than labour.</a:t>
            </a:r>
          </a:p>
          <a:p>
            <a:endParaRPr lang="en-GB" sz="1200" dirty="0">
              <a:solidFill>
                <a:schemeClr val="tx1"/>
              </a:solidFill>
            </a:endParaRPr>
          </a:p>
          <a:p>
            <a:r>
              <a:rPr lang="en-GB" sz="1200" b="1" u="sng" dirty="0">
                <a:solidFill>
                  <a:schemeClr val="tx1"/>
                </a:solidFill>
              </a:rPr>
              <a:t>Causes of unemployment: </a:t>
            </a:r>
            <a:r>
              <a:rPr lang="en-GB" sz="1200" b="1" dirty="0">
                <a:solidFill>
                  <a:schemeClr val="tx1"/>
                </a:solidFill>
              </a:rPr>
              <a:t>Real Wages</a:t>
            </a:r>
          </a:p>
          <a:p>
            <a:endParaRPr lang="en-GB" sz="1200" dirty="0">
              <a:solidFill>
                <a:schemeClr val="tx1"/>
              </a:solidFill>
            </a:endParaRPr>
          </a:p>
          <a:p>
            <a:r>
              <a:rPr lang="en-GB" sz="1200" dirty="0">
                <a:solidFill>
                  <a:schemeClr val="tx1"/>
                </a:solidFill>
              </a:rPr>
              <a:t>Where wages are set above the amount that firms are willing to pay.  This can be caused by trade union power and the national minimum wage level.</a:t>
            </a:r>
          </a:p>
          <a:p>
            <a:r>
              <a:rPr lang="en-GB" sz="1200" dirty="0">
                <a:solidFill>
                  <a:schemeClr val="tx1"/>
                </a:solidFill>
              </a:rPr>
              <a:t>Workers are willing to supply more labour at higher wage rates, but firms demand less workers as they are more expensive and raise costs of production so this creates unemployment.</a:t>
            </a:r>
          </a:p>
        </p:txBody>
      </p:sp>
      <p:sp>
        <p:nvSpPr>
          <p:cNvPr id="5" name="Rectangle: Rounded Corners 4">
            <a:extLst>
              <a:ext uri="{FF2B5EF4-FFF2-40B4-BE49-F238E27FC236}">
                <a16:creationId xmlns:a16="http://schemas.microsoft.com/office/drawing/2014/main" id="{CB719FA2-180A-C1B0-22F8-85CA0A95037E}"/>
              </a:ext>
            </a:extLst>
          </p:cNvPr>
          <p:cNvSpPr/>
          <p:nvPr/>
        </p:nvSpPr>
        <p:spPr>
          <a:xfrm>
            <a:off x="4157001" y="1471676"/>
            <a:ext cx="4160940" cy="24557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t>3.2.2.3 Employment and Unemployment</a:t>
            </a:r>
          </a:p>
          <a:p>
            <a:endParaRPr lang="en-GB" sz="1200" dirty="0"/>
          </a:p>
          <a:p>
            <a:pPr marL="171450" indent="-171450">
              <a:buFont typeface="Arial" panose="020B0604020202020204" pitchFamily="34" charset="0"/>
              <a:buChar char="•"/>
            </a:pPr>
            <a:r>
              <a:rPr lang="en-GB" sz="1200" dirty="0"/>
              <a:t>Employment and unemployment and how they are measured </a:t>
            </a:r>
          </a:p>
          <a:p>
            <a:pPr marL="171450" indent="-171450">
              <a:buFont typeface="Arial" panose="020B0604020202020204" pitchFamily="34" charset="0"/>
              <a:buChar char="•"/>
            </a:pPr>
            <a:r>
              <a:rPr lang="en-GB" sz="1200" dirty="0"/>
              <a:t>Types and causes of unemployment:</a:t>
            </a:r>
          </a:p>
          <a:p>
            <a:pPr marL="628650" lvl="1" indent="-171450">
              <a:buFont typeface="Arial" panose="020B0604020202020204" pitchFamily="34" charset="0"/>
              <a:buChar char="•"/>
            </a:pPr>
            <a:r>
              <a:rPr lang="en-GB" sz="1200" dirty="0"/>
              <a:t>structural, seasonal, frictional and cyclical, and be able to explain the factors that cause these</a:t>
            </a:r>
          </a:p>
          <a:p>
            <a:pPr marL="171450" indent="-171450">
              <a:buFont typeface="Arial" panose="020B0604020202020204" pitchFamily="34" charset="0"/>
              <a:buChar char="•"/>
            </a:pPr>
            <a:r>
              <a:rPr lang="en-GB" sz="1200" dirty="0"/>
              <a:t>The consequences of unemployment for different groups within the economy. </a:t>
            </a:r>
          </a:p>
          <a:p>
            <a:pPr marL="171450" indent="-171450">
              <a:buFont typeface="Arial" panose="020B0604020202020204" pitchFamily="34" charset="0"/>
              <a:buChar char="•"/>
            </a:pPr>
            <a:r>
              <a:rPr lang="en-GB" sz="1200" dirty="0"/>
              <a:t>Government policies to reduce unemployment </a:t>
            </a:r>
          </a:p>
          <a:p>
            <a:pPr marL="171450" indent="-171450">
              <a:buFont typeface="Arial" panose="020B0604020202020204" pitchFamily="34" charset="0"/>
              <a:buChar char="•"/>
            </a:pPr>
            <a:endParaRPr lang="en-GB" sz="1200" dirty="0"/>
          </a:p>
          <a:p>
            <a:r>
              <a:rPr lang="en-GB" sz="1200" b="1" dirty="0"/>
              <a:t>Appears in Paper 2 - Macroeconomics</a:t>
            </a:r>
          </a:p>
        </p:txBody>
      </p:sp>
      <p:sp>
        <p:nvSpPr>
          <p:cNvPr id="2" name="Rectangle 1">
            <a:extLst>
              <a:ext uri="{FF2B5EF4-FFF2-40B4-BE49-F238E27FC236}">
                <a16:creationId xmlns:a16="http://schemas.microsoft.com/office/drawing/2014/main" id="{FA8EC897-B3FC-CFA5-3A13-8C1D66F9EE3D}"/>
              </a:ext>
            </a:extLst>
          </p:cNvPr>
          <p:cNvSpPr/>
          <p:nvPr/>
        </p:nvSpPr>
        <p:spPr>
          <a:xfrm>
            <a:off x="4190270" y="4428054"/>
            <a:ext cx="3811459" cy="18421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unemployment for individuals:</a:t>
            </a:r>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Increased crime, vandalism and violence</a:t>
            </a:r>
          </a:p>
          <a:p>
            <a:pPr marL="171450" indent="-171450">
              <a:buFont typeface="Arial" panose="020B0604020202020204" pitchFamily="34" charset="0"/>
              <a:buChar char="•"/>
            </a:pPr>
            <a:r>
              <a:rPr lang="en-GB" sz="1200" dirty="0">
                <a:solidFill>
                  <a:schemeClr val="tx1"/>
                </a:solidFill>
              </a:rPr>
              <a:t>Loss of skills, out-of-date training and knowledge</a:t>
            </a:r>
          </a:p>
          <a:p>
            <a:pPr marL="171450" indent="-171450">
              <a:buFont typeface="Arial" panose="020B0604020202020204" pitchFamily="34" charset="0"/>
              <a:buChar char="•"/>
            </a:pPr>
            <a:r>
              <a:rPr lang="en-GB" sz="1200" dirty="0">
                <a:solidFill>
                  <a:schemeClr val="tx1"/>
                </a:solidFill>
              </a:rPr>
              <a:t>Higher stress and mental health issues</a:t>
            </a:r>
          </a:p>
          <a:p>
            <a:pPr marL="171450" indent="-171450">
              <a:buFont typeface="Arial" panose="020B0604020202020204" pitchFamily="34" charset="0"/>
              <a:buChar char="•"/>
            </a:pPr>
            <a:r>
              <a:rPr lang="en-GB" sz="1200" dirty="0">
                <a:solidFill>
                  <a:schemeClr val="tx1"/>
                </a:solidFill>
              </a:rPr>
              <a:t>Social stigma of being unemployed</a:t>
            </a:r>
          </a:p>
          <a:p>
            <a:pPr marL="171450" indent="-171450">
              <a:buFont typeface="Arial" panose="020B0604020202020204" pitchFamily="34" charset="0"/>
              <a:buChar char="•"/>
            </a:pPr>
            <a:r>
              <a:rPr lang="en-GB" sz="1200" dirty="0">
                <a:solidFill>
                  <a:schemeClr val="tx1"/>
                </a:solidFill>
              </a:rPr>
              <a:t>Loss of household income</a:t>
            </a:r>
          </a:p>
          <a:p>
            <a:pPr marL="171450" indent="-171450" fontAlgn="base">
              <a:buFont typeface="Arial" panose="020B0604020202020204" pitchFamily="34" charset="0"/>
              <a:buChar char="•"/>
            </a:pPr>
            <a:r>
              <a:rPr lang="en-GB" sz="1200" dirty="0">
                <a:solidFill>
                  <a:schemeClr val="tx1"/>
                </a:solidFill>
              </a:rPr>
              <a:t>The unemployed will have lower incomes, meaning a reduced standard of living</a:t>
            </a:r>
            <a:r>
              <a:rPr lang="en-US" sz="1200" dirty="0">
                <a:solidFill>
                  <a:schemeClr val="tx1"/>
                </a:solidFill>
              </a:rPr>
              <a:t>​</a:t>
            </a:r>
          </a:p>
        </p:txBody>
      </p:sp>
      <p:sp>
        <p:nvSpPr>
          <p:cNvPr id="4" name="Rectangle 3">
            <a:extLst>
              <a:ext uri="{FF2B5EF4-FFF2-40B4-BE49-F238E27FC236}">
                <a16:creationId xmlns:a16="http://schemas.microsoft.com/office/drawing/2014/main" id="{45D8CABD-8F8A-7E9D-06BD-3A1244644E10}"/>
              </a:ext>
            </a:extLst>
          </p:cNvPr>
          <p:cNvSpPr/>
          <p:nvPr/>
        </p:nvSpPr>
        <p:spPr>
          <a:xfrm>
            <a:off x="192946" y="3428999"/>
            <a:ext cx="3811459" cy="28411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u="sng" dirty="0">
                <a:solidFill>
                  <a:schemeClr val="tx1"/>
                </a:solidFill>
              </a:rPr>
              <a:t>Consequences of unemployment for the economy:</a:t>
            </a:r>
            <a:endParaRPr lang="en-GB" sz="1200" b="1" dirty="0">
              <a:solidFill>
                <a:schemeClr val="tx1"/>
              </a:solidFill>
            </a:endParaRPr>
          </a:p>
          <a:p>
            <a:pPr marL="171450" indent="-171450">
              <a:buFont typeface="Arial" panose="020B0604020202020204" pitchFamily="34" charset="0"/>
              <a:buChar char="•"/>
            </a:pPr>
            <a:r>
              <a:rPr lang="en-GB" sz="1200" dirty="0">
                <a:solidFill>
                  <a:schemeClr val="tx1"/>
                </a:solidFill>
              </a:rPr>
              <a:t>Loss of tax revenue e.g. income tax and VAT</a:t>
            </a:r>
          </a:p>
          <a:p>
            <a:pPr marL="171450" indent="-171450">
              <a:buFont typeface="Arial" panose="020B0604020202020204" pitchFamily="34" charset="0"/>
              <a:buChar char="•"/>
            </a:pPr>
            <a:r>
              <a:rPr lang="en-GB" sz="1200" dirty="0">
                <a:solidFill>
                  <a:schemeClr val="tx1"/>
                </a:solidFill>
              </a:rPr>
              <a:t>Increased government spending on welfare benefits</a:t>
            </a:r>
          </a:p>
          <a:p>
            <a:pPr marL="171450" indent="-171450">
              <a:buFont typeface="Arial" panose="020B0604020202020204" pitchFamily="34" charset="0"/>
              <a:buChar char="•"/>
            </a:pPr>
            <a:r>
              <a:rPr lang="en-GB" sz="1200" dirty="0">
                <a:solidFill>
                  <a:schemeClr val="tx1"/>
                </a:solidFill>
              </a:rPr>
              <a:t>Waste of scarce resources (Labour aspect of CELL)</a:t>
            </a:r>
          </a:p>
          <a:p>
            <a:pPr marL="171450" indent="-171450">
              <a:buFont typeface="Arial" panose="020B0604020202020204" pitchFamily="34" charset="0"/>
              <a:buChar char="•"/>
            </a:pPr>
            <a:r>
              <a:rPr lang="en-GB" sz="1200" dirty="0">
                <a:solidFill>
                  <a:schemeClr val="tx1"/>
                </a:solidFill>
              </a:rPr>
              <a:t>Further businesses will close down as a knock-on effect of reduced demand and consumption</a:t>
            </a:r>
          </a:p>
          <a:p>
            <a:pPr marL="171450" indent="-171450">
              <a:buFont typeface="Arial" panose="020B0604020202020204" pitchFamily="34" charset="0"/>
              <a:buChar char="•"/>
            </a:pPr>
            <a:r>
              <a:rPr lang="en-GB" sz="1200" dirty="0">
                <a:solidFill>
                  <a:schemeClr val="tx1"/>
                </a:solidFill>
              </a:rPr>
              <a:t>Reduced demand for goods/services​</a:t>
            </a:r>
          </a:p>
          <a:p>
            <a:pPr marL="171450" indent="-171450" fontAlgn="base">
              <a:buFont typeface="Arial" panose="020B0604020202020204" pitchFamily="34" charset="0"/>
              <a:buChar char="•"/>
            </a:pPr>
            <a:r>
              <a:rPr lang="en-GB" sz="1200" dirty="0">
                <a:solidFill>
                  <a:schemeClr val="tx1"/>
                </a:solidFill>
              </a:rPr>
              <a:t>Reduced productivity​</a:t>
            </a:r>
          </a:p>
          <a:p>
            <a:pPr marL="171450" indent="-171450" fontAlgn="base">
              <a:buFont typeface="Arial" panose="020B0604020202020204" pitchFamily="34" charset="0"/>
              <a:buChar char="•"/>
            </a:pPr>
            <a:r>
              <a:rPr lang="en-GB" sz="1200" dirty="0">
                <a:solidFill>
                  <a:schemeClr val="tx1"/>
                </a:solidFill>
              </a:rPr>
              <a:t>Reduced profitability​</a:t>
            </a:r>
          </a:p>
          <a:p>
            <a:pPr marL="171450" indent="-171450" fontAlgn="base">
              <a:buFont typeface="Arial" panose="020B0604020202020204" pitchFamily="34" charset="0"/>
              <a:buChar char="•"/>
            </a:pPr>
            <a:r>
              <a:rPr lang="en-GB" sz="1200" dirty="0">
                <a:solidFill>
                  <a:schemeClr val="tx1"/>
                </a:solidFill>
              </a:rPr>
              <a:t>Less incentive to invest​</a:t>
            </a:r>
          </a:p>
          <a:p>
            <a:pPr marL="171450" indent="-171450" fontAlgn="base">
              <a:buFont typeface="Arial" panose="020B0604020202020204" pitchFamily="34" charset="0"/>
              <a:buChar char="•"/>
            </a:pPr>
            <a:r>
              <a:rPr lang="en-GB" sz="1200" dirty="0">
                <a:solidFill>
                  <a:schemeClr val="tx1"/>
                </a:solidFill>
              </a:rPr>
              <a:t>Reduced morale and productivity of remaining workforce who are perhaps concerned over future potential job losses</a:t>
            </a:r>
          </a:p>
          <a:p>
            <a:pPr marL="171450" indent="-171450">
              <a:buFont typeface="Arial" panose="020B0604020202020204" pitchFamily="34" charset="0"/>
              <a:buChar char="•"/>
            </a:pPr>
            <a:endParaRPr lang="en-GB" sz="1200" dirty="0">
              <a:solidFill>
                <a:schemeClr val="tx1"/>
              </a:solidFill>
            </a:endParaRPr>
          </a:p>
        </p:txBody>
      </p:sp>
      <p:sp>
        <p:nvSpPr>
          <p:cNvPr id="8" name="Rectangle 7">
            <a:extLst>
              <a:ext uri="{FF2B5EF4-FFF2-40B4-BE49-F238E27FC236}">
                <a16:creationId xmlns:a16="http://schemas.microsoft.com/office/drawing/2014/main" id="{E7183F4F-AB9D-4873-972E-858F5E21CBC6}"/>
              </a:ext>
            </a:extLst>
          </p:cNvPr>
          <p:cNvSpPr/>
          <p:nvPr/>
        </p:nvSpPr>
        <p:spPr>
          <a:xfrm>
            <a:off x="8404231" y="5015216"/>
            <a:ext cx="3681115" cy="12549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r>
              <a:rPr lang="en-US" sz="1200" b="1" dirty="0">
                <a:solidFill>
                  <a:schemeClr val="tx1"/>
                </a:solidFill>
              </a:rPr>
              <a:t>Exam Technique Reminder:</a:t>
            </a:r>
          </a:p>
          <a:p>
            <a:pPr algn="l" rtl="0" fontAlgn="base">
              <a:buFont typeface="Arial" panose="020B0604020202020204" pitchFamily="34" charset="0"/>
              <a:buChar char="•"/>
            </a:pPr>
            <a:r>
              <a:rPr lang="en-US" sz="1200">
                <a:solidFill>
                  <a:schemeClr val="tx1"/>
                </a:solidFill>
              </a:rPr>
              <a:t>Use BLT </a:t>
            </a:r>
            <a:r>
              <a:rPr lang="en-US" sz="1200" dirty="0">
                <a:solidFill>
                  <a:schemeClr val="tx1"/>
                </a:solidFill>
              </a:rPr>
              <a:t>when tackling 6 mark questions on unemployment</a:t>
            </a:r>
          </a:p>
          <a:p>
            <a:pPr algn="l" rtl="0" fontAlgn="base">
              <a:buFont typeface="Arial" panose="020B0604020202020204" pitchFamily="34" charset="0"/>
              <a:buChar char="•"/>
            </a:pPr>
            <a:r>
              <a:rPr lang="en-US" sz="1200" dirty="0">
                <a:solidFill>
                  <a:schemeClr val="tx1"/>
                </a:solidFill>
              </a:rPr>
              <a:t>For 9 and 15 mark questions, use BLTH</a:t>
            </a:r>
          </a:p>
          <a:p>
            <a:endParaRPr lang="en-US" sz="1200" dirty="0">
              <a:solidFill>
                <a:schemeClr val="tx1"/>
              </a:solidFill>
            </a:endParaRPr>
          </a:p>
        </p:txBody>
      </p:sp>
    </p:spTree>
    <p:extLst>
      <p:ext uri="{BB962C8B-B14F-4D97-AF65-F5344CB8AC3E}">
        <p14:creationId xmlns:p14="http://schemas.microsoft.com/office/powerpoint/2010/main" val="1620708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2D57DA7742724A92483AA72EC72DBF" ma:contentTypeVersion="15" ma:contentTypeDescription="Create a new document." ma:contentTypeScope="" ma:versionID="3bf22945e85260eebb738e4fe079016c">
  <xsd:schema xmlns:xsd="http://www.w3.org/2001/XMLSchema" xmlns:xs="http://www.w3.org/2001/XMLSchema" xmlns:p="http://schemas.microsoft.com/office/2006/metadata/properties" xmlns:ns3="30ca99cb-184a-4500-89ac-19b82e890a98" xmlns:ns4="01486b22-d2a3-4267-a70f-767b0303eeff" targetNamespace="http://schemas.microsoft.com/office/2006/metadata/properties" ma:root="true" ma:fieldsID="bbd1cad9c6238e25d38cb4dcddb435b9" ns3:_="" ns4:_="">
    <xsd:import namespace="30ca99cb-184a-4500-89ac-19b82e890a98"/>
    <xsd:import namespace="01486b22-d2a3-4267-a70f-767b0303eef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LengthInSeconds" minOccurs="0"/>
                <xsd:element ref="ns4:SharedWithUsers" minOccurs="0"/>
                <xsd:element ref="ns4:SharedWithDetails" minOccurs="0"/>
                <xsd:element ref="ns4:SharingHintHash" minOccurs="0"/>
                <xsd:element ref="ns3:MediaServiceLocation" minOccurs="0"/>
                <xsd:element ref="ns3:MediaServiceOCR"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a99cb-184a-4500-89ac-19b82e890a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486b22-d2a3-4267-a70f-767b0303eef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0ca99cb-184a-4500-89ac-19b82e890a98" xsi:nil="true"/>
  </documentManagement>
</p:properties>
</file>

<file path=customXml/itemProps1.xml><?xml version="1.0" encoding="utf-8"?>
<ds:datastoreItem xmlns:ds="http://schemas.openxmlformats.org/officeDocument/2006/customXml" ds:itemID="{1C5CDBB4-04DC-4547-B011-E25FA413E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a99cb-184a-4500-89ac-19b82e890a98"/>
    <ds:schemaRef ds:uri="01486b22-d2a3-4267-a70f-767b0303ee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28D193-55E5-4807-898D-E135AB964143}">
  <ds:schemaRefs>
    <ds:schemaRef ds:uri="http://schemas.microsoft.com/sharepoint/v3/contenttype/forms"/>
  </ds:schemaRefs>
</ds:datastoreItem>
</file>

<file path=customXml/itemProps3.xml><?xml version="1.0" encoding="utf-8"?>
<ds:datastoreItem xmlns:ds="http://schemas.openxmlformats.org/officeDocument/2006/customXml" ds:itemID="{F714391C-1D77-4DD8-BE75-1F20CF0BE517}">
  <ds:schemaRefs>
    <ds:schemaRef ds:uri="http://schemas.microsoft.com/office/infopath/2007/PartnerControls"/>
    <ds:schemaRef ds:uri="30ca99cb-184a-4500-89ac-19b82e890a98"/>
    <ds:schemaRef ds:uri="http://www.w3.org/XML/1998/namespace"/>
    <ds:schemaRef ds:uri="http://purl.org/dc/dcmitype/"/>
    <ds:schemaRef ds:uri="http://schemas.openxmlformats.org/package/2006/metadata/core-properties"/>
    <ds:schemaRef ds:uri="http://schemas.microsoft.com/office/2006/documentManagement/types"/>
    <ds:schemaRef ds:uri="http://purl.org/dc/elements/1.1/"/>
    <ds:schemaRef ds:uri="01486b22-d2a3-4267-a70f-767b0303eeff"/>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158</TotalTime>
  <Words>13338</Words>
  <Application>Microsoft Office PowerPoint</Application>
  <PresentationFormat>Widescreen</PresentationFormat>
  <Paragraphs>1364</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Calibri Light</vt:lpstr>
      <vt:lpstr>Cambria Math</vt:lpstr>
      <vt:lpstr>Quicksand</vt:lpstr>
      <vt:lpstr>Segoe UI</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Foster (BRI)</dc:creator>
  <cp:lastModifiedBy>D Ward (BRI)</cp:lastModifiedBy>
  <cp:revision>60</cp:revision>
  <dcterms:created xsi:type="dcterms:W3CDTF">2023-05-23T14:39:28Z</dcterms:created>
  <dcterms:modified xsi:type="dcterms:W3CDTF">2024-06-20T10:28:52Z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0x010100502D57DA7742724A92483AA72EC72DBF</vt:lpwstr>
  </property>
</Properties>
</file>