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36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87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12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39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35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66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6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26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60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45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84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2B615-A789-497B-9AB1-23AB3FF3C502}" type="datetimeFigureOut">
              <a:rPr lang="en-GB" smtClean="0"/>
              <a:t>17/07/2024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94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3600" y="647700"/>
            <a:ext cx="213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>
                <a:latin typeface="Comic Sans MS" panose="030F0702030302020204" pitchFamily="66" charset="0"/>
              </a:rPr>
              <a:t>MODULE 1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THEME 1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LA FAMILLE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LES AMIS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7700" y="558800"/>
            <a:ext cx="4140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LA FAMILLE.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</a:t>
            </a:r>
            <a:r>
              <a:rPr lang="en-GB" sz="1400" dirty="0" err="1">
                <a:latin typeface="Comic Sans MS" panose="030F0702030302020204" pitchFamily="66" charset="0"/>
              </a:rPr>
              <a:t>père</a:t>
            </a:r>
            <a:r>
              <a:rPr lang="en-GB" sz="1400" dirty="0">
                <a:latin typeface="Comic Sans MS" panose="030F0702030302020204" pitchFamily="66" charset="0"/>
              </a:rPr>
              <a:t>-		dad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frère-		brother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l’oncle</a:t>
            </a:r>
            <a:r>
              <a:rPr lang="en-GB" sz="1400" dirty="0">
                <a:latin typeface="Comic Sans MS" panose="030F0702030302020204" pitchFamily="66" charset="0"/>
              </a:rPr>
              <a:t>		uncle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</a:t>
            </a:r>
            <a:r>
              <a:rPr lang="en-GB" sz="1400" dirty="0" err="1">
                <a:latin typeface="Comic Sans MS" panose="030F0702030302020204" pitchFamily="66" charset="0"/>
              </a:rPr>
              <a:t>fils</a:t>
            </a:r>
            <a:r>
              <a:rPr lang="en-GB" sz="1400" dirty="0">
                <a:latin typeface="Comic Sans MS" panose="030F0702030302020204" pitchFamily="66" charset="0"/>
              </a:rPr>
              <a:t>-		son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fille-		girl/daughter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mère</a:t>
            </a:r>
            <a:r>
              <a:rPr lang="en-GB" sz="1400" dirty="0">
                <a:latin typeface="Comic Sans MS" panose="030F0702030302020204" pitchFamily="66" charset="0"/>
              </a:rPr>
              <a:t> (</a:t>
            </a:r>
            <a:r>
              <a:rPr lang="en-GB" sz="1400" dirty="0" err="1">
                <a:latin typeface="Comic Sans MS" panose="030F0702030302020204" pitchFamily="66" charset="0"/>
              </a:rPr>
              <a:t>maman</a:t>
            </a:r>
            <a:r>
              <a:rPr lang="en-GB" sz="1400" dirty="0">
                <a:latin typeface="Comic Sans MS" panose="030F0702030302020204" pitchFamily="66" charset="0"/>
              </a:rPr>
              <a:t>)-	mum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soeur</a:t>
            </a:r>
            <a:r>
              <a:rPr lang="en-GB" sz="1400" dirty="0">
                <a:latin typeface="Comic Sans MS" panose="030F0702030302020204" pitchFamily="66" charset="0"/>
              </a:rPr>
              <a:t>-		sister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tante</a:t>
            </a:r>
            <a:r>
              <a:rPr lang="en-GB" sz="1400" dirty="0">
                <a:latin typeface="Comic Sans MS" panose="030F0702030302020204" pitchFamily="66" charset="0"/>
              </a:rPr>
              <a:t>		aunt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fille-		daughter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petit-enfant	grandchild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</a:t>
            </a:r>
            <a:r>
              <a:rPr lang="en-GB" sz="1400" dirty="0" err="1">
                <a:latin typeface="Comic Sans MS" panose="030F0702030302020204" pitchFamily="66" charset="0"/>
              </a:rPr>
              <a:t>mari</a:t>
            </a:r>
            <a:r>
              <a:rPr lang="en-GB" sz="1400" dirty="0">
                <a:latin typeface="Comic Sans MS" panose="030F0702030302020204" pitchFamily="66" charset="0"/>
              </a:rPr>
              <a:t>-		husband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femme-		woman/wife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beau/belle-	step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enfant-		child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0" y="158234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07200" y="533400"/>
            <a:ext cx="47371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LA PERSONALITE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paresseux</a:t>
            </a:r>
            <a:r>
              <a:rPr lang="en-GB" sz="1400" dirty="0">
                <a:latin typeface="Comic Sans MS" panose="030F0702030302020204" pitchFamily="66" charset="0"/>
              </a:rPr>
              <a:t>			lazy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patient			patient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sérieux</a:t>
            </a:r>
            <a:r>
              <a:rPr lang="en-GB" sz="1400" dirty="0">
                <a:latin typeface="Comic Sans MS" panose="030F0702030302020204" pitchFamily="66" charset="0"/>
              </a:rPr>
              <a:t>			serious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sensible			sensitive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sportif			sporty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sympathique</a:t>
            </a:r>
            <a:r>
              <a:rPr lang="en-GB" sz="1400" dirty="0">
                <a:latin typeface="Comic Sans MS" panose="030F0702030302020204" pitchFamily="66" charset="0"/>
              </a:rPr>
              <a:t>(</a:t>
            </a:r>
            <a:r>
              <a:rPr lang="en-GB" sz="1400" dirty="0" err="1">
                <a:latin typeface="Comic Sans MS" panose="030F0702030302020204" pitchFamily="66" charset="0"/>
              </a:rPr>
              <a:t>sympa</a:t>
            </a:r>
            <a:r>
              <a:rPr lang="en-GB" sz="1400" dirty="0">
                <a:latin typeface="Comic Sans MS" panose="030F0702030302020204" pitchFamily="66" charset="0"/>
              </a:rPr>
              <a:t>)		nice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vif</a:t>
            </a:r>
            <a:r>
              <a:rPr lang="en-GB" sz="1400" dirty="0">
                <a:latin typeface="Comic Sans MS" panose="030F0702030302020204" pitchFamily="66" charset="0"/>
              </a:rPr>
              <a:t>			lively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timide</a:t>
            </a:r>
            <a:r>
              <a:rPr lang="en-GB" sz="1400" dirty="0">
                <a:latin typeface="Comic Sans MS" panose="030F0702030302020204" pitchFamily="66" charset="0"/>
              </a:rPr>
              <a:t>			shy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travailleur</a:t>
            </a:r>
            <a:r>
              <a:rPr lang="en-GB" sz="1400" dirty="0">
                <a:latin typeface="Comic Sans MS" panose="030F0702030302020204" pitchFamily="66" charset="0"/>
              </a:rPr>
              <a:t>			hardworking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triste			sad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Un bon </a:t>
            </a:r>
            <a:r>
              <a:rPr lang="en-GB" sz="1400" dirty="0" err="1">
                <a:latin typeface="Comic Sans MS" panose="030F0702030302020204" pitchFamily="66" charset="0"/>
              </a:rPr>
              <a:t>ami</a:t>
            </a:r>
            <a:r>
              <a:rPr lang="en-GB" sz="1400" dirty="0">
                <a:latin typeface="Comic Sans MS" panose="030F0702030302020204" pitchFamily="66" charset="0"/>
              </a:rPr>
              <a:t>…		A good friend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croit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moi</a:t>
            </a:r>
            <a:r>
              <a:rPr lang="en-GB" sz="1400" dirty="0">
                <a:latin typeface="Comic Sans MS" panose="030F0702030302020204" pitchFamily="66" charset="0"/>
              </a:rPr>
              <a:t>		believes in me 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dit</a:t>
            </a:r>
            <a:r>
              <a:rPr lang="en-GB" sz="1400" dirty="0">
                <a:latin typeface="Comic Sans MS" panose="030F0702030302020204" pitchFamily="66" charset="0"/>
              </a:rPr>
              <a:t> la verité		tells the truth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me fait </a:t>
            </a:r>
            <a:r>
              <a:rPr lang="en-GB" sz="1400" dirty="0" err="1">
                <a:latin typeface="Comic Sans MS" panose="030F0702030302020204" pitchFamily="66" charset="0"/>
              </a:rPr>
              <a:t>rire</a:t>
            </a:r>
            <a:r>
              <a:rPr lang="en-GB" sz="1400" dirty="0">
                <a:latin typeface="Comic Sans MS" panose="030F0702030302020204" pitchFamily="66" charset="0"/>
              </a:rPr>
              <a:t>		makes me laugh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prend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soin</a:t>
            </a:r>
            <a:r>
              <a:rPr lang="en-GB" sz="1400" dirty="0">
                <a:latin typeface="Comic Sans MS" panose="030F0702030302020204" pitchFamily="66" charset="0"/>
              </a:rPr>
              <a:t> de </a:t>
            </a:r>
            <a:r>
              <a:rPr lang="en-GB" sz="1400" dirty="0" err="1">
                <a:latin typeface="Comic Sans MS" panose="030F0702030302020204" pitchFamily="66" charset="0"/>
              </a:rPr>
              <a:t>moi</a:t>
            </a:r>
            <a:r>
              <a:rPr lang="en-GB" sz="1400" dirty="0">
                <a:latin typeface="Comic Sans MS" panose="030F0702030302020204" pitchFamily="66" charset="0"/>
              </a:rPr>
              <a:t>		takes care of me  		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7700" y="3887292"/>
            <a:ext cx="51181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LA PERSONALITE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bavard</a:t>
            </a:r>
            <a:r>
              <a:rPr lang="en-GB" sz="1400" dirty="0">
                <a:latin typeface="Comic Sans MS" panose="030F0702030302020204" pitchFamily="66" charset="0"/>
              </a:rPr>
              <a:t>-			 chatty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calme</a:t>
            </a:r>
            <a:r>
              <a:rPr lang="en-GB" sz="1400" dirty="0">
                <a:latin typeface="Comic Sans MS" panose="030F0702030302020204" pitchFamily="66" charset="0"/>
              </a:rPr>
              <a:t>-			calm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content			happy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drôle</a:t>
            </a:r>
            <a:r>
              <a:rPr lang="en-GB" sz="1400" dirty="0">
                <a:latin typeface="Comic Sans MS" panose="030F0702030302020204" pitchFamily="66" charset="0"/>
              </a:rPr>
              <a:t>-			 funny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embêtant</a:t>
            </a:r>
            <a:r>
              <a:rPr lang="en-GB" sz="1400" dirty="0">
                <a:latin typeface="Comic Sans MS" panose="030F0702030302020204" pitchFamily="66" charset="0"/>
              </a:rPr>
              <a:t>-			annoying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fier</a:t>
            </a:r>
            <a:r>
              <a:rPr lang="en-GB" sz="1400" dirty="0">
                <a:latin typeface="Comic Sans MS" panose="030F0702030302020204" pitchFamily="66" charset="0"/>
              </a:rPr>
              <a:t>-			proud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fort			strong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gentil			kind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inquiètant</a:t>
            </a:r>
            <a:r>
              <a:rPr lang="en-GB" sz="1400" dirty="0">
                <a:latin typeface="Comic Sans MS" panose="030F0702030302020204" pitchFamily="66" charset="0"/>
              </a:rPr>
              <a:t>			worrying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intelligent			clever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méchant</a:t>
            </a:r>
            <a:r>
              <a:rPr lang="en-GB" sz="1400" dirty="0">
                <a:latin typeface="Comic Sans MS" panose="030F0702030302020204" pitchFamily="66" charset="0"/>
              </a:rPr>
              <a:t>			nasty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19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748" y="390525"/>
            <a:ext cx="573405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Description physique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J’ai</a:t>
            </a:r>
            <a:r>
              <a:rPr lang="en-GB" sz="1400" dirty="0">
                <a:latin typeface="Comic Sans MS" panose="030F0702030302020204" pitchFamily="66" charset="0"/>
              </a:rPr>
              <a:t> / Il / </a:t>
            </a:r>
            <a:r>
              <a:rPr lang="en-GB" sz="1400" dirty="0" err="1">
                <a:latin typeface="Comic Sans MS" panose="030F0702030302020204" pitchFamily="66" charset="0"/>
              </a:rPr>
              <a:t>elle</a:t>
            </a:r>
            <a:r>
              <a:rPr lang="en-GB" sz="1400" dirty="0">
                <a:latin typeface="Comic Sans MS" panose="030F0702030302020204" pitchFamily="66" charset="0"/>
              </a:rPr>
              <a:t> a…		I have / he/she has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</a:t>
            </a:r>
            <a:r>
              <a:rPr lang="en-GB" sz="1400" dirty="0" err="1">
                <a:latin typeface="Comic Sans MS" panose="030F0702030302020204" pitchFamily="66" charset="0"/>
              </a:rPr>
              <a:t>cheveux</a:t>
            </a:r>
            <a:r>
              <a:rPr lang="en-GB" sz="1400" dirty="0">
                <a:latin typeface="Comic Sans MS" panose="030F0702030302020204" pitchFamily="66" charset="0"/>
              </a:rPr>
              <a:t> courts		short hair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        (mi-)longs	(mid) long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        </a:t>
            </a:r>
            <a:r>
              <a:rPr lang="en-GB" sz="1400" dirty="0" err="1">
                <a:latin typeface="Comic Sans MS" panose="030F0702030302020204" pitchFamily="66" charset="0"/>
              </a:rPr>
              <a:t>raides</a:t>
            </a:r>
            <a:r>
              <a:rPr lang="en-GB" sz="1400" dirty="0">
                <a:latin typeface="Comic Sans MS" panose="030F0702030302020204" pitchFamily="66" charset="0"/>
              </a:rPr>
              <a:t>		straight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	    </a:t>
            </a:r>
            <a:r>
              <a:rPr lang="en-GB" sz="1400" dirty="0" err="1">
                <a:latin typeface="Comic Sans MS" panose="030F0702030302020204" pitchFamily="66" charset="0"/>
              </a:rPr>
              <a:t>bouclés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frisés</a:t>
            </a:r>
            <a:r>
              <a:rPr lang="en-GB" sz="1400" dirty="0">
                <a:latin typeface="Comic Sans MS" panose="030F0702030302020204" pitchFamily="66" charset="0"/>
              </a:rPr>
              <a:t>	curly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	    </a:t>
            </a:r>
            <a:r>
              <a:rPr lang="en-GB" sz="1400" dirty="0" err="1">
                <a:latin typeface="Comic Sans MS" panose="030F0702030302020204" pitchFamily="66" charset="0"/>
              </a:rPr>
              <a:t>chatains</a:t>
            </a:r>
            <a:r>
              <a:rPr lang="en-GB" sz="1400" dirty="0">
                <a:latin typeface="Comic Sans MS" panose="030F0702030302020204" pitchFamily="66" charset="0"/>
              </a:rPr>
              <a:t>		chestnut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les </a:t>
            </a:r>
            <a:r>
              <a:rPr lang="en-GB" sz="1400" dirty="0" err="1">
                <a:latin typeface="Comic Sans MS" panose="030F0702030302020204" pitchFamily="66" charset="0"/>
              </a:rPr>
              <a:t>yeux</a:t>
            </a:r>
            <a:r>
              <a:rPr lang="en-GB" sz="1400" dirty="0">
                <a:latin typeface="Comic Sans MS" panose="030F0702030302020204" pitchFamily="66" charset="0"/>
              </a:rPr>
              <a:t> bleus		blue eyes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les boutons		spots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barbe</a:t>
            </a:r>
            <a:r>
              <a:rPr lang="en-GB" sz="1400" dirty="0">
                <a:latin typeface="Comic Sans MS" panose="030F0702030302020204" pitchFamily="66" charset="0"/>
              </a:rPr>
              <a:t>			a beard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moustache		a moustache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suis</a:t>
            </a:r>
            <a:r>
              <a:rPr lang="en-GB" sz="1400" dirty="0">
                <a:latin typeface="Comic Sans MS" panose="030F0702030302020204" pitchFamily="66" charset="0"/>
              </a:rPr>
              <a:t> / </a:t>
            </a:r>
            <a:r>
              <a:rPr lang="en-GB" sz="1400" dirty="0" err="1">
                <a:latin typeface="Comic Sans MS" panose="030F0702030302020204" pitchFamily="66" charset="0"/>
              </a:rPr>
              <a:t>il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elle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est</a:t>
            </a:r>
            <a:r>
              <a:rPr lang="en-GB" sz="1400" dirty="0">
                <a:latin typeface="Comic Sans MS" panose="030F0702030302020204" pitchFamily="66" charset="0"/>
              </a:rPr>
              <a:t>…		I am / he/she is…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petit			small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grand			tall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 </a:t>
            </a:r>
            <a:r>
              <a:rPr lang="en-GB" sz="1400" dirty="0" err="1">
                <a:latin typeface="Comic Sans MS" panose="030F0702030302020204" pitchFamily="66" charset="0"/>
              </a:rPr>
              <a:t>taille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moyenne</a:t>
            </a:r>
            <a:r>
              <a:rPr lang="en-GB" sz="1400" dirty="0">
                <a:latin typeface="Comic Sans MS" panose="030F0702030302020204" pitchFamily="66" charset="0"/>
              </a:rPr>
              <a:t>		medium sized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mince			slim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gros</a:t>
            </a:r>
            <a:r>
              <a:rPr lang="en-GB" sz="1400" dirty="0">
                <a:latin typeface="Comic Sans MS" panose="030F0702030302020204" pitchFamily="66" charset="0"/>
              </a:rPr>
              <a:t>			fat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beau/belle			beautiful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joli</a:t>
            </a:r>
            <a:r>
              <a:rPr lang="en-GB" sz="1400" dirty="0">
                <a:latin typeface="Comic Sans MS" panose="030F0702030302020204" pitchFamily="66" charset="0"/>
              </a:rPr>
              <a:t>(e)   			pretty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moche</a:t>
            </a:r>
            <a:r>
              <a:rPr lang="en-GB" sz="1400" dirty="0">
                <a:latin typeface="Comic Sans MS" panose="030F0702030302020204" pitchFamily="66" charset="0"/>
              </a:rPr>
              <a:t>			ugly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porte</a:t>
            </a:r>
            <a:r>
              <a:rPr lang="en-GB" sz="1400" dirty="0">
                <a:latin typeface="Comic Sans MS" panose="030F0702030302020204" pitchFamily="66" charset="0"/>
              </a:rPr>
              <a:t> des lunettes		I wear glasses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  un </a:t>
            </a:r>
            <a:r>
              <a:rPr lang="en-GB" sz="1400" dirty="0" err="1">
                <a:latin typeface="Comic Sans MS" panose="030F0702030302020204" pitchFamily="66" charset="0"/>
              </a:rPr>
              <a:t>appareil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dentaire</a:t>
            </a:r>
            <a:r>
              <a:rPr lang="en-GB" sz="1400" dirty="0">
                <a:latin typeface="Comic Sans MS" panose="030F0702030302020204" pitchFamily="66" charset="0"/>
              </a:rPr>
              <a:t>	            braces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9717" y="390525"/>
            <a:ext cx="5854391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Il </a:t>
            </a:r>
            <a:r>
              <a:rPr lang="en-GB" sz="1400" dirty="0" err="1">
                <a:latin typeface="Comic Sans MS" panose="030F0702030302020204" pitchFamily="66" charset="0"/>
              </a:rPr>
              <a:t>mésure</a:t>
            </a:r>
            <a:r>
              <a:rPr lang="en-GB" sz="1400" dirty="0">
                <a:latin typeface="Comic Sans MS" panose="030F0702030302020204" pitchFamily="66" charset="0"/>
              </a:rPr>
              <a:t>…metre		I’m …m tall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Il </a:t>
            </a:r>
            <a:r>
              <a:rPr lang="en-GB" sz="1400" dirty="0" err="1">
                <a:latin typeface="Comic Sans MS" panose="030F0702030302020204" pitchFamily="66" charset="0"/>
              </a:rPr>
              <a:t>semble</a:t>
            </a:r>
            <a:r>
              <a:rPr lang="en-GB" sz="1400" dirty="0">
                <a:latin typeface="Comic Sans MS" panose="030F0702030302020204" pitchFamily="66" charset="0"/>
              </a:rPr>
              <a:t> …(</a:t>
            </a:r>
            <a:r>
              <a:rPr lang="en-GB" sz="1400" dirty="0" err="1">
                <a:latin typeface="Comic Sans MS" panose="030F0702030302020204" pitchFamily="66" charset="0"/>
              </a:rPr>
              <a:t>timide</a:t>
            </a:r>
            <a:r>
              <a:rPr lang="en-GB" sz="1400" dirty="0">
                <a:latin typeface="Comic Sans MS" panose="030F0702030302020204" pitchFamily="66" charset="0"/>
              </a:rPr>
              <a:t>)		He seems …(shy)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Il a </a:t>
            </a:r>
            <a:r>
              <a:rPr lang="en-GB" sz="1400" dirty="0" err="1">
                <a:latin typeface="Comic Sans MS" panose="030F0702030302020204" pitchFamily="66" charset="0"/>
              </a:rPr>
              <a:t>l’air</a:t>
            </a:r>
            <a:r>
              <a:rPr lang="en-GB" sz="1400" dirty="0">
                <a:latin typeface="Comic Sans MS" panose="030F0702030302020204" pitchFamily="66" charset="0"/>
              </a:rPr>
              <a:t>…(cool)		He looks… (cool)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LES RAPPORTS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m’entends</a:t>
            </a:r>
            <a:r>
              <a:rPr lang="en-GB" sz="1400" dirty="0">
                <a:latin typeface="Comic Sans MS" panose="030F0702030302020204" pitchFamily="66" charset="0"/>
              </a:rPr>
              <a:t> bien avec…	I get on with..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me dispute avec		I argue with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me </a:t>
            </a:r>
            <a:r>
              <a:rPr lang="en-GB" sz="1400" dirty="0" err="1">
                <a:latin typeface="Comic Sans MS" panose="030F0702030302020204" pitchFamily="66" charset="0"/>
              </a:rPr>
              <a:t>confie</a:t>
            </a:r>
            <a:r>
              <a:rPr lang="en-GB" sz="1400" dirty="0">
                <a:latin typeface="Comic Sans MS" panose="030F0702030302020204" pitchFamily="66" charset="0"/>
              </a:rPr>
              <a:t> à 		I confide in…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me </a:t>
            </a:r>
            <a:r>
              <a:rPr lang="en-GB" sz="1400" dirty="0" err="1">
                <a:latin typeface="Comic Sans MS" panose="030F0702030302020204" pitchFamily="66" charset="0"/>
              </a:rPr>
              <a:t>fache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contre</a:t>
            </a:r>
            <a:r>
              <a:rPr lang="en-GB" sz="1400" dirty="0">
                <a:latin typeface="Comic Sans MS" panose="030F0702030302020204" pitchFamily="66" charset="0"/>
              </a:rPr>
              <a:t>		I get angry with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me </a:t>
            </a:r>
            <a:r>
              <a:rPr lang="en-GB" sz="1400" dirty="0" err="1">
                <a:latin typeface="Comic Sans MS" panose="030F0702030302020204" pitchFamily="66" charset="0"/>
              </a:rPr>
              <a:t>chamaille</a:t>
            </a:r>
            <a:r>
              <a:rPr lang="en-GB" sz="1400" dirty="0">
                <a:latin typeface="Comic Sans MS" panose="030F0702030302020204" pitchFamily="66" charset="0"/>
              </a:rPr>
              <a:t> avec		I squabble with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MON FUTUR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me </a:t>
            </a:r>
            <a:r>
              <a:rPr lang="en-GB" sz="1400" dirty="0" err="1">
                <a:latin typeface="Comic Sans MS" panose="030F0702030302020204" pitchFamily="66" charset="0"/>
              </a:rPr>
              <a:t>marierai</a:t>
            </a:r>
            <a:r>
              <a:rPr lang="en-GB" sz="1400" dirty="0">
                <a:latin typeface="Comic Sans MS" panose="030F0702030302020204" pitchFamily="66" charset="0"/>
              </a:rPr>
              <a:t>		I will marry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J’entrerai</a:t>
            </a:r>
            <a:r>
              <a:rPr lang="en-GB" sz="1400" dirty="0">
                <a:latin typeface="Comic Sans MS" panose="030F0702030302020204" pitchFamily="66" charset="0"/>
              </a:rPr>
              <a:t> dans un PACS	I will enter into a civil partnership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J’aurai</a:t>
            </a:r>
            <a:r>
              <a:rPr lang="en-GB" sz="1400" dirty="0">
                <a:latin typeface="Comic Sans MS" panose="030F0702030302020204" pitchFamily="66" charset="0"/>
              </a:rPr>
              <a:t> des enfants		I will have children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rencontrerai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mon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partenaire</a:t>
            </a:r>
            <a:r>
              <a:rPr lang="en-GB" sz="1400" dirty="0">
                <a:latin typeface="Comic Sans MS" panose="030F0702030302020204" pitchFamily="66" charset="0"/>
              </a:rPr>
              <a:t> ideal I will meet my ideal partner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célébataire</a:t>
            </a:r>
            <a:r>
              <a:rPr lang="en-GB" sz="1400" dirty="0">
                <a:latin typeface="Comic Sans MS" panose="030F0702030302020204" pitchFamily="66" charset="0"/>
              </a:rPr>
              <a:t>		single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seul</a:t>
            </a:r>
            <a:r>
              <a:rPr lang="en-GB" sz="1400" dirty="0">
                <a:latin typeface="Comic Sans MS" panose="030F0702030302020204" pitchFamily="66" charset="0"/>
              </a:rPr>
              <a:t>			alone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719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3587" y="2420233"/>
            <a:ext cx="11557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LES OPINIONS</a:t>
            </a:r>
          </a:p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trouve</a:t>
            </a:r>
            <a:r>
              <a:rPr lang="en-GB" sz="1400" dirty="0">
                <a:latin typeface="Comic Sans MS" panose="030F0702030302020204" pitchFamily="66" charset="0"/>
              </a:rPr>
              <a:t> que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…	I find that it..		Ma </a:t>
            </a:r>
            <a:r>
              <a:rPr lang="en-GB" sz="1400" b="1" dirty="0" err="1">
                <a:latin typeface="Comic Sans MS" panose="030F0702030302020204" pitchFamily="66" charset="0"/>
              </a:rPr>
              <a:t>personne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préférée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..	My favourite </a:t>
            </a:r>
            <a:r>
              <a:rPr lang="en-GB" sz="1400" b="1" dirty="0">
                <a:latin typeface="Comic Sans MS" panose="030F0702030302020204" pitchFamily="66" charset="0"/>
              </a:rPr>
              <a:t>person is</a:t>
            </a:r>
            <a:r>
              <a:rPr lang="en-GB" sz="1400" dirty="0">
                <a:latin typeface="Comic Sans MS" panose="030F0702030302020204" pitchFamily="66" charset="0"/>
              </a:rPr>
              <a:t>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le/la/les </a:t>
            </a:r>
            <a:r>
              <a:rPr lang="en-GB" sz="1400" dirty="0" err="1">
                <a:latin typeface="Comic Sans MS" panose="030F0702030302020204" pitchFamily="66" charset="0"/>
              </a:rPr>
              <a:t>trouve</a:t>
            </a:r>
            <a:r>
              <a:rPr lang="en-GB" sz="1400" dirty="0">
                <a:latin typeface="Comic Sans MS" panose="030F0702030302020204" pitchFamily="66" charset="0"/>
              </a:rPr>
              <a:t>..	I find it/them…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pense</a:t>
            </a:r>
            <a:r>
              <a:rPr lang="en-GB" sz="1400" dirty="0">
                <a:latin typeface="Comic Sans MS" panose="030F0702030302020204" pitchFamily="66" charset="0"/>
              </a:rPr>
              <a:t> que..	I think that…		Ca me </a:t>
            </a:r>
            <a:r>
              <a:rPr lang="en-GB" sz="1400" dirty="0" err="1">
                <a:latin typeface="Comic Sans MS" panose="030F0702030302020204" pitchFamily="66" charset="0"/>
              </a:rPr>
              <a:t>donne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envie</a:t>
            </a:r>
            <a:r>
              <a:rPr lang="en-GB" sz="1400" dirty="0">
                <a:latin typeface="Comic Sans MS" panose="030F0702030302020204" pitchFamily="66" charset="0"/>
              </a:rPr>
              <a:t> de </a:t>
            </a:r>
            <a:r>
              <a:rPr lang="en-GB" sz="1400" b="1" dirty="0">
                <a:latin typeface="Comic Sans MS" panose="030F0702030302020204" pitchFamily="66" charset="0"/>
              </a:rPr>
              <a:t>chanter</a:t>
            </a:r>
            <a:r>
              <a:rPr lang="en-GB" sz="1400" dirty="0">
                <a:latin typeface="Comic Sans MS" panose="030F0702030302020204" pitchFamily="66" charset="0"/>
              </a:rPr>
              <a:t>	It makes me want </a:t>
            </a:r>
            <a:r>
              <a:rPr lang="en-GB" sz="1400" b="1" dirty="0">
                <a:latin typeface="Comic Sans MS" panose="030F0702030302020204" pitchFamily="66" charset="0"/>
              </a:rPr>
              <a:t>to sing </a:t>
            </a:r>
            <a:r>
              <a:rPr lang="en-GB" sz="1400" dirty="0">
                <a:latin typeface="Comic Sans MS" panose="030F0702030302020204" pitchFamily="66" charset="0"/>
              </a:rPr>
              <a:t>(verb)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crois</a:t>
            </a:r>
            <a:r>
              <a:rPr lang="en-GB" sz="1400" dirty="0">
                <a:latin typeface="Comic Sans MS" panose="030F0702030302020204" pitchFamily="66" charset="0"/>
              </a:rPr>
              <a:t> que…	I believe that…		Ca me rend </a:t>
            </a:r>
            <a:r>
              <a:rPr lang="en-GB" sz="1400" b="1" dirty="0">
                <a:latin typeface="Comic Sans MS" panose="030F0702030302020204" pitchFamily="66" charset="0"/>
              </a:rPr>
              <a:t>content</a:t>
            </a:r>
            <a:r>
              <a:rPr lang="en-GB" sz="1400" dirty="0">
                <a:latin typeface="Comic Sans MS" panose="030F0702030302020204" pitchFamily="66" charset="0"/>
              </a:rPr>
              <a:t>		I makes me </a:t>
            </a:r>
            <a:r>
              <a:rPr lang="en-GB" sz="1400" b="1" dirty="0">
                <a:latin typeface="Comic Sans MS" panose="030F0702030302020204" pitchFamily="66" charset="0"/>
              </a:rPr>
              <a:t>happy (adjective)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 mon </a:t>
            </a:r>
            <a:r>
              <a:rPr lang="en-GB" sz="1400" dirty="0" err="1">
                <a:latin typeface="Comic Sans MS" panose="030F0702030302020204" pitchFamily="66" charset="0"/>
              </a:rPr>
              <a:t>avis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	In my opinion it is…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Selon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moi</a:t>
            </a:r>
            <a:r>
              <a:rPr lang="en-GB" sz="1400" dirty="0">
                <a:latin typeface="Comic Sans MS" panose="030F0702030302020204" pitchFamily="66" charset="0"/>
              </a:rPr>
              <a:t>	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	According to me it is…	</a:t>
            </a:r>
            <a:r>
              <a:rPr lang="en-GB" sz="1400" dirty="0" err="1">
                <a:latin typeface="Comic Sans MS" panose="030F0702030302020204" pitchFamily="66" charset="0"/>
              </a:rPr>
              <a:t>J’ai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passion pour </a:t>
            </a:r>
            <a:r>
              <a:rPr lang="en-GB" sz="1400" b="1" dirty="0">
                <a:latin typeface="Comic Sans MS" panose="030F0702030302020204" pitchFamily="66" charset="0"/>
              </a:rPr>
              <a:t>le foot</a:t>
            </a:r>
            <a:r>
              <a:rPr lang="en-GB" sz="1400" dirty="0">
                <a:latin typeface="Comic Sans MS" panose="030F0702030302020204" pitchFamily="66" charset="0"/>
              </a:rPr>
              <a:t>	I have a passion for </a:t>
            </a:r>
            <a:r>
              <a:rPr lang="en-GB" sz="1400" b="1" dirty="0">
                <a:latin typeface="Comic Sans MS" panose="030F0702030302020204" pitchFamily="66" charset="0"/>
              </a:rPr>
              <a:t>football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Personnellement</a:t>
            </a:r>
            <a:r>
              <a:rPr lang="en-GB" sz="1400" dirty="0">
                <a:latin typeface="Comic Sans MS" panose="030F0702030302020204" pitchFamily="66" charset="0"/>
              </a:rPr>
              <a:t>	Personally			Je </a:t>
            </a:r>
            <a:r>
              <a:rPr lang="en-GB" sz="1400" dirty="0" err="1">
                <a:latin typeface="Comic Sans MS" panose="030F0702030302020204" pitchFamily="66" charset="0"/>
              </a:rPr>
              <a:t>suis</a:t>
            </a:r>
            <a:r>
              <a:rPr lang="en-GB" sz="1400" dirty="0">
                <a:latin typeface="Comic Sans MS" panose="030F0702030302020204" pitchFamily="66" charset="0"/>
              </a:rPr>
              <a:t> fan du </a:t>
            </a:r>
            <a:r>
              <a:rPr lang="en-GB" sz="1400" b="1" dirty="0">
                <a:latin typeface="Comic Sans MS" panose="030F0702030302020204" pitchFamily="66" charset="0"/>
              </a:rPr>
              <a:t>foot</a:t>
            </a:r>
            <a:r>
              <a:rPr lang="en-GB" sz="1400" dirty="0">
                <a:latin typeface="Comic Sans MS" panose="030F0702030302020204" pitchFamily="66" charset="0"/>
              </a:rPr>
              <a:t>		I’m a fan of </a:t>
            </a:r>
            <a:r>
              <a:rPr lang="en-GB" sz="1400" b="1" dirty="0">
                <a:latin typeface="Comic Sans MS" panose="030F0702030302020204" pitchFamily="66" charset="0"/>
              </a:rPr>
              <a:t>footbal</a:t>
            </a:r>
            <a:r>
              <a:rPr lang="en-GB" sz="1400" dirty="0">
                <a:latin typeface="Comic Sans MS" panose="030F0702030302020204" pitchFamily="66" charset="0"/>
              </a:rPr>
              <a:t>l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bien</a:t>
            </a:r>
            <a:r>
              <a:rPr lang="en-GB" sz="1400" dirty="0">
                <a:latin typeface="Comic Sans MS" panose="030F0702030302020204" pitchFamily="66" charset="0"/>
              </a:rPr>
              <a:t>/cool		good/cool			</a:t>
            </a:r>
            <a:r>
              <a:rPr lang="en-GB" sz="1400" dirty="0" err="1">
                <a:latin typeface="Comic Sans MS" panose="030F0702030302020204" pitchFamily="66" charset="0"/>
              </a:rPr>
              <a:t>J’ai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horreur</a:t>
            </a:r>
            <a:r>
              <a:rPr lang="en-GB" sz="1400" dirty="0">
                <a:latin typeface="Comic Sans MS" panose="030F0702030302020204" pitchFamily="66" charset="0"/>
              </a:rPr>
              <a:t> du </a:t>
            </a:r>
            <a:r>
              <a:rPr lang="en-GB" sz="1400" b="1" dirty="0">
                <a:latin typeface="Comic Sans MS" panose="030F0702030302020204" pitchFamily="66" charset="0"/>
              </a:rPr>
              <a:t>foot</a:t>
            </a:r>
            <a:r>
              <a:rPr lang="en-GB" sz="1400" dirty="0">
                <a:latin typeface="Comic Sans MS" panose="030F0702030302020204" pitchFamily="66" charset="0"/>
              </a:rPr>
              <a:t>		I hate </a:t>
            </a:r>
            <a:r>
              <a:rPr lang="en-GB" sz="1400" b="1" dirty="0">
                <a:latin typeface="Comic Sans MS" panose="030F0702030302020204" pitchFamily="66" charset="0"/>
              </a:rPr>
              <a:t>football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génial</a:t>
            </a:r>
            <a:r>
              <a:rPr lang="en-GB" sz="1400" dirty="0">
                <a:latin typeface="Comic Sans MS" panose="030F0702030302020204" pitchFamily="66" charset="0"/>
              </a:rPr>
              <a:t>		great			</a:t>
            </a:r>
            <a:r>
              <a:rPr lang="en-GB" sz="1400" b="1" dirty="0">
                <a:latin typeface="Comic Sans MS" panose="030F0702030302020204" pitchFamily="66" charset="0"/>
              </a:rPr>
              <a:t>Le foot </a:t>
            </a:r>
            <a:r>
              <a:rPr lang="en-GB" sz="1400" dirty="0">
                <a:latin typeface="Comic Sans MS" panose="030F0702030302020204" pitchFamily="66" charset="0"/>
              </a:rPr>
              <a:t>me plait		</a:t>
            </a:r>
            <a:r>
              <a:rPr lang="en-GB" sz="1400" b="1" dirty="0">
                <a:latin typeface="Comic Sans MS" panose="030F0702030302020204" pitchFamily="66" charset="0"/>
              </a:rPr>
              <a:t>Football</a:t>
            </a:r>
            <a:r>
              <a:rPr lang="en-GB" sz="1400" dirty="0">
                <a:latin typeface="Comic Sans MS" panose="030F0702030302020204" pitchFamily="66" charset="0"/>
              </a:rPr>
              <a:t> pleases me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passionant</a:t>
            </a:r>
            <a:r>
              <a:rPr lang="en-GB" sz="1400" dirty="0">
                <a:latin typeface="Comic Sans MS" panose="030F0702030302020204" pitchFamily="66" charset="0"/>
              </a:rPr>
              <a:t>		exciting			Je </a:t>
            </a:r>
            <a:r>
              <a:rPr lang="en-GB" sz="1400" dirty="0" err="1">
                <a:latin typeface="Comic Sans MS" panose="030F0702030302020204" pitchFamily="66" charset="0"/>
              </a:rPr>
              <a:t>suis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passionné</a:t>
            </a:r>
            <a:r>
              <a:rPr lang="en-GB" sz="1400" dirty="0">
                <a:latin typeface="Comic Sans MS" panose="030F0702030302020204" pitchFamily="66" charset="0"/>
              </a:rPr>
              <a:t> de </a:t>
            </a:r>
            <a:r>
              <a:rPr lang="en-GB" sz="1400" b="1" dirty="0">
                <a:latin typeface="Comic Sans MS" panose="030F0702030302020204" pitchFamily="66" charset="0"/>
              </a:rPr>
              <a:t>foot</a:t>
            </a:r>
            <a:r>
              <a:rPr lang="en-GB" sz="1400" dirty="0">
                <a:latin typeface="Comic Sans MS" panose="030F0702030302020204" pitchFamily="66" charset="0"/>
              </a:rPr>
              <a:t>	I am passionate about </a:t>
            </a:r>
            <a:r>
              <a:rPr lang="en-GB" sz="1400" b="1" dirty="0">
                <a:latin typeface="Comic Sans MS" panose="030F0702030302020204" pitchFamily="66" charset="0"/>
              </a:rPr>
              <a:t>football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barbant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ennuyeux</a:t>
            </a:r>
            <a:r>
              <a:rPr lang="en-GB" sz="1400" dirty="0">
                <a:latin typeface="Comic Sans MS" panose="030F0702030302020204" pitchFamily="66" charset="0"/>
              </a:rPr>
              <a:t>	boring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nul</a:t>
            </a:r>
            <a:r>
              <a:rPr lang="en-GB" sz="1400" dirty="0">
                <a:latin typeface="Comic Sans MS" panose="030F0702030302020204" pitchFamily="66" charset="0"/>
              </a:rPr>
              <a:t>/stupide	rubbish/stupid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facile/difficile	easy/difficult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ludique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sympa</a:t>
            </a:r>
            <a:r>
              <a:rPr lang="en-GB" sz="1400" dirty="0">
                <a:latin typeface="Comic Sans MS" panose="030F0702030302020204" pitchFamily="66" charset="0"/>
              </a:rPr>
              <a:t>	fun/nice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rapide</a:t>
            </a:r>
            <a:r>
              <a:rPr lang="en-GB" sz="1400" dirty="0">
                <a:latin typeface="Comic Sans MS" panose="030F0702030302020204" pitchFamily="66" charset="0"/>
              </a:rPr>
              <a:t>/beau	fast/pleasant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débile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vulgaire</a:t>
            </a:r>
            <a:r>
              <a:rPr lang="en-GB" sz="1400" dirty="0">
                <a:latin typeface="Comic Sans MS" panose="030F0702030302020204" pitchFamily="66" charset="0"/>
              </a:rPr>
              <a:t>	idiotic/crude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3678" y="651455"/>
            <a:ext cx="32450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PAST</a:t>
            </a: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J’ai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rencontré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J’ai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fini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J’ai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attendu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1278" y="651455"/>
            <a:ext cx="29327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PRESENT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rencontre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finis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J’attends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62800" y="651455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FUTURE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vais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rencontrer</a:t>
            </a:r>
            <a:r>
              <a:rPr lang="en-GB" b="1" dirty="0">
                <a:latin typeface="Comic Sans MS" panose="030F0702030302020204" pitchFamily="66" charset="0"/>
              </a:rPr>
              <a:t>/je </a:t>
            </a:r>
            <a:r>
              <a:rPr lang="en-GB" b="1" dirty="0" err="1">
                <a:latin typeface="Comic Sans MS" panose="030F0702030302020204" pitchFamily="66" charset="0"/>
              </a:rPr>
              <a:t>rencontrerai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vais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finir</a:t>
            </a:r>
            <a:r>
              <a:rPr lang="en-GB" b="1" dirty="0">
                <a:latin typeface="Comic Sans MS" panose="030F0702030302020204" pitchFamily="66" charset="0"/>
              </a:rPr>
              <a:t>/je </a:t>
            </a:r>
            <a:r>
              <a:rPr lang="en-GB" b="1" dirty="0" err="1">
                <a:latin typeface="Comic Sans MS" panose="030F0702030302020204" pitchFamily="66" charset="0"/>
              </a:rPr>
              <a:t>finirai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vais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attendre</a:t>
            </a:r>
            <a:r>
              <a:rPr lang="en-GB" b="1" dirty="0">
                <a:latin typeface="Comic Sans MS" panose="030F0702030302020204" pitchFamily="66" charset="0"/>
              </a:rPr>
              <a:t>/je </a:t>
            </a:r>
            <a:r>
              <a:rPr lang="en-GB" b="1" dirty="0" err="1">
                <a:latin typeface="Comic Sans MS" panose="030F0702030302020204" pitchFamily="66" charset="0"/>
              </a:rPr>
              <a:t>attendrai</a:t>
            </a:r>
            <a:endParaRPr lang="en-GB" b="1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21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9863" y="490653"/>
            <a:ext cx="5497551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Essential words</a:t>
            </a:r>
          </a:p>
          <a:p>
            <a:r>
              <a:rPr lang="en-GB" sz="1400" b="1" dirty="0">
                <a:latin typeface="Comic Sans MS" panose="030F0702030302020204" pitchFamily="66" charset="0"/>
              </a:rPr>
              <a:t>Frequency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normalement</a:t>
            </a:r>
            <a:r>
              <a:rPr lang="en-GB" sz="1400" dirty="0">
                <a:latin typeface="Comic Sans MS" panose="030F0702030302020204" pitchFamily="66" charset="0"/>
              </a:rPr>
              <a:t>		normally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quelquefois</a:t>
            </a:r>
            <a:r>
              <a:rPr lang="en-GB" sz="1400" dirty="0">
                <a:latin typeface="Comic Sans MS" panose="030F0702030302020204" pitchFamily="66" charset="0"/>
              </a:rPr>
              <a:t>		sometimes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souvent</a:t>
            </a:r>
            <a:r>
              <a:rPr lang="en-GB" sz="1400" dirty="0">
                <a:latin typeface="Comic Sans MS" panose="030F0702030302020204" pitchFamily="66" charset="0"/>
              </a:rPr>
              <a:t>			often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tous</a:t>
            </a:r>
            <a:r>
              <a:rPr lang="en-GB" sz="1400" dirty="0">
                <a:latin typeface="Comic Sans MS" panose="030F0702030302020204" pitchFamily="66" charset="0"/>
              </a:rPr>
              <a:t> les </a:t>
            </a:r>
            <a:r>
              <a:rPr lang="en-GB" sz="1400" dirty="0" err="1">
                <a:latin typeface="Comic Sans MS" panose="030F0702030302020204" pitchFamily="66" charset="0"/>
              </a:rPr>
              <a:t>jours</a:t>
            </a:r>
            <a:r>
              <a:rPr lang="en-GB" sz="1400" dirty="0">
                <a:latin typeface="Comic Sans MS" panose="030F0702030302020204" pitchFamily="66" charset="0"/>
              </a:rPr>
              <a:t>		everyday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fois</a:t>
            </a:r>
            <a:r>
              <a:rPr lang="en-GB" sz="1400" dirty="0">
                <a:latin typeface="Comic Sans MS" panose="030F0702030302020204" pitchFamily="66" charset="0"/>
              </a:rPr>
              <a:t> par </a:t>
            </a:r>
            <a:r>
              <a:rPr lang="en-GB" sz="1400" dirty="0" err="1">
                <a:latin typeface="Comic Sans MS" panose="030F0702030302020204" pitchFamily="66" charset="0"/>
              </a:rPr>
              <a:t>semaine</a:t>
            </a:r>
            <a:r>
              <a:rPr lang="en-GB" sz="1400" dirty="0">
                <a:latin typeface="Comic Sans MS" panose="030F0702030302020204" pitchFamily="66" charset="0"/>
              </a:rPr>
              <a:t>		one a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d’habitude</a:t>
            </a:r>
            <a:r>
              <a:rPr lang="en-GB" sz="1400" dirty="0">
                <a:latin typeface="Comic Sans MS" panose="030F0702030302020204" pitchFamily="66" charset="0"/>
              </a:rPr>
              <a:t>			usually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 temps </a:t>
            </a:r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temps		from time to time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parfois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quelquefois</a:t>
            </a:r>
            <a:r>
              <a:rPr lang="en-GB" sz="1400" dirty="0">
                <a:latin typeface="Comic Sans MS" panose="030F0702030302020204" pitchFamily="66" charset="0"/>
              </a:rPr>
              <a:t>		sometimes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Toujours</a:t>
            </a:r>
            <a:r>
              <a:rPr lang="en-GB" sz="1400" dirty="0">
                <a:latin typeface="Comic Sans MS" panose="030F0702030302020204" pitchFamily="66" charset="0"/>
              </a:rPr>
              <a:t>			always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When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hier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soir</a:t>
            </a:r>
            <a:r>
              <a:rPr lang="en-GB" sz="1400" dirty="0">
                <a:latin typeface="Comic Sans MS" panose="030F0702030302020204" pitchFamily="66" charset="0"/>
              </a:rPr>
              <a:t>			yesterday evening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récemment</a:t>
            </a:r>
            <a:r>
              <a:rPr lang="en-GB" sz="1400" dirty="0">
                <a:latin typeface="Comic Sans MS" panose="030F0702030302020204" pitchFamily="66" charset="0"/>
              </a:rPr>
              <a:t>		recently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weekend dernier		last weekend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semaine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dernière</a:t>
            </a:r>
            <a:r>
              <a:rPr lang="en-GB" sz="1400" dirty="0">
                <a:latin typeface="Comic Sans MS" panose="030F0702030302020204" pitchFamily="66" charset="0"/>
              </a:rPr>
              <a:t>		last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l’année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dernière</a:t>
            </a:r>
            <a:r>
              <a:rPr lang="en-GB" sz="1400" dirty="0">
                <a:latin typeface="Comic Sans MS" panose="030F0702030302020204" pitchFamily="66" charset="0"/>
              </a:rPr>
              <a:t>		last year</a:t>
            </a:r>
          </a:p>
          <a:p>
            <a:r>
              <a:rPr lang="en-GB" sz="1400" b="1" dirty="0" err="1">
                <a:latin typeface="Comic Sans MS" panose="030F0702030302020204" pitchFamily="66" charset="0"/>
              </a:rPr>
              <a:t>il</a:t>
            </a:r>
            <a:r>
              <a:rPr lang="en-GB" sz="1400" b="1" dirty="0">
                <a:latin typeface="Comic Sans MS" panose="030F0702030302020204" pitchFamily="66" charset="0"/>
              </a:rPr>
              <a:t> y a </a:t>
            </a:r>
            <a:r>
              <a:rPr lang="en-GB" sz="1400" dirty="0">
                <a:latin typeface="Comic Sans MS" panose="030F0702030302020204" pitchFamily="66" charset="0"/>
              </a:rPr>
              <a:t>2 </a:t>
            </a:r>
            <a:r>
              <a:rPr lang="en-GB" sz="1400" dirty="0" err="1">
                <a:latin typeface="Comic Sans MS" panose="030F0702030302020204" pitchFamily="66" charset="0"/>
              </a:rPr>
              <a:t>semaines</a:t>
            </a:r>
            <a:r>
              <a:rPr lang="en-GB" sz="1400" dirty="0">
                <a:latin typeface="Comic Sans MS" panose="030F0702030302020204" pitchFamily="66" charset="0"/>
              </a:rPr>
              <a:t>		2 weeks </a:t>
            </a:r>
            <a:r>
              <a:rPr lang="en-GB" sz="1400" b="1" dirty="0">
                <a:latin typeface="Comic Sans MS" panose="030F0702030302020204" pitchFamily="66" charset="0"/>
              </a:rPr>
              <a:t>ago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Sequencers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d’abord</a:t>
            </a:r>
            <a:r>
              <a:rPr lang="en-GB" sz="1400" dirty="0">
                <a:latin typeface="Comic Sans MS" panose="030F0702030302020204" pitchFamily="66" charset="0"/>
              </a:rPr>
              <a:t>			firstly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puis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ensuite</a:t>
            </a:r>
            <a:r>
              <a:rPr lang="en-GB" sz="1400" dirty="0">
                <a:latin typeface="Comic Sans MS" panose="030F0702030302020204" pitchFamily="66" charset="0"/>
              </a:rPr>
              <a:t>		then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après			after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plus			in addition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556917" y="680224"/>
            <a:ext cx="466121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</a:rPr>
              <a:t>Justification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car/</a:t>
            </a:r>
            <a:r>
              <a:rPr lang="en-GB" sz="1400" dirty="0" err="1">
                <a:latin typeface="Comic Sans MS" panose="030F0702030302020204" pitchFamily="66" charset="0"/>
              </a:rPr>
              <a:t>parce</a:t>
            </a:r>
            <a:r>
              <a:rPr lang="en-GB" sz="1400" dirty="0">
                <a:latin typeface="Comic Sans MS" panose="030F0702030302020204" pitchFamily="66" charset="0"/>
              </a:rPr>
              <a:t> que		because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vu que / </a:t>
            </a:r>
            <a:r>
              <a:rPr lang="en-GB" sz="1400" dirty="0" err="1">
                <a:latin typeface="Comic Sans MS" panose="030F0702030302020204" pitchFamily="66" charset="0"/>
              </a:rPr>
              <a:t>étant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donné</a:t>
            </a:r>
            <a:r>
              <a:rPr lang="en-GB" sz="1400" dirty="0">
                <a:latin typeface="Comic Sans MS" panose="030F0702030302020204" pitchFamily="66" charset="0"/>
              </a:rPr>
              <a:t> que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Comme par </a:t>
            </a:r>
            <a:r>
              <a:rPr lang="en-GB" sz="1400" dirty="0" err="1">
                <a:latin typeface="Comic Sans MS" panose="030F0702030302020204" pitchFamily="66" charset="0"/>
              </a:rPr>
              <a:t>exemple</a:t>
            </a:r>
            <a:r>
              <a:rPr lang="en-GB" sz="1400" dirty="0">
                <a:latin typeface="Comic Sans MS" panose="030F0702030302020204" pitchFamily="66" charset="0"/>
              </a:rPr>
              <a:t>		like for </a:t>
            </a:r>
            <a:r>
              <a:rPr lang="en-GB" sz="1400" dirty="0" err="1">
                <a:latin typeface="Comic Sans MS" panose="030F0702030302020204" pitchFamily="66" charset="0"/>
              </a:rPr>
              <a:t>eg</a:t>
            </a:r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Contrast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pourtant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cependant</a:t>
            </a:r>
            <a:r>
              <a:rPr lang="en-GB" sz="1400" dirty="0">
                <a:latin typeface="Comic Sans MS" panose="030F0702030302020204" pitchFamily="66" charset="0"/>
              </a:rPr>
              <a:t>		however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tandis</a:t>
            </a:r>
            <a:r>
              <a:rPr lang="en-GB" sz="1400" dirty="0">
                <a:latin typeface="Comic Sans MS" panose="030F0702030302020204" pitchFamily="66" charset="0"/>
              </a:rPr>
              <a:t> que			whereas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mais</a:t>
            </a:r>
            <a:r>
              <a:rPr lang="en-GB" sz="1400" dirty="0">
                <a:latin typeface="Comic Sans MS" panose="030F0702030302020204" pitchFamily="66" charset="0"/>
              </a:rPr>
              <a:t>			but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revanche		on the other hand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Par </a:t>
            </a:r>
            <a:r>
              <a:rPr lang="en-GB" sz="1400" dirty="0" err="1">
                <a:latin typeface="Comic Sans MS" panose="030F0702030302020204" pitchFamily="66" charset="0"/>
              </a:rPr>
              <a:t>contre</a:t>
            </a:r>
            <a:r>
              <a:rPr lang="en-GB" sz="1400" dirty="0">
                <a:latin typeface="Comic Sans MS" panose="030F0702030302020204" pitchFamily="66" charset="0"/>
              </a:rPr>
              <a:t>			on the other hand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d’un part….			on the one hand…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d’autre</a:t>
            </a:r>
            <a:r>
              <a:rPr lang="en-GB" sz="1400" dirty="0">
                <a:latin typeface="Comic Sans MS" panose="030F0702030302020204" pitchFamily="66" charset="0"/>
              </a:rPr>
              <a:t> part		on the other hand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Prepositions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dans			in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derrière			behind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devant</a:t>
            </a:r>
            <a:r>
              <a:rPr lang="en-GB" sz="1400" dirty="0">
                <a:latin typeface="Comic Sans MS" panose="030F0702030302020204" pitchFamily="66" charset="0"/>
              </a:rPr>
              <a:t>			in front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entre			between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face de			opposite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à </a:t>
            </a:r>
            <a:r>
              <a:rPr lang="en-GB" sz="1400" dirty="0" err="1">
                <a:latin typeface="Comic Sans MS" panose="030F0702030302020204" pitchFamily="66" charset="0"/>
              </a:rPr>
              <a:t>coté</a:t>
            </a:r>
            <a:r>
              <a:rPr lang="en-GB" sz="1400" dirty="0">
                <a:latin typeface="Comic Sans MS" panose="030F0702030302020204" pitchFamily="66" charset="0"/>
              </a:rPr>
              <a:t> de			next to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près</a:t>
            </a:r>
            <a:r>
              <a:rPr lang="en-GB" sz="1400" dirty="0">
                <a:latin typeface="Comic Sans MS" panose="030F0702030302020204" pitchFamily="66" charset="0"/>
              </a:rPr>
              <a:t> de			near to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	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244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1056</Words>
  <Application>Microsoft Office PowerPoint</Application>
  <PresentationFormat>Widescreen</PresentationFormat>
  <Paragraphs>183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Fee</dc:creator>
  <cp:lastModifiedBy>C Fee (BRI)</cp:lastModifiedBy>
  <cp:revision>29</cp:revision>
  <dcterms:created xsi:type="dcterms:W3CDTF">2020-11-16T12:54:35Z</dcterms:created>
  <dcterms:modified xsi:type="dcterms:W3CDTF">2024-07-17T08:36:27Z</dcterms:modified>
</cp:coreProperties>
</file>