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5369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877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12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399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350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665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60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269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605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451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B615-A789-497B-9AB1-23AB3FF3C502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9841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2B615-A789-497B-9AB1-23AB3FF3C502}" type="datetimeFigureOut">
              <a:rPr lang="en-GB" smtClean="0"/>
              <a:t>13/11/2024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A5D30-C7BC-4131-8613-697D2097A7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940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848445" y="1397675"/>
            <a:ext cx="165528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GCSE KERBOODLE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MODULE 7 THEME 3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Holidays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0118" y="533400"/>
            <a:ext cx="5875764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			</a:t>
            </a:r>
          </a:p>
          <a:p>
            <a:r>
              <a:rPr lang="en-GB" sz="1400" b="1" dirty="0">
                <a:latin typeface="Comic Sans MS" panose="030F0702030302020204" pitchFamily="66" charset="0"/>
              </a:rPr>
              <a:t>		  </a:t>
            </a:r>
            <a:r>
              <a:rPr lang="en-GB" sz="1400" b="1" dirty="0" err="1">
                <a:latin typeface="Comic Sans MS" panose="030F0702030302020204" pitchFamily="66" charset="0"/>
              </a:rPr>
              <a:t>Unterkunft</a:t>
            </a:r>
            <a:r>
              <a:rPr lang="en-GB" sz="1400" b="1" dirty="0">
                <a:latin typeface="Comic Sans MS" panose="030F0702030302020204" pitchFamily="66" charset="0"/>
              </a:rPr>
              <a:t> 	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übernachte</a:t>
            </a:r>
            <a:r>
              <a:rPr lang="en-GB" sz="1400" dirty="0">
                <a:latin typeface="Comic Sans MS" panose="030F0702030302020204" pitchFamily="66" charset="0"/>
              </a:rPr>
              <a:t>…		I stay…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in </a:t>
            </a:r>
            <a:r>
              <a:rPr lang="en-GB" sz="1400" dirty="0" err="1">
                <a:latin typeface="Comic Sans MS" panose="030F0702030302020204" pitchFamily="66" charset="0"/>
              </a:rPr>
              <a:t>einem</a:t>
            </a:r>
            <a:r>
              <a:rPr lang="en-GB" sz="1400" dirty="0">
                <a:latin typeface="Comic Sans MS" panose="030F0702030302020204" pitchFamily="66" charset="0"/>
              </a:rPr>
              <a:t> Hotel 		in a </a:t>
            </a:r>
            <a:r>
              <a:rPr lang="en-GB" sz="1400" i="1" dirty="0">
                <a:latin typeface="Comic Sans MS" panose="030F0702030302020204" pitchFamily="66" charset="0"/>
              </a:rPr>
              <a:t>hotel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in </a:t>
            </a:r>
            <a:r>
              <a:rPr lang="en-GB" sz="1400" dirty="0" err="1">
                <a:latin typeface="Comic Sans MS" panose="030F0702030302020204" pitchFamily="66" charset="0"/>
              </a:rPr>
              <a:t>einem</a:t>
            </a:r>
            <a:r>
              <a:rPr lang="en-GB" sz="1400" dirty="0">
                <a:latin typeface="Comic Sans MS" panose="030F0702030302020204" pitchFamily="66" charset="0"/>
              </a:rPr>
              <a:t> Pension		in a </a:t>
            </a:r>
            <a:r>
              <a:rPr lang="en-GB" sz="1400" i="1" dirty="0">
                <a:latin typeface="Comic Sans MS" panose="030F0702030302020204" pitchFamily="66" charset="0"/>
              </a:rPr>
              <a:t>guest house / B&amp;B 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in </a:t>
            </a:r>
            <a:r>
              <a:rPr lang="en-GB" sz="1400" dirty="0" err="1">
                <a:latin typeface="Comic Sans MS" panose="030F0702030302020204" pitchFamily="66" charset="0"/>
              </a:rPr>
              <a:t>einer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Ferienwohnung</a:t>
            </a:r>
            <a:r>
              <a:rPr lang="en-GB" sz="1400" dirty="0">
                <a:latin typeface="Comic Sans MS" panose="030F0702030302020204" pitchFamily="66" charset="0"/>
              </a:rPr>
              <a:t> 	in a </a:t>
            </a:r>
            <a:r>
              <a:rPr lang="en-GB" sz="1400" i="1" dirty="0">
                <a:latin typeface="Comic Sans MS" panose="030F0702030302020204" pitchFamily="66" charset="0"/>
              </a:rPr>
              <a:t>holiday apartment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de-DE" sz="1400" dirty="0">
                <a:latin typeface="Comic Sans MS" panose="030F0702030302020204" pitchFamily="66" charset="0"/>
              </a:rPr>
              <a:t>in einer Jugendherberge	in a </a:t>
            </a:r>
            <a:r>
              <a:rPr lang="de-DE" sz="1400" i="1" dirty="0">
                <a:latin typeface="Comic Sans MS" panose="030F0702030302020204" pitchFamily="66" charset="0"/>
              </a:rPr>
              <a:t>youth hostel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de-DE" sz="1400" dirty="0">
                <a:latin typeface="Comic Sans MS" panose="030F0702030302020204" pitchFamily="66" charset="0"/>
              </a:rPr>
              <a:t>auf einem Campingplatz	on a </a:t>
            </a:r>
            <a:r>
              <a:rPr lang="de-DE" sz="1400" i="1" dirty="0">
                <a:latin typeface="Comic Sans MS" panose="030F0702030302020204" pitchFamily="66" charset="0"/>
              </a:rPr>
              <a:t>campsite</a:t>
            </a:r>
          </a:p>
          <a:p>
            <a:r>
              <a:rPr lang="de-DE" sz="1400" i="1" dirty="0">
                <a:latin typeface="Comic Sans MS" panose="030F0702030302020204" pitchFamily="66" charset="0"/>
              </a:rPr>
              <a:t>an die Küste		coast</a:t>
            </a:r>
          </a:p>
          <a:p>
            <a:r>
              <a:rPr lang="de-DE" sz="1400" i="1" dirty="0">
                <a:latin typeface="Comic Sans MS" panose="030F0702030302020204" pitchFamily="66" charset="0"/>
              </a:rPr>
              <a:t>Strand			beach</a:t>
            </a:r>
          </a:p>
          <a:p>
            <a:r>
              <a:rPr lang="de-DE" sz="1400" i="1" dirty="0">
                <a:latin typeface="Comic Sans MS" panose="030F0702030302020204" pitchFamily="66" charset="0"/>
              </a:rPr>
              <a:t>See			sea/lake</a:t>
            </a:r>
          </a:p>
          <a:p>
            <a:r>
              <a:rPr lang="de-DE" sz="1400" i="1" dirty="0">
                <a:latin typeface="Comic Sans MS" panose="030F0702030302020204" pitchFamily="66" charset="0"/>
              </a:rPr>
              <a:t>Wald			forest</a:t>
            </a:r>
          </a:p>
          <a:p>
            <a:r>
              <a:rPr lang="de-DE" sz="1400" i="1" dirty="0">
                <a:latin typeface="Comic Sans MS" panose="030F0702030302020204" pitchFamily="66" charset="0"/>
              </a:rPr>
              <a:t>auf dem Land		countryside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Insel</a:t>
            </a:r>
            <a:r>
              <a:rPr lang="en-GB" sz="1400" dirty="0">
                <a:latin typeface="Comic Sans MS" panose="030F0702030302020204" pitchFamily="66" charset="0"/>
              </a:rPr>
              <a:t>			island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Landschaft</a:t>
            </a:r>
            <a:r>
              <a:rPr lang="en-GB" sz="1400" dirty="0">
                <a:latin typeface="Comic Sans MS" panose="030F0702030302020204" pitchFamily="66" charset="0"/>
              </a:rPr>
              <a:t>		landscape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Berg			mountain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Dorf			village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Meer			sea</a:t>
            </a: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Ein Zimmer </a:t>
            </a:r>
            <a:r>
              <a:rPr lang="en-GB" sz="1400" b="1" dirty="0" err="1">
                <a:latin typeface="Comic Sans MS" panose="030F0702030302020204" pitchFamily="66" charset="0"/>
              </a:rPr>
              <a:t>reservieren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möchte</a:t>
            </a:r>
            <a:r>
              <a:rPr lang="en-GB" sz="1400" dirty="0">
                <a:latin typeface="Comic Sans MS" panose="030F0702030302020204" pitchFamily="66" charset="0"/>
              </a:rPr>
              <a:t> … </a:t>
            </a:r>
            <a:r>
              <a:rPr lang="en-GB" sz="1400" dirty="0" err="1">
                <a:latin typeface="Comic Sans MS" panose="030F0702030302020204" pitchFamily="66" charset="0"/>
              </a:rPr>
              <a:t>reservieren</a:t>
            </a:r>
            <a:r>
              <a:rPr lang="en-GB" sz="1400" dirty="0">
                <a:latin typeface="Comic Sans MS" panose="030F0702030302020204" pitchFamily="66" charset="0"/>
              </a:rPr>
              <a:t>. 	</a:t>
            </a:r>
            <a:r>
              <a:rPr lang="en-GB" sz="1400" i="1" dirty="0">
                <a:latin typeface="Comic Sans MS" panose="030F0702030302020204" pitchFamily="66" charset="0"/>
              </a:rPr>
              <a:t>I would like to reserve …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ein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Einzelzimmer</a:t>
            </a:r>
            <a:r>
              <a:rPr lang="en-GB" sz="1400" dirty="0">
                <a:latin typeface="Comic Sans MS" panose="030F0702030302020204" pitchFamily="66" charset="0"/>
              </a:rPr>
              <a:t> 		</a:t>
            </a:r>
            <a:r>
              <a:rPr lang="en-GB" sz="1400" i="1" dirty="0">
                <a:latin typeface="Comic Sans MS" panose="030F0702030302020204" pitchFamily="66" charset="0"/>
              </a:rPr>
              <a:t>a single room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ein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Doppelzimmer</a:t>
            </a:r>
            <a:r>
              <a:rPr lang="en-GB" sz="1400" dirty="0">
                <a:latin typeface="Comic Sans MS" panose="030F0702030302020204" pitchFamily="66" charset="0"/>
              </a:rPr>
              <a:t> 		</a:t>
            </a:r>
            <a:r>
              <a:rPr lang="en-GB" sz="1400" i="1" dirty="0">
                <a:latin typeface="Comic Sans MS" panose="030F0702030302020204" pitchFamily="66" charset="0"/>
              </a:rPr>
              <a:t>a double room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ein</a:t>
            </a:r>
            <a:r>
              <a:rPr lang="en-GB" sz="1400" dirty="0">
                <a:latin typeface="Comic Sans MS" panose="030F0702030302020204" pitchFamily="66" charset="0"/>
              </a:rPr>
              <a:t> Zimmer </a:t>
            </a:r>
            <a:r>
              <a:rPr lang="en-GB" sz="1400" dirty="0" err="1">
                <a:latin typeface="Comic Sans MS" panose="030F0702030302020204" pitchFamily="66" charset="0"/>
              </a:rPr>
              <a:t>mit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Aussicht</a:t>
            </a:r>
            <a:r>
              <a:rPr lang="en-GB" sz="1400" dirty="0">
                <a:latin typeface="Comic Sans MS" panose="030F0702030302020204" pitchFamily="66" charset="0"/>
              </a:rPr>
              <a:t> 	</a:t>
            </a:r>
            <a:r>
              <a:rPr lang="en-GB" sz="1400" i="1" dirty="0">
                <a:latin typeface="Comic Sans MS" panose="030F0702030302020204" pitchFamily="66" charset="0"/>
              </a:rPr>
              <a:t>a room with a view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für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eine</a:t>
            </a:r>
            <a:r>
              <a:rPr lang="en-GB" sz="1400" dirty="0">
                <a:latin typeface="Comic Sans MS" panose="030F0702030302020204" pitchFamily="66" charset="0"/>
              </a:rPr>
              <a:t> Nacht 		</a:t>
            </a:r>
            <a:r>
              <a:rPr lang="en-GB" sz="1400" i="1" dirty="0">
                <a:latin typeface="Comic Sans MS" panose="030F0702030302020204" pitchFamily="66" charset="0"/>
              </a:rPr>
              <a:t>for one night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de-DE" sz="1400" dirty="0">
                <a:latin typeface="Comic Sans MS" panose="030F0702030302020204" pitchFamily="66" charset="0"/>
              </a:rPr>
              <a:t>für zwei Nächte 		</a:t>
            </a:r>
            <a:r>
              <a:rPr lang="de-DE" sz="1400" i="1" dirty="0">
                <a:latin typeface="Comic Sans MS" panose="030F0702030302020204" pitchFamily="66" charset="0"/>
              </a:rPr>
              <a:t>for two nights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Halbpension		half board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Vollpension		full board</a:t>
            </a:r>
          </a:p>
          <a:p>
            <a:r>
              <a:rPr lang="de-DE" sz="1400" i="1" dirty="0">
                <a:latin typeface="Comic Sans MS" panose="030F0702030302020204" pitchFamily="66" charset="0"/>
              </a:rPr>
              <a:t> </a:t>
            </a:r>
            <a:r>
              <a:rPr lang="de-DE" sz="1400" dirty="0">
                <a:latin typeface="Comic Sans MS" panose="030F0702030302020204" pitchFamily="66" charset="0"/>
              </a:rPr>
              <a:t>	</a:t>
            </a:r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0" y="1582341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92198" y="533400"/>
            <a:ext cx="587576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400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 err="1">
                <a:latin typeface="Comic Sans MS" panose="030F0702030302020204" pitchFamily="66" charset="0"/>
              </a:rPr>
              <a:t>Verkehr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fahre</a:t>
            </a:r>
            <a:r>
              <a:rPr lang="en-GB" sz="1400" dirty="0">
                <a:latin typeface="Comic Sans MS" panose="030F0702030302020204" pitchFamily="66" charset="0"/>
              </a:rPr>
              <a:t>			I travel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mit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dem</a:t>
            </a:r>
            <a:r>
              <a:rPr lang="en-GB" sz="1400" dirty="0">
                <a:latin typeface="Comic Sans MS" panose="030F0702030302020204" pitchFamily="66" charset="0"/>
              </a:rPr>
              <a:t> Zug 		by train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mit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dem</a:t>
            </a:r>
            <a:r>
              <a:rPr lang="en-GB" sz="1400" dirty="0">
                <a:latin typeface="Comic Sans MS" panose="030F0702030302020204" pitchFamily="66" charset="0"/>
              </a:rPr>
              <a:t> Bus 		by bus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mit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dem</a:t>
            </a:r>
            <a:r>
              <a:rPr lang="en-GB" sz="1400" dirty="0">
                <a:latin typeface="Comic Sans MS" panose="030F0702030302020204" pitchFamily="66" charset="0"/>
              </a:rPr>
              <a:t> Auto	 	by car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mit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dem</a:t>
            </a:r>
            <a:r>
              <a:rPr lang="en-GB" sz="1400" dirty="0">
                <a:latin typeface="Comic Sans MS" panose="030F0702030302020204" pitchFamily="66" charset="0"/>
              </a:rPr>
              <a:t> Rad 		by bike</a:t>
            </a:r>
            <a:endParaRPr lang="en-GB" sz="1400" i="1" dirty="0">
              <a:latin typeface="Comic Sans MS" panose="030F0702030302020204" pitchFamily="66" charset="0"/>
            </a:endParaRPr>
          </a:p>
          <a:p>
            <a:r>
              <a:rPr lang="de-DE" sz="1400" dirty="0">
                <a:latin typeface="Comic Sans MS" panose="030F0702030302020204" pitchFamily="66" charset="0"/>
              </a:rPr>
              <a:t>mit dem Schiff		by ship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mit dem Boot		by boat		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Ich fliege mit dem Flugzeug.  	</a:t>
            </a:r>
            <a:r>
              <a:rPr lang="en-GB" sz="1400" i="1" dirty="0">
                <a:latin typeface="Comic Sans MS" panose="030F0702030302020204" pitchFamily="66" charset="0"/>
              </a:rPr>
              <a:t>I travel by plane.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fliege</a:t>
            </a:r>
            <a:r>
              <a:rPr lang="en-GB" sz="1400" dirty="0">
                <a:latin typeface="Comic Sans MS" panose="030F0702030302020204" pitchFamily="66" charset="0"/>
              </a:rPr>
              <a:t>. 		</a:t>
            </a:r>
            <a:r>
              <a:rPr lang="de-DE" sz="1400" i="1" dirty="0">
                <a:latin typeface="Comic Sans MS" panose="030F0702030302020204" pitchFamily="66" charset="0"/>
              </a:rPr>
              <a:t>I fly.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de-DE" sz="1400" dirty="0">
                <a:latin typeface="Comic Sans MS" panose="030F0702030302020204" pitchFamily="66" charset="0"/>
              </a:rPr>
              <a:t>Ich gehe zu Fuß. 		</a:t>
            </a:r>
            <a:r>
              <a:rPr lang="en-GB" sz="1400" i="1" dirty="0">
                <a:latin typeface="Comic Sans MS" panose="030F0702030302020204" pitchFamily="66" charset="0"/>
              </a:rPr>
              <a:t>I go on foot. / I walk.</a:t>
            </a:r>
          </a:p>
          <a:p>
            <a:r>
              <a:rPr lang="en-GB" sz="1400" i="1" dirty="0" err="1">
                <a:latin typeface="Comic Sans MS" panose="030F0702030302020204" pitchFamily="66" charset="0"/>
              </a:rPr>
              <a:t>Bahnhof</a:t>
            </a:r>
            <a:r>
              <a:rPr lang="en-GB" sz="1400" i="1" dirty="0">
                <a:latin typeface="Comic Sans MS" panose="030F0702030302020204" pitchFamily="66" charset="0"/>
              </a:rPr>
              <a:t>			train station</a:t>
            </a:r>
          </a:p>
          <a:p>
            <a:r>
              <a:rPr lang="en-GB" sz="1400" i="1" dirty="0" err="1">
                <a:latin typeface="Comic Sans MS" panose="030F0702030302020204" pitchFamily="66" charset="0"/>
              </a:rPr>
              <a:t>Flughafen</a:t>
            </a:r>
            <a:r>
              <a:rPr lang="en-GB" sz="1400" i="1" dirty="0">
                <a:latin typeface="Comic Sans MS" panose="030F0702030302020204" pitchFamily="66" charset="0"/>
              </a:rPr>
              <a:t>			airport</a:t>
            </a:r>
          </a:p>
          <a:p>
            <a:r>
              <a:rPr lang="en-GB" sz="1400" i="1" dirty="0">
                <a:latin typeface="Comic Sans MS" panose="030F0702030302020204" pitchFamily="66" charset="0"/>
              </a:rPr>
              <a:t>Die </a:t>
            </a:r>
            <a:r>
              <a:rPr lang="en-GB" sz="1400" i="1" dirty="0" err="1">
                <a:latin typeface="Comic Sans MS" panose="030F0702030302020204" pitchFamily="66" charset="0"/>
              </a:rPr>
              <a:t>Reise</a:t>
            </a:r>
            <a:r>
              <a:rPr lang="en-GB" sz="1400" i="1" dirty="0">
                <a:latin typeface="Comic Sans MS" panose="030F0702030302020204" pitchFamily="66" charset="0"/>
              </a:rPr>
              <a:t>			journey</a:t>
            </a:r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 </a:t>
            </a:r>
            <a:r>
              <a:rPr lang="en-GB" sz="1400" i="1" dirty="0">
                <a:latin typeface="Comic Sans MS" panose="030F0702030302020204" pitchFamily="66" charset="0"/>
              </a:rPr>
              <a:t>WLAN			 Wi-Fi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de-DE" sz="1400" dirty="0">
                <a:latin typeface="Comic Sans MS" panose="030F0702030302020204" pitchFamily="66" charset="0"/>
              </a:rPr>
              <a:t>einen Fitnessraum		</a:t>
            </a:r>
            <a:r>
              <a:rPr lang="de-DE" sz="1400" i="1" dirty="0">
                <a:latin typeface="Comic Sans MS" panose="030F0702030302020204" pitchFamily="66" charset="0"/>
              </a:rPr>
              <a:t>gym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de-DE" sz="1400" dirty="0">
                <a:latin typeface="Comic Sans MS" panose="030F0702030302020204" pitchFamily="66" charset="0"/>
              </a:rPr>
              <a:t>einen Parkplatz		car park		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Klimaanlage</a:t>
            </a:r>
            <a:r>
              <a:rPr lang="en-GB" sz="1400" dirty="0">
                <a:latin typeface="Comic Sans MS" panose="030F0702030302020204" pitchFamily="66" charset="0"/>
              </a:rPr>
              <a:t>		</a:t>
            </a:r>
            <a:r>
              <a:rPr lang="en-GB" sz="1400" i="1" dirty="0">
                <a:latin typeface="Comic Sans MS" panose="030F0702030302020204" pitchFamily="66" charset="0"/>
              </a:rPr>
              <a:t>air conditioning</a:t>
            </a:r>
          </a:p>
          <a:p>
            <a:r>
              <a:rPr lang="en-GB" sz="1400" i="1" dirty="0">
                <a:latin typeface="Comic Sans MS" panose="030F0702030302020204" pitchFamily="66" charset="0"/>
              </a:rPr>
              <a:t>Ein </a:t>
            </a:r>
            <a:r>
              <a:rPr lang="en-GB" sz="1400" i="1" dirty="0" err="1">
                <a:latin typeface="Comic Sans MS" panose="030F0702030302020204" pitchFamily="66" charset="0"/>
              </a:rPr>
              <a:t>Freibad</a:t>
            </a:r>
            <a:r>
              <a:rPr lang="en-GB" sz="1400" i="1" dirty="0">
                <a:latin typeface="Comic Sans MS" panose="030F0702030302020204" pitchFamily="66" charset="0"/>
              </a:rPr>
              <a:t>		an open air pool</a:t>
            </a:r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	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5527FDC-A2EA-46D8-AF3E-8EBF7CD0D53E}"/>
              </a:ext>
            </a:extLst>
          </p:cNvPr>
          <p:cNvSpPr/>
          <p:nvPr/>
        </p:nvSpPr>
        <p:spPr>
          <a:xfrm>
            <a:off x="6377653" y="3031392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</a:rPr>
              <a:t>                       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195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66748" y="390525"/>
            <a:ext cx="5734052" cy="7417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</a:rPr>
              <a:t>		</a:t>
            </a:r>
            <a:r>
              <a:rPr lang="en-GB" sz="1400" b="1" dirty="0" err="1">
                <a:latin typeface="Comic Sans MS" panose="030F0702030302020204" pitchFamily="66" charset="0"/>
              </a:rPr>
              <a:t>Urlaub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 err="1">
                <a:latin typeface="Comic Sans MS" panose="030F0702030302020204" pitchFamily="66" charset="0"/>
              </a:rPr>
              <a:t>Ausland</a:t>
            </a:r>
            <a:r>
              <a:rPr lang="en-GB" sz="1400" dirty="0">
                <a:latin typeface="Comic Sans MS" panose="030F0702030302020204" pitchFamily="66" charset="0"/>
              </a:rPr>
              <a:t>			abroad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im</a:t>
            </a:r>
            <a:r>
              <a:rPr lang="en-GB" sz="1400" dirty="0">
                <a:latin typeface="Comic Sans MS" panose="030F0702030302020204" pitchFamily="66" charset="0"/>
              </a:rPr>
              <a:t> Norden			in the North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im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Suden</a:t>
            </a:r>
            <a:r>
              <a:rPr lang="en-GB" sz="1400" dirty="0">
                <a:latin typeface="Comic Sans MS" panose="030F0702030302020204" pitchFamily="66" charset="0"/>
              </a:rPr>
              <a:t>			South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im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osten</a:t>
            </a:r>
            <a:r>
              <a:rPr lang="en-GB" sz="1400" dirty="0">
                <a:latin typeface="Comic Sans MS" panose="030F0702030302020204" pitchFamily="66" charset="0"/>
              </a:rPr>
              <a:t>			East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im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Westen</a:t>
            </a:r>
            <a:r>
              <a:rPr lang="en-GB" sz="1400" dirty="0">
                <a:latin typeface="Comic Sans MS" panose="030F0702030302020204" pitchFamily="66" charset="0"/>
              </a:rPr>
              <a:t>			West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Deutschland (BRD)		Germany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Schweiz		Switzerland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Die </a:t>
            </a:r>
            <a:r>
              <a:rPr lang="en-GB" sz="1400" dirty="0" err="1">
                <a:latin typeface="Comic Sans MS" panose="030F0702030302020204" pitchFamily="66" charset="0"/>
              </a:rPr>
              <a:t>Turkei</a:t>
            </a:r>
            <a:r>
              <a:rPr lang="en-GB" sz="1400" dirty="0">
                <a:latin typeface="Comic Sans MS" panose="030F0702030302020204" pitchFamily="66" charset="0"/>
              </a:rPr>
              <a:t>			Turkey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Fahrrad</a:t>
            </a:r>
            <a:r>
              <a:rPr lang="en-GB" sz="1400" dirty="0">
                <a:latin typeface="Comic Sans MS" panose="030F0702030302020204" pitchFamily="66" charset="0"/>
              </a:rPr>
              <a:t>			bike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Griechenland</a:t>
            </a:r>
            <a:r>
              <a:rPr lang="en-GB" sz="1400" dirty="0">
                <a:latin typeface="Comic Sans MS" panose="030F0702030302020204" pitchFamily="66" charset="0"/>
              </a:rPr>
              <a:t>		Greece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Großbritannien</a:t>
            </a:r>
            <a:r>
              <a:rPr lang="en-GB" sz="1400" dirty="0">
                <a:latin typeface="Comic Sans MS" panose="030F0702030302020204" pitchFamily="66" charset="0"/>
              </a:rPr>
              <a:t>		GB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Italien</a:t>
            </a:r>
            <a:r>
              <a:rPr lang="en-GB" sz="1400" dirty="0">
                <a:latin typeface="Comic Sans MS" panose="030F0702030302020204" pitchFamily="66" charset="0"/>
              </a:rPr>
              <a:t>			Italy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Spanien</a:t>
            </a:r>
            <a:r>
              <a:rPr lang="en-GB" sz="1400" dirty="0">
                <a:latin typeface="Comic Sans MS" panose="030F0702030302020204" pitchFamily="66" charset="0"/>
              </a:rPr>
              <a:t>			Spain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Frankreich</a:t>
            </a:r>
            <a:r>
              <a:rPr lang="en-GB" sz="1400" dirty="0">
                <a:latin typeface="Comic Sans MS" panose="030F0702030302020204" pitchFamily="66" charset="0"/>
              </a:rPr>
              <a:t>			France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Osterreich</a:t>
            </a:r>
            <a:r>
              <a:rPr lang="en-GB" sz="1400" dirty="0">
                <a:latin typeface="Comic Sans MS" panose="030F0702030302020204" pitchFamily="66" charset="0"/>
              </a:rPr>
              <a:t>		Austria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Spanien</a:t>
            </a:r>
            <a:r>
              <a:rPr lang="en-GB" sz="1400" dirty="0">
                <a:latin typeface="Comic Sans MS" panose="030F0702030302020204" pitchFamily="66" charset="0"/>
              </a:rPr>
              <a:t>			Spain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Wetter			weather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Sonne</a:t>
            </a:r>
            <a:r>
              <a:rPr lang="en-GB" sz="1400" dirty="0">
                <a:latin typeface="Comic Sans MS" panose="030F0702030302020204" pitchFamily="66" charset="0"/>
              </a:rPr>
              <a:t>			sun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Es </a:t>
            </a:r>
            <a:r>
              <a:rPr lang="en-GB" sz="1400" dirty="0" err="1">
                <a:latin typeface="Comic Sans MS" panose="030F0702030302020204" pitchFamily="66" charset="0"/>
              </a:rPr>
              <a:t>regnet</a:t>
            </a:r>
            <a:r>
              <a:rPr lang="en-GB" sz="1400" dirty="0">
                <a:latin typeface="Comic Sans MS" panose="030F0702030302020204" pitchFamily="66" charset="0"/>
              </a:rPr>
              <a:t>			it’s raining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Es </a:t>
            </a:r>
            <a:r>
              <a:rPr lang="en-GB" sz="1400" dirty="0" err="1">
                <a:latin typeface="Comic Sans MS" panose="030F0702030302020204" pitchFamily="66" charset="0"/>
              </a:rPr>
              <a:t>ist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heiß</a:t>
            </a:r>
            <a:r>
              <a:rPr lang="en-GB" sz="1400" dirty="0">
                <a:latin typeface="Comic Sans MS" panose="030F0702030302020204" pitchFamily="66" charset="0"/>
              </a:rPr>
              <a:t>			it is hot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Es </a:t>
            </a:r>
            <a:r>
              <a:rPr lang="en-GB" sz="1400" dirty="0" err="1">
                <a:latin typeface="Comic Sans MS" panose="030F0702030302020204" pitchFamily="66" charset="0"/>
              </a:rPr>
              <a:t>ist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schön</a:t>
            </a:r>
            <a:r>
              <a:rPr lang="en-GB" sz="1400" dirty="0">
                <a:latin typeface="Comic Sans MS" panose="030F0702030302020204" pitchFamily="66" charset="0"/>
              </a:rPr>
              <a:t>		it is beautiful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Es </a:t>
            </a:r>
            <a:r>
              <a:rPr lang="en-GB" sz="1400" dirty="0" err="1">
                <a:latin typeface="Comic Sans MS" panose="030F0702030302020204" pitchFamily="66" charset="0"/>
              </a:rPr>
              <a:t>ist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kalt</a:t>
            </a:r>
            <a:r>
              <a:rPr lang="en-GB" sz="1400" dirty="0">
                <a:latin typeface="Comic Sans MS" panose="030F0702030302020204" pitchFamily="66" charset="0"/>
              </a:rPr>
              <a:t>			it is cold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Es </a:t>
            </a:r>
            <a:r>
              <a:rPr lang="en-GB" sz="1400" dirty="0" err="1">
                <a:latin typeface="Comic Sans MS" panose="030F0702030302020204" pitchFamily="66" charset="0"/>
              </a:rPr>
              <a:t>schneit</a:t>
            </a:r>
            <a:r>
              <a:rPr lang="en-GB" sz="1400" dirty="0">
                <a:latin typeface="Comic Sans MS" panose="030F0702030302020204" pitchFamily="66" charset="0"/>
              </a:rPr>
              <a:t>			it is snowing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Es </a:t>
            </a:r>
            <a:r>
              <a:rPr lang="en-GB" sz="1400" dirty="0" err="1">
                <a:latin typeface="Comic Sans MS" panose="030F0702030302020204" pitchFamily="66" charset="0"/>
              </a:rPr>
              <a:t>ist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windig</a:t>
            </a:r>
            <a:r>
              <a:rPr lang="en-GB" sz="1400" dirty="0">
                <a:latin typeface="Comic Sans MS" panose="030F0702030302020204" pitchFamily="66" charset="0"/>
              </a:rPr>
              <a:t>		it is windy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Grad			degrees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Der Himmel </a:t>
            </a:r>
            <a:r>
              <a:rPr lang="en-GB" sz="1400" dirty="0" err="1">
                <a:latin typeface="Comic Sans MS" panose="030F0702030302020204" pitchFamily="66" charset="0"/>
              </a:rPr>
              <a:t>ist</a:t>
            </a:r>
            <a:r>
              <a:rPr lang="en-GB" sz="1400" dirty="0">
                <a:latin typeface="Comic Sans MS" panose="030F0702030302020204" pitchFamily="66" charset="0"/>
              </a:rPr>
              <a:t>		the sky is…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9717" y="390525"/>
            <a:ext cx="5854391" cy="726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		</a:t>
            </a:r>
            <a:r>
              <a:rPr lang="en-GB" sz="1400" b="1" dirty="0" err="1">
                <a:latin typeface="Comic Sans MS" panose="030F0702030302020204" pitchFamily="66" charset="0"/>
              </a:rPr>
              <a:t>Im</a:t>
            </a:r>
            <a:r>
              <a:rPr lang="en-GB" sz="1400" b="1" dirty="0">
                <a:latin typeface="Comic Sans MS" panose="030F0702030302020204" pitchFamily="66" charset="0"/>
              </a:rPr>
              <a:t> Restaurant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de-DE" sz="1400" dirty="0">
                <a:latin typeface="Comic Sans MS" panose="030F0702030302020204" pitchFamily="66" charset="0"/>
              </a:rPr>
              <a:t>Ich  möchte einen Tisch	I would like a table 	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für</a:t>
            </a:r>
            <a:r>
              <a:rPr lang="en-GB" sz="1400" dirty="0">
                <a:latin typeface="Comic Sans MS" panose="030F0702030302020204" pitchFamily="66" charset="0"/>
              </a:rPr>
              <a:t> (</a:t>
            </a:r>
            <a:r>
              <a:rPr lang="en-GB" sz="1400" dirty="0" err="1">
                <a:latin typeface="Comic Sans MS" panose="030F0702030302020204" pitchFamily="66" charset="0"/>
              </a:rPr>
              <a:t>vier</a:t>
            </a:r>
            <a:r>
              <a:rPr lang="en-GB" sz="1400" dirty="0">
                <a:latin typeface="Comic Sans MS" panose="030F0702030302020204" pitchFamily="66" charset="0"/>
              </a:rPr>
              <a:t>) </a:t>
            </a:r>
            <a:r>
              <a:rPr lang="en-GB" sz="1400" dirty="0" err="1">
                <a:latin typeface="Comic Sans MS" panose="030F0702030302020204" pitchFamily="66" charset="0"/>
              </a:rPr>
              <a:t>Personen</a:t>
            </a:r>
            <a:r>
              <a:rPr lang="en-GB" sz="1400" dirty="0">
                <a:latin typeface="Comic Sans MS" panose="030F0702030302020204" pitchFamily="66" charset="0"/>
              </a:rPr>
              <a:t> 		for (four) people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in der </a:t>
            </a:r>
            <a:r>
              <a:rPr lang="en-GB" sz="1400" dirty="0" err="1">
                <a:latin typeface="Comic Sans MS" panose="030F0702030302020204" pitchFamily="66" charset="0"/>
              </a:rPr>
              <a:t>Ecke</a:t>
            </a:r>
            <a:r>
              <a:rPr lang="en-GB" sz="1400" dirty="0">
                <a:latin typeface="Comic Sans MS" panose="030F0702030302020204" pitchFamily="66" charset="0"/>
              </a:rPr>
              <a:t> 		in the corner</a:t>
            </a:r>
          </a:p>
          <a:p>
            <a:endParaRPr lang="de-DE" sz="1400" dirty="0">
              <a:latin typeface="Comic Sans MS" panose="030F0702030302020204" pitchFamily="66" charset="0"/>
            </a:endParaRPr>
          </a:p>
          <a:p>
            <a:r>
              <a:rPr lang="de-DE" sz="1400" dirty="0">
                <a:latin typeface="Comic Sans MS" panose="030F0702030302020204" pitchFamily="66" charset="0"/>
              </a:rPr>
              <a:t>die Vorspeise 		starter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de-DE" sz="1400" dirty="0">
                <a:latin typeface="Comic Sans MS" panose="030F0702030302020204" pitchFamily="66" charset="0"/>
              </a:rPr>
              <a:t>die Hauptspeise		 main course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de-DE" sz="1400" dirty="0">
                <a:latin typeface="Comic Sans MS" panose="030F0702030302020204" pitchFamily="66" charset="0"/>
              </a:rPr>
              <a:t>die Nachspeise 		dessert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de-DE" sz="1400" dirty="0">
                <a:latin typeface="Comic Sans MS" panose="030F0702030302020204" pitchFamily="66" charset="0"/>
              </a:rPr>
              <a:t>die Getränkekarte  		the drinks menu 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die Speisekarte 		the menu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de-DE" sz="1400" dirty="0">
                <a:latin typeface="Comic Sans MS" panose="030F0702030302020204" pitchFamily="66" charset="0"/>
              </a:rPr>
              <a:t>das Bier 			beer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de-DE" sz="1400" dirty="0">
                <a:latin typeface="Comic Sans MS" panose="030F0702030302020204" pitchFamily="66" charset="0"/>
              </a:rPr>
              <a:t>der Fruchtsaft 		fruit juice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de-DE" sz="1400" dirty="0">
                <a:latin typeface="Comic Sans MS" panose="030F0702030302020204" pitchFamily="66" charset="0"/>
              </a:rPr>
              <a:t>der Wein 			wine</a:t>
            </a: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b="1" dirty="0" err="1">
                <a:latin typeface="Comic Sans MS" panose="030F0702030302020204" pitchFamily="66" charset="0"/>
              </a:rPr>
              <a:t>Probleme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Der </a:t>
            </a:r>
            <a:r>
              <a:rPr lang="en-GB" sz="1400" dirty="0" err="1">
                <a:latin typeface="Comic Sans MS" panose="030F0702030302020204" pitchFamily="66" charset="0"/>
              </a:rPr>
              <a:t>Löffel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ist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schmutzig</a:t>
            </a:r>
            <a:r>
              <a:rPr lang="en-GB" sz="1400" dirty="0">
                <a:latin typeface="Comic Sans MS" panose="030F0702030302020204" pitchFamily="66" charset="0"/>
              </a:rPr>
              <a:t>. 	The spoon is dirty.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Es </a:t>
            </a:r>
            <a:r>
              <a:rPr lang="en-GB" sz="1400" dirty="0" err="1">
                <a:latin typeface="Comic Sans MS" panose="030F0702030302020204" pitchFamily="66" charset="0"/>
              </a:rPr>
              <a:t>ist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laut</a:t>
            </a:r>
            <a:r>
              <a:rPr lang="en-GB" sz="1400" dirty="0">
                <a:latin typeface="Comic Sans MS" panose="030F0702030302020204" pitchFamily="66" charset="0"/>
              </a:rPr>
              <a:t> 			It is noisy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Das Essen </a:t>
            </a:r>
            <a:r>
              <a:rPr lang="en-GB" sz="1400" dirty="0" err="1">
                <a:latin typeface="Comic Sans MS" panose="030F0702030302020204" pitchFamily="66" charset="0"/>
              </a:rPr>
              <a:t>ist</a:t>
            </a:r>
            <a:r>
              <a:rPr lang="en-GB" sz="1400" dirty="0">
                <a:latin typeface="Comic Sans MS" panose="030F0702030302020204" pitchFamily="66" charset="0"/>
              </a:rPr>
              <a:t>		The food is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zu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kalt</a:t>
            </a:r>
            <a:r>
              <a:rPr lang="en-GB" sz="1400" dirty="0">
                <a:latin typeface="Comic Sans MS" panose="030F0702030302020204" pitchFamily="66" charset="0"/>
              </a:rPr>
              <a:t> / </a:t>
            </a:r>
            <a:r>
              <a:rPr lang="en-GB" sz="1400" dirty="0" err="1">
                <a:latin typeface="Comic Sans MS" panose="030F0702030302020204" pitchFamily="66" charset="0"/>
              </a:rPr>
              <a:t>zu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würzig</a:t>
            </a:r>
            <a:r>
              <a:rPr lang="en-GB" sz="1400" dirty="0">
                <a:latin typeface="Comic Sans MS" panose="030F0702030302020204" pitchFamily="66" charset="0"/>
              </a:rPr>
              <a:t> / </a:t>
            </a:r>
            <a:r>
              <a:rPr lang="en-GB" sz="1400" dirty="0" err="1">
                <a:latin typeface="Comic Sans MS" panose="030F0702030302020204" pitchFamily="66" charset="0"/>
              </a:rPr>
              <a:t>zu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fettig</a:t>
            </a:r>
            <a:r>
              <a:rPr lang="en-GB" sz="1400" dirty="0">
                <a:latin typeface="Comic Sans MS" panose="030F0702030302020204" pitchFamily="66" charset="0"/>
              </a:rPr>
              <a:t>	too cold/too spicy /too fatty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zu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teuer</a:t>
            </a:r>
            <a:r>
              <a:rPr lang="en-GB" sz="1400" dirty="0">
                <a:latin typeface="Comic Sans MS" panose="030F0702030302020204" pitchFamily="66" charset="0"/>
              </a:rPr>
              <a:t>			too expensive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Es gibt...			There is...</a:t>
            </a:r>
          </a:p>
          <a:p>
            <a:r>
              <a:rPr lang="de-DE" sz="1400" dirty="0">
                <a:latin typeface="Comic Sans MS" panose="030F0702030302020204" pitchFamily="66" charset="0"/>
              </a:rPr>
              <a:t>keine Klimaanlage. 		</a:t>
            </a:r>
            <a:r>
              <a:rPr lang="en-GB" sz="1400" dirty="0">
                <a:latin typeface="Comic Sans MS" panose="030F0702030302020204" pitchFamily="66" charset="0"/>
              </a:rPr>
              <a:t>no air conditioning.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viel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Lärm</a:t>
            </a:r>
            <a:r>
              <a:rPr lang="en-GB" sz="1400" dirty="0">
                <a:latin typeface="Comic Sans MS" panose="030F0702030302020204" pitchFamily="66" charset="0"/>
              </a:rPr>
              <a:t>. 			a lot of noise</a:t>
            </a:r>
          </a:p>
          <a:p>
            <a:endParaRPr lang="de-DE" sz="1400" dirty="0">
              <a:latin typeface="Comic Sans MS" panose="030F0702030302020204" pitchFamily="66" charset="0"/>
            </a:endParaRPr>
          </a:p>
          <a:p>
            <a:endParaRPr lang="de-DE" sz="1400" dirty="0">
              <a:latin typeface="Comic Sans MS" panose="030F0702030302020204" pitchFamily="66" charset="0"/>
            </a:endParaRPr>
          </a:p>
          <a:p>
            <a:r>
              <a:rPr lang="de-DE" sz="1400" dirty="0">
                <a:latin typeface="Comic Sans MS" panose="030F0702030302020204" pitchFamily="66" charset="0"/>
              </a:rPr>
              <a:t>	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		</a:t>
            </a:r>
            <a:endParaRPr lang="de-DE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de-DE" sz="1400" i="1" dirty="0">
                <a:latin typeface="Comic Sans MS" panose="030F0702030302020204" pitchFamily="66" charset="0"/>
              </a:rPr>
              <a:t> </a:t>
            </a:r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FCD98D-3B12-40E5-912E-766674C34D4B}"/>
              </a:ext>
            </a:extLst>
          </p:cNvPr>
          <p:cNvSpPr/>
          <p:nvPr/>
        </p:nvSpPr>
        <p:spPr>
          <a:xfrm>
            <a:off x="6400800" y="5077925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7196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3587" y="2420233"/>
            <a:ext cx="494362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DIE MEINUNGEN</a:t>
            </a:r>
          </a:p>
          <a:p>
            <a:pPr algn="ctr"/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finde</a:t>
            </a:r>
            <a:r>
              <a:rPr lang="en-GB" sz="1400" dirty="0">
                <a:latin typeface="Comic Sans MS" panose="030F0702030302020204" pitchFamily="66" charset="0"/>
              </a:rPr>
              <a:t>			I find 			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Meiner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Meinung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nach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ist</a:t>
            </a:r>
            <a:r>
              <a:rPr lang="en-GB" sz="1400" dirty="0">
                <a:latin typeface="Comic Sans MS" panose="030F0702030302020204" pitchFamily="66" charset="0"/>
              </a:rPr>
              <a:t> es	In my opinion it is…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esse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b="1" dirty="0" err="1">
                <a:latin typeface="Comic Sans MS" panose="030F0702030302020204" pitchFamily="66" charset="0"/>
              </a:rPr>
              <a:t>gern</a:t>
            </a:r>
            <a:r>
              <a:rPr lang="en-GB" sz="1400" dirty="0">
                <a:latin typeface="Comic Sans MS" panose="030F0702030302020204" pitchFamily="66" charset="0"/>
              </a:rPr>
              <a:t>…		I </a:t>
            </a:r>
            <a:r>
              <a:rPr lang="en-GB" sz="1400" b="1" dirty="0">
                <a:latin typeface="Comic Sans MS" panose="030F0702030302020204" pitchFamily="66" charset="0"/>
              </a:rPr>
              <a:t>like</a:t>
            </a:r>
            <a:r>
              <a:rPr lang="en-GB" sz="1400" dirty="0">
                <a:latin typeface="Comic Sans MS" panose="030F0702030302020204" pitchFamily="66" charset="0"/>
              </a:rPr>
              <a:t> to eat…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esse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b="1" dirty="0" err="1">
                <a:latin typeface="Comic Sans MS" panose="030F0702030302020204" pitchFamily="66" charset="0"/>
              </a:rPr>
              <a:t>nicht</a:t>
            </a:r>
            <a:r>
              <a:rPr lang="en-GB" sz="1400" b="1" dirty="0">
                <a:latin typeface="Comic Sans MS" panose="030F0702030302020204" pitchFamily="66" charset="0"/>
              </a:rPr>
              <a:t> </a:t>
            </a:r>
            <a:r>
              <a:rPr lang="en-GB" sz="1400" b="1" dirty="0" err="1">
                <a:latin typeface="Comic Sans MS" panose="030F0702030302020204" pitchFamily="66" charset="0"/>
              </a:rPr>
              <a:t>gern</a:t>
            </a:r>
            <a:r>
              <a:rPr lang="en-GB" sz="1400" dirty="0">
                <a:latin typeface="Comic Sans MS" panose="030F0702030302020204" pitchFamily="66" charset="0"/>
              </a:rPr>
              <a:t>…		I </a:t>
            </a:r>
            <a:r>
              <a:rPr lang="en-GB" sz="1400" b="1" dirty="0">
                <a:latin typeface="Comic Sans MS" panose="030F0702030302020204" pitchFamily="66" charset="0"/>
              </a:rPr>
              <a:t>don’t like </a:t>
            </a:r>
            <a:r>
              <a:rPr lang="en-GB" sz="1400" dirty="0">
                <a:latin typeface="Comic Sans MS" panose="030F0702030302020204" pitchFamily="66" charset="0"/>
              </a:rPr>
              <a:t>to eat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esse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l</a:t>
            </a:r>
            <a:r>
              <a:rPr lang="en-GB" sz="1400" b="1" dirty="0" err="1">
                <a:latin typeface="Comic Sans MS" panose="030F0702030302020204" pitchFamily="66" charset="0"/>
              </a:rPr>
              <a:t>ieber</a:t>
            </a:r>
            <a:r>
              <a:rPr lang="en-GB" sz="1400" dirty="0">
                <a:latin typeface="Comic Sans MS" panose="030F0702030302020204" pitchFamily="66" charset="0"/>
              </a:rPr>
              <a:t>		I </a:t>
            </a:r>
            <a:r>
              <a:rPr lang="en-GB" sz="1400" b="1" dirty="0">
                <a:latin typeface="Comic Sans MS" panose="030F0702030302020204" pitchFamily="66" charset="0"/>
              </a:rPr>
              <a:t>prefer</a:t>
            </a:r>
            <a:r>
              <a:rPr lang="en-GB" sz="1400" dirty="0">
                <a:latin typeface="Comic Sans MS" panose="030F0702030302020204" pitchFamily="66" charset="0"/>
              </a:rPr>
              <a:t> to eat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esse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b="1" dirty="0">
                <a:latin typeface="Comic Sans MS" panose="030F0702030302020204" pitchFamily="66" charset="0"/>
              </a:rPr>
              <a:t>am </a:t>
            </a:r>
            <a:r>
              <a:rPr lang="en-GB" sz="1400" b="1" dirty="0" err="1">
                <a:latin typeface="Comic Sans MS" panose="030F0702030302020204" pitchFamily="66" charset="0"/>
              </a:rPr>
              <a:t>liebsten</a:t>
            </a:r>
            <a:r>
              <a:rPr lang="en-GB" sz="1400" dirty="0">
                <a:latin typeface="Comic Sans MS" panose="030F0702030302020204" pitchFamily="66" charset="0"/>
              </a:rPr>
              <a:t>…	</a:t>
            </a:r>
            <a:r>
              <a:rPr lang="en-GB" sz="1200" dirty="0">
                <a:latin typeface="Comic Sans MS" panose="030F0702030302020204" pitchFamily="66" charset="0"/>
              </a:rPr>
              <a:t>I like to eat…</a:t>
            </a:r>
            <a:r>
              <a:rPr lang="en-GB" sz="1200" b="1" dirty="0">
                <a:latin typeface="Comic Sans MS" panose="030F0702030302020204" pitchFamily="66" charset="0"/>
              </a:rPr>
              <a:t>most of all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mag			I like	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Ich </a:t>
            </a:r>
            <a:r>
              <a:rPr lang="en-GB" sz="1400" dirty="0" err="1">
                <a:latin typeface="Comic Sans MS" panose="030F0702030302020204" pitchFamily="66" charset="0"/>
              </a:rPr>
              <a:t>hasse</a:t>
            </a:r>
            <a:r>
              <a:rPr lang="en-GB" sz="1400" dirty="0">
                <a:latin typeface="Comic Sans MS" panose="030F0702030302020204" pitchFamily="66" charset="0"/>
              </a:rPr>
              <a:t>…		I hate	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				</a:t>
            </a:r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…</a:t>
            </a:r>
            <a:r>
              <a:rPr lang="en-GB" sz="1400" dirty="0" err="1">
                <a:latin typeface="Comic Sans MS" panose="030F0702030302020204" pitchFamily="66" charset="0"/>
              </a:rPr>
              <a:t>gefällt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mir</a:t>
            </a:r>
            <a:r>
              <a:rPr lang="en-GB" sz="1400" dirty="0">
                <a:latin typeface="Comic Sans MS" panose="030F0702030302020204" pitchFamily="66" charset="0"/>
              </a:rPr>
              <a:t> gut		…pleases me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	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3678" y="651455"/>
            <a:ext cx="32450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PAST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bin…</a:t>
            </a:r>
            <a:r>
              <a:rPr lang="en-GB" b="1" dirty="0" err="1">
                <a:latin typeface="Comic Sans MS" panose="030F0702030302020204" pitchFamily="66" charset="0"/>
              </a:rPr>
              <a:t>gefahren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bin…</a:t>
            </a:r>
            <a:r>
              <a:rPr lang="en-GB" b="1" dirty="0" err="1">
                <a:latin typeface="Comic Sans MS" panose="030F0702030302020204" pitchFamily="66" charset="0"/>
              </a:rPr>
              <a:t>geflogen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habe</a:t>
            </a:r>
            <a:r>
              <a:rPr lang="en-GB" b="1" dirty="0">
                <a:latin typeface="Comic Sans MS" panose="030F0702030302020204" pitchFamily="66" charset="0"/>
              </a:rPr>
              <a:t>…</a:t>
            </a:r>
            <a:r>
              <a:rPr lang="en-GB" b="1" dirty="0" err="1">
                <a:latin typeface="Comic Sans MS" panose="030F0702030302020204" pitchFamily="66" charset="0"/>
              </a:rPr>
              <a:t>gegessen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habe</a:t>
            </a:r>
            <a:r>
              <a:rPr lang="en-GB" b="1" dirty="0">
                <a:latin typeface="Comic Sans MS" panose="030F0702030302020204" pitchFamily="66" charset="0"/>
              </a:rPr>
              <a:t>…</a:t>
            </a:r>
            <a:r>
              <a:rPr lang="en-GB" b="1" dirty="0" err="1">
                <a:latin typeface="Comic Sans MS" panose="030F0702030302020204" pitchFamily="66" charset="0"/>
              </a:rPr>
              <a:t>getrunken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habe</a:t>
            </a:r>
            <a:r>
              <a:rPr lang="en-GB" b="1" dirty="0">
                <a:latin typeface="Comic Sans MS" panose="030F0702030302020204" pitchFamily="66" charset="0"/>
              </a:rPr>
              <a:t>…</a:t>
            </a:r>
            <a:r>
              <a:rPr lang="en-GB" b="1" dirty="0" err="1">
                <a:latin typeface="Comic Sans MS" panose="030F0702030302020204" pitchFamily="66" charset="0"/>
              </a:rPr>
              <a:t>gekauft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71278" y="651455"/>
            <a:ext cx="293277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PRESENT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fahre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fliege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esse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trinke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kaufe</a:t>
            </a:r>
            <a:endParaRPr lang="en-GB" b="1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16644" y="651455"/>
            <a:ext cx="292162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omic Sans MS" panose="030F0702030302020204" pitchFamily="66" charset="0"/>
              </a:rPr>
              <a:t>FUTURE</a:t>
            </a: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werde</a:t>
            </a:r>
            <a:r>
              <a:rPr lang="en-GB" b="1" dirty="0">
                <a:latin typeface="Comic Sans MS" panose="030F0702030302020204" pitchFamily="66" charset="0"/>
              </a:rPr>
              <a:t> …</a:t>
            </a:r>
            <a:r>
              <a:rPr lang="en-GB" b="1" dirty="0" err="1">
                <a:latin typeface="Comic Sans MS" panose="030F0702030302020204" pitchFamily="66" charset="0"/>
              </a:rPr>
              <a:t>fahren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werde</a:t>
            </a:r>
            <a:r>
              <a:rPr lang="en-GB" b="1" dirty="0">
                <a:latin typeface="Comic Sans MS" panose="030F0702030302020204" pitchFamily="66" charset="0"/>
              </a:rPr>
              <a:t> </a:t>
            </a:r>
            <a:r>
              <a:rPr lang="en-GB" b="1" dirty="0" err="1">
                <a:latin typeface="Comic Sans MS" panose="030F0702030302020204" pitchFamily="66" charset="0"/>
              </a:rPr>
              <a:t>fliegen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werde</a:t>
            </a:r>
            <a:r>
              <a:rPr lang="en-GB" b="1" dirty="0">
                <a:latin typeface="Comic Sans MS" panose="030F0702030302020204" pitchFamily="66" charset="0"/>
              </a:rPr>
              <a:t>…</a:t>
            </a:r>
            <a:r>
              <a:rPr lang="en-GB" b="1" dirty="0" err="1">
                <a:latin typeface="Comic Sans MS" panose="030F0702030302020204" pitchFamily="66" charset="0"/>
              </a:rPr>
              <a:t>essen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werde</a:t>
            </a:r>
            <a:r>
              <a:rPr lang="en-GB" b="1" dirty="0">
                <a:latin typeface="Comic Sans MS" panose="030F0702030302020204" pitchFamily="66" charset="0"/>
              </a:rPr>
              <a:t>…</a:t>
            </a:r>
            <a:r>
              <a:rPr lang="en-GB" b="1" dirty="0" err="1">
                <a:latin typeface="Comic Sans MS" panose="030F0702030302020204" pitchFamily="66" charset="0"/>
              </a:rPr>
              <a:t>trinken</a:t>
            </a:r>
            <a:endParaRPr lang="en-GB" b="1" dirty="0">
              <a:latin typeface="Comic Sans MS" panose="030F0702030302020204" pitchFamily="66" charset="0"/>
            </a:endParaRPr>
          </a:p>
          <a:p>
            <a:pPr algn="ctr"/>
            <a:r>
              <a:rPr lang="en-GB" b="1" dirty="0">
                <a:latin typeface="Comic Sans MS" panose="030F0702030302020204" pitchFamily="66" charset="0"/>
              </a:rPr>
              <a:t>Ich </a:t>
            </a:r>
            <a:r>
              <a:rPr lang="en-GB" b="1" dirty="0" err="1">
                <a:latin typeface="Comic Sans MS" panose="030F0702030302020204" pitchFamily="66" charset="0"/>
              </a:rPr>
              <a:t>werde</a:t>
            </a:r>
            <a:r>
              <a:rPr lang="en-GB" b="1" dirty="0">
                <a:latin typeface="Comic Sans MS" panose="030F0702030302020204" pitchFamily="66" charset="0"/>
              </a:rPr>
              <a:t>…</a:t>
            </a:r>
            <a:r>
              <a:rPr lang="en-GB" b="1" dirty="0" err="1">
                <a:latin typeface="Comic Sans MS" panose="030F0702030302020204" pitchFamily="66" charset="0"/>
              </a:rPr>
              <a:t>kafen</a:t>
            </a:r>
            <a:endParaRPr lang="en-GB" b="1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C4B1B10-1AA7-4443-A026-06CB1D456C8E}"/>
              </a:ext>
            </a:extLst>
          </p:cNvPr>
          <p:cNvSpPr/>
          <p:nvPr/>
        </p:nvSpPr>
        <p:spPr>
          <a:xfrm>
            <a:off x="5999357" y="2420233"/>
            <a:ext cx="6096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en-GB" sz="1400" b="1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DIE MEINUNGEN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teuer</a:t>
            </a:r>
            <a:r>
              <a:rPr lang="en-GB" sz="1400" dirty="0">
                <a:latin typeface="Comic Sans MS" panose="030F0702030302020204" pitchFamily="66" charset="0"/>
              </a:rPr>
              <a:t>			expensive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billig</a:t>
            </a:r>
            <a:r>
              <a:rPr lang="en-GB" sz="1400" dirty="0">
                <a:latin typeface="Comic Sans MS" panose="030F0702030302020204" pitchFamily="66" charset="0"/>
              </a:rPr>
              <a:t>			cheap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Bekannt</a:t>
            </a:r>
            <a:r>
              <a:rPr lang="en-GB" sz="1400" dirty="0">
                <a:latin typeface="Comic Sans MS" panose="030F0702030302020204" pitchFamily="66" charset="0"/>
              </a:rPr>
              <a:t>			famous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ruhig</a:t>
            </a:r>
            <a:r>
              <a:rPr lang="en-GB" sz="1400" dirty="0">
                <a:latin typeface="Comic Sans MS" panose="030F0702030302020204" pitchFamily="66" charset="0"/>
              </a:rPr>
              <a:t> 			quiet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altmodisch</a:t>
            </a:r>
            <a:r>
              <a:rPr lang="en-GB" sz="1400" dirty="0">
                <a:latin typeface="Comic Sans MS" panose="030F0702030302020204" pitchFamily="66" charset="0"/>
              </a:rPr>
              <a:t> 		old-fashioned</a:t>
            </a:r>
          </a:p>
          <a:p>
            <a:r>
              <a:rPr lang="fr-FR" sz="1400" dirty="0">
                <a:latin typeface="Comic Sans MS" panose="030F0702030302020204" pitchFamily="66" charset="0"/>
              </a:rPr>
              <a:t>schmutzig 			dirty</a:t>
            </a:r>
          </a:p>
          <a:p>
            <a:r>
              <a:rPr lang="fr-FR" sz="1400" dirty="0">
                <a:latin typeface="Comic Sans MS" panose="030F0702030302020204" pitchFamily="66" charset="0"/>
              </a:rPr>
              <a:t>Sauber			clean</a:t>
            </a:r>
          </a:p>
          <a:p>
            <a:r>
              <a:rPr lang="fr-FR" sz="1400" dirty="0">
                <a:latin typeface="Comic Sans MS" panose="030F0702030302020204" pitchFamily="66" charset="0"/>
              </a:rPr>
              <a:t>Schmuztig			dirty</a:t>
            </a:r>
            <a:endParaRPr lang="en-GB" sz="1400" dirty="0">
              <a:latin typeface="Comic Sans MS" panose="030F0702030302020204" pitchFamily="66" charset="0"/>
            </a:endParaRPr>
          </a:p>
          <a:p>
            <a:r>
              <a:rPr lang="fr-FR" sz="1400" dirty="0">
                <a:latin typeface="Comic Sans MS" panose="030F0702030302020204" pitchFamily="66" charset="0"/>
              </a:rPr>
              <a:t>(un)</a:t>
            </a:r>
            <a:r>
              <a:rPr lang="fr-FR" sz="1400" dirty="0" err="1">
                <a:latin typeface="Comic Sans MS" panose="030F0702030302020204" pitchFamily="66" charset="0"/>
              </a:rPr>
              <a:t>bequem</a:t>
            </a:r>
            <a:r>
              <a:rPr lang="fr-FR" sz="1400" dirty="0">
                <a:latin typeface="Comic Sans MS" panose="030F0702030302020204" pitchFamily="66" charset="0"/>
              </a:rPr>
              <a:t> 		(un)</a:t>
            </a:r>
            <a:r>
              <a:rPr lang="fr-FR" sz="1400" dirty="0" err="1">
                <a:latin typeface="Comic Sans MS" panose="030F0702030302020204" pitchFamily="66" charset="0"/>
              </a:rPr>
              <a:t>comfortable</a:t>
            </a:r>
            <a:endParaRPr lang="fr-FR" sz="1400" dirty="0">
              <a:latin typeface="Comic Sans MS" panose="030F0702030302020204" pitchFamily="66" charset="0"/>
            </a:endParaRPr>
          </a:p>
          <a:p>
            <a:r>
              <a:rPr lang="fr-FR" sz="1400" dirty="0" err="1">
                <a:latin typeface="Comic Sans MS" panose="030F0702030302020204" pitchFamily="66" charset="0"/>
              </a:rPr>
              <a:t>zu</a:t>
            </a:r>
            <a:r>
              <a:rPr lang="fr-FR" sz="1400" dirty="0">
                <a:latin typeface="Comic Sans MS" panose="030F0702030302020204" pitchFamily="66" charset="0"/>
              </a:rPr>
              <a:t> </a:t>
            </a:r>
            <a:r>
              <a:rPr lang="fr-FR" sz="1400" dirty="0" err="1">
                <a:latin typeface="Comic Sans MS" panose="030F0702030302020204" pitchFamily="66" charset="0"/>
              </a:rPr>
              <a:t>kalt</a:t>
            </a:r>
            <a:r>
              <a:rPr lang="fr-FR" sz="1400" dirty="0">
                <a:latin typeface="Comic Sans MS" panose="030F0702030302020204" pitchFamily="66" charset="0"/>
              </a:rPr>
              <a:t>			</a:t>
            </a:r>
            <a:r>
              <a:rPr lang="fr-FR" sz="1400" dirty="0" err="1">
                <a:latin typeface="Comic Sans MS" panose="030F0702030302020204" pitchFamily="66" charset="0"/>
              </a:rPr>
              <a:t>too</a:t>
            </a:r>
            <a:r>
              <a:rPr lang="fr-FR" sz="1400" dirty="0">
                <a:latin typeface="Comic Sans MS" panose="030F0702030302020204" pitchFamily="66" charset="0"/>
              </a:rPr>
              <a:t> cold</a:t>
            </a:r>
          </a:p>
          <a:p>
            <a:r>
              <a:rPr lang="fr-FR" sz="1400" dirty="0" err="1">
                <a:latin typeface="Comic Sans MS" panose="030F0702030302020204" pitchFamily="66" charset="0"/>
              </a:rPr>
              <a:t>zu</a:t>
            </a:r>
            <a:r>
              <a:rPr lang="fr-FR" sz="1400" dirty="0">
                <a:latin typeface="Comic Sans MS" panose="030F0702030302020204" pitchFamily="66" charset="0"/>
              </a:rPr>
              <a:t> </a:t>
            </a:r>
            <a:r>
              <a:rPr lang="fr-FR" sz="1400" dirty="0" err="1">
                <a:latin typeface="Comic Sans MS" panose="030F0702030302020204" pitchFamily="66" charset="0"/>
              </a:rPr>
              <a:t>heiß</a:t>
            </a:r>
            <a:r>
              <a:rPr lang="fr-FR" sz="1400" dirty="0">
                <a:latin typeface="Comic Sans MS" panose="030F0702030302020204" pitchFamily="66" charset="0"/>
              </a:rPr>
              <a:t>			</a:t>
            </a:r>
            <a:r>
              <a:rPr lang="fr-FR" sz="1400" dirty="0" err="1">
                <a:latin typeface="Comic Sans MS" panose="030F0702030302020204" pitchFamily="66" charset="0"/>
              </a:rPr>
              <a:t>too</a:t>
            </a:r>
            <a:r>
              <a:rPr lang="fr-FR" sz="1400" dirty="0">
                <a:latin typeface="Comic Sans MS" panose="030F0702030302020204" pitchFamily="66" charset="0"/>
              </a:rPr>
              <a:t> hot</a:t>
            </a:r>
          </a:p>
          <a:p>
            <a:r>
              <a:rPr lang="fr-FR" sz="1400" dirty="0">
                <a:latin typeface="Comic Sans MS" panose="030F0702030302020204" pitchFamily="66" charset="0"/>
              </a:rPr>
              <a:t>praktisch			practical</a:t>
            </a:r>
          </a:p>
          <a:p>
            <a:r>
              <a:rPr lang="fr-FR" sz="1400" dirty="0">
                <a:latin typeface="Comic Sans MS" panose="030F0702030302020204" pitchFamily="66" charset="0"/>
              </a:rPr>
              <a:t>umweltfreundlich		environmentally friendly</a:t>
            </a:r>
          </a:p>
          <a:p>
            <a:r>
              <a:rPr lang="fr-FR" sz="1400" dirty="0">
                <a:latin typeface="Comic Sans MS" panose="030F0702030302020204" pitchFamily="66" charset="0"/>
              </a:rPr>
              <a:t>gefährlich			dangerous</a:t>
            </a:r>
          </a:p>
          <a:p>
            <a:r>
              <a:rPr lang="fr-FR" sz="1400" dirty="0">
                <a:latin typeface="Comic Sans MS" panose="030F0702030302020204" pitchFamily="66" charset="0"/>
              </a:rPr>
              <a:t>historisch			historic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dirty="0">
                <a:latin typeface="Comic Sans MS" panose="030F0702030302020204" pitchFamily="66" charset="0"/>
              </a:rPr>
              <a:t>		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			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12167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9863" y="490653"/>
            <a:ext cx="5497551" cy="64017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Essential words</a:t>
            </a:r>
          </a:p>
          <a:p>
            <a:r>
              <a:rPr lang="en-GB" sz="1400" b="1" dirty="0">
                <a:latin typeface="Comic Sans MS" panose="030F0702030302020204" pitchFamily="66" charset="0"/>
              </a:rPr>
              <a:t>Frequency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normalerweise</a:t>
            </a:r>
            <a:r>
              <a:rPr lang="en-GB" sz="1400" dirty="0">
                <a:latin typeface="Comic Sans MS" panose="030F0702030302020204" pitchFamily="66" charset="0"/>
              </a:rPr>
              <a:t>		normally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manchmal</a:t>
            </a:r>
            <a:r>
              <a:rPr lang="en-GB" sz="1400" dirty="0">
                <a:latin typeface="Comic Sans MS" panose="030F0702030302020204" pitchFamily="66" charset="0"/>
              </a:rPr>
              <a:t>			sometimes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oft			often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jeden</a:t>
            </a:r>
            <a:r>
              <a:rPr lang="en-GB" sz="1400" dirty="0">
                <a:latin typeface="Comic Sans MS" panose="030F0702030302020204" pitchFamily="66" charset="0"/>
              </a:rPr>
              <a:t> Tag			everyday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einmal</a:t>
            </a:r>
            <a:r>
              <a:rPr lang="en-GB" sz="1400" dirty="0">
                <a:latin typeface="Comic Sans MS" panose="030F0702030302020204" pitchFamily="66" charset="0"/>
              </a:rPr>
              <a:t> pro </a:t>
            </a:r>
            <a:r>
              <a:rPr lang="en-GB" sz="1400" dirty="0" err="1">
                <a:latin typeface="Comic Sans MS" panose="030F0702030302020204" pitchFamily="66" charset="0"/>
              </a:rPr>
              <a:t>Woche</a:t>
            </a:r>
            <a:r>
              <a:rPr lang="en-GB" sz="1400" dirty="0">
                <a:latin typeface="Comic Sans MS" panose="030F0702030302020204" pitchFamily="66" charset="0"/>
              </a:rPr>
              <a:t>		</a:t>
            </a:r>
            <a:r>
              <a:rPr lang="en-GB" sz="1400" dirty="0" err="1">
                <a:latin typeface="Comic Sans MS" panose="030F0702030302020204" pitchFamily="66" charset="0"/>
              </a:rPr>
              <a:t>onece</a:t>
            </a:r>
            <a:r>
              <a:rPr lang="en-GB" sz="1400" dirty="0">
                <a:latin typeface="Comic Sans MS" panose="030F0702030302020204" pitchFamily="66" charset="0"/>
              </a:rPr>
              <a:t> a week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gewöhnlich</a:t>
            </a:r>
            <a:r>
              <a:rPr lang="en-GB" sz="1400" dirty="0">
                <a:latin typeface="Comic Sans MS" panose="030F0702030302020204" pitchFamily="66" charset="0"/>
              </a:rPr>
              <a:t>			usually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ab und </a:t>
            </a:r>
            <a:r>
              <a:rPr lang="en-GB" sz="1400" dirty="0" err="1">
                <a:latin typeface="Comic Sans MS" panose="030F0702030302020204" pitchFamily="66" charset="0"/>
              </a:rPr>
              <a:t>zu</a:t>
            </a:r>
            <a:r>
              <a:rPr lang="en-GB" sz="1400" dirty="0">
                <a:latin typeface="Comic Sans MS" panose="030F0702030302020204" pitchFamily="66" charset="0"/>
              </a:rPr>
              <a:t>			now and then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nie</a:t>
            </a:r>
            <a:r>
              <a:rPr lang="en-GB" sz="1400" dirty="0">
                <a:latin typeface="Comic Sans MS" panose="030F0702030302020204" pitchFamily="66" charset="0"/>
              </a:rPr>
              <a:t>			never</a:t>
            </a:r>
          </a:p>
          <a:p>
            <a:endParaRPr lang="en-GB" sz="1400" b="1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When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gestern</a:t>
            </a:r>
            <a:r>
              <a:rPr lang="en-GB" sz="1400" dirty="0">
                <a:latin typeface="Comic Sans MS" panose="030F0702030302020204" pitchFamily="66" charset="0"/>
              </a:rPr>
              <a:t> Abend		yesterday evening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neulich</a:t>
            </a:r>
            <a:r>
              <a:rPr lang="en-GB" sz="1400" dirty="0">
                <a:latin typeface="Comic Sans MS" panose="030F0702030302020204" pitchFamily="66" charset="0"/>
              </a:rPr>
              <a:t>			recently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letztes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Wochenende</a:t>
            </a:r>
            <a:r>
              <a:rPr lang="en-GB" sz="1400" dirty="0">
                <a:latin typeface="Comic Sans MS" panose="030F0702030302020204" pitchFamily="66" charset="0"/>
              </a:rPr>
              <a:t>		last weekend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letzte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Woche</a:t>
            </a:r>
            <a:r>
              <a:rPr lang="en-GB" sz="1400" dirty="0">
                <a:latin typeface="Comic Sans MS" panose="030F0702030302020204" pitchFamily="66" charset="0"/>
              </a:rPr>
              <a:t>		last week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letztes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Jahr</a:t>
            </a:r>
            <a:r>
              <a:rPr lang="en-GB" sz="1400" dirty="0">
                <a:latin typeface="Comic Sans MS" panose="030F0702030302020204" pitchFamily="66" charset="0"/>
              </a:rPr>
              <a:t>		last year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in </a:t>
            </a:r>
            <a:r>
              <a:rPr lang="en-GB" sz="1400" dirty="0" err="1">
                <a:latin typeface="Comic Sans MS" panose="030F0702030302020204" pitchFamily="66" charset="0"/>
              </a:rPr>
              <a:t>letzter</a:t>
            </a:r>
            <a:r>
              <a:rPr lang="en-GB" sz="1400" dirty="0">
                <a:latin typeface="Comic Sans MS" panose="030F0702030302020204" pitchFamily="66" charset="0"/>
              </a:rPr>
              <a:t> Zeit		recently</a:t>
            </a:r>
          </a:p>
          <a:p>
            <a:r>
              <a:rPr lang="en-GB" sz="1400" b="1" dirty="0" err="1">
                <a:latin typeface="Comic Sans MS" panose="030F0702030302020204" pitchFamily="66" charset="0"/>
              </a:rPr>
              <a:t>vor</a:t>
            </a:r>
            <a:r>
              <a:rPr lang="en-GB" sz="1400" b="1" dirty="0">
                <a:latin typeface="Comic Sans MS" panose="030F0702030302020204" pitchFamily="66" charset="0"/>
              </a:rPr>
              <a:t> </a:t>
            </a:r>
            <a:r>
              <a:rPr lang="en-GB" sz="1400" dirty="0">
                <a:latin typeface="Comic Sans MS" panose="030F0702030302020204" pitchFamily="66" charset="0"/>
              </a:rPr>
              <a:t>2 </a:t>
            </a:r>
            <a:r>
              <a:rPr lang="en-GB" sz="1400" dirty="0" err="1">
                <a:latin typeface="Comic Sans MS" panose="030F0702030302020204" pitchFamily="66" charset="0"/>
              </a:rPr>
              <a:t>Wochen</a:t>
            </a:r>
            <a:r>
              <a:rPr lang="en-GB" sz="1400" dirty="0">
                <a:latin typeface="Comic Sans MS" panose="030F0702030302020204" pitchFamily="66" charset="0"/>
              </a:rPr>
              <a:t>		2 weeks </a:t>
            </a:r>
            <a:r>
              <a:rPr lang="en-GB" sz="1400" b="1" dirty="0">
                <a:latin typeface="Comic Sans MS" panose="030F0702030302020204" pitchFamily="66" charset="0"/>
              </a:rPr>
              <a:t>ago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Sequencers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zuerst</a:t>
            </a:r>
            <a:r>
              <a:rPr lang="en-GB" sz="1400" dirty="0">
                <a:latin typeface="Comic Sans MS" panose="030F0702030302020204" pitchFamily="66" charset="0"/>
              </a:rPr>
              <a:t>			firstly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dann</a:t>
            </a:r>
            <a:r>
              <a:rPr lang="en-GB" sz="1400" dirty="0">
                <a:latin typeface="Comic Sans MS" panose="030F0702030302020204" pitchFamily="66" charset="0"/>
              </a:rPr>
              <a:t>			then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danach</a:t>
            </a:r>
            <a:r>
              <a:rPr lang="en-GB" sz="1400" dirty="0">
                <a:latin typeface="Comic Sans MS" panose="030F0702030302020204" pitchFamily="66" charset="0"/>
              </a:rPr>
              <a:t> 			after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556917" y="680224"/>
            <a:ext cx="466121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latin typeface="Comic Sans MS" panose="030F0702030302020204" pitchFamily="66" charset="0"/>
              </a:rPr>
              <a:t>Justification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Weil (verb </a:t>
            </a:r>
            <a:r>
              <a:rPr lang="en-GB" sz="1400" dirty="0" err="1">
                <a:latin typeface="Comic Sans MS" panose="030F0702030302020204" pitchFamily="66" charset="0"/>
              </a:rPr>
              <a:t>scarer</a:t>
            </a:r>
            <a:r>
              <a:rPr lang="en-GB" sz="1400" dirty="0">
                <a:latin typeface="Comic Sans MS" panose="030F0702030302020204" pitchFamily="66" charset="0"/>
              </a:rPr>
              <a:t>) 		because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da (verb </a:t>
            </a:r>
            <a:r>
              <a:rPr lang="en-GB" sz="1400" dirty="0" err="1">
                <a:latin typeface="Comic Sans MS" panose="030F0702030302020204" pitchFamily="66" charset="0"/>
              </a:rPr>
              <a:t>scarer</a:t>
            </a:r>
            <a:r>
              <a:rPr lang="en-GB" sz="1400" dirty="0">
                <a:latin typeface="Comic Sans MS" panose="030F0702030302020204" pitchFamily="66" charset="0"/>
              </a:rPr>
              <a:t>)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denn</a:t>
            </a:r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Contrast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jedoch</a:t>
            </a:r>
            <a:r>
              <a:rPr lang="en-GB" sz="1400" dirty="0">
                <a:latin typeface="Comic Sans MS" panose="030F0702030302020204" pitchFamily="66" charset="0"/>
              </a:rPr>
              <a:t> (</a:t>
            </a:r>
            <a:r>
              <a:rPr lang="en-GB" sz="1400" dirty="0" err="1">
                <a:latin typeface="Comic Sans MS" panose="030F0702030302020204" pitchFamily="66" charset="0"/>
              </a:rPr>
              <a:t>swapsie</a:t>
            </a:r>
            <a:r>
              <a:rPr lang="en-GB" sz="1400" dirty="0">
                <a:latin typeface="Comic Sans MS" panose="030F0702030302020204" pitchFamily="66" charset="0"/>
              </a:rPr>
              <a:t>)		however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aber</a:t>
            </a:r>
            <a:r>
              <a:rPr lang="en-GB" sz="1400" dirty="0">
                <a:latin typeface="Comic Sans MS" panose="030F0702030302020204" pitchFamily="66" charset="0"/>
              </a:rPr>
              <a:t>			but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obwohl</a:t>
            </a:r>
            <a:r>
              <a:rPr lang="en-GB" sz="1400" dirty="0">
                <a:latin typeface="Comic Sans MS" panose="030F0702030302020204" pitchFamily="66" charset="0"/>
              </a:rPr>
              <a:t> (verb </a:t>
            </a:r>
            <a:r>
              <a:rPr lang="en-GB" sz="1400" dirty="0" err="1">
                <a:latin typeface="Comic Sans MS" panose="030F0702030302020204" pitchFamily="66" charset="0"/>
              </a:rPr>
              <a:t>scarer</a:t>
            </a:r>
            <a:r>
              <a:rPr lang="en-GB" sz="1400" dirty="0">
                <a:latin typeface="Comic Sans MS" panose="030F0702030302020204" pitchFamily="66" charset="0"/>
              </a:rPr>
              <a:t>)		although</a:t>
            </a:r>
          </a:p>
          <a:p>
            <a:endParaRPr lang="en-GB" sz="1400" dirty="0">
              <a:latin typeface="Comic Sans MS" panose="030F0702030302020204" pitchFamily="66" charset="0"/>
            </a:endParaRPr>
          </a:p>
          <a:p>
            <a:r>
              <a:rPr lang="en-GB" sz="1400" b="1" dirty="0">
                <a:latin typeface="Comic Sans MS" panose="030F0702030302020204" pitchFamily="66" charset="0"/>
              </a:rPr>
              <a:t>Intensifiers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sehr</a:t>
            </a:r>
            <a:r>
              <a:rPr lang="en-GB" sz="1400" dirty="0">
                <a:latin typeface="Comic Sans MS" panose="030F0702030302020204" pitchFamily="66" charset="0"/>
              </a:rPr>
              <a:t>			very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ziemlich</a:t>
            </a:r>
            <a:r>
              <a:rPr lang="en-GB" sz="1400" dirty="0">
                <a:latin typeface="Comic Sans MS" panose="030F0702030302020204" pitchFamily="66" charset="0"/>
              </a:rPr>
              <a:t>			quite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ein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  <a:r>
              <a:rPr lang="en-GB" sz="1400" dirty="0" err="1">
                <a:latin typeface="Comic Sans MS" panose="030F0702030302020204" pitchFamily="66" charset="0"/>
              </a:rPr>
              <a:t>bißchen</a:t>
            </a:r>
            <a:r>
              <a:rPr lang="en-GB" sz="1400" dirty="0">
                <a:latin typeface="Comic Sans MS" panose="030F0702030302020204" pitchFamily="66" charset="0"/>
              </a:rPr>
              <a:t>			a little</a:t>
            </a:r>
          </a:p>
          <a:p>
            <a:r>
              <a:rPr lang="en-GB" sz="1400" dirty="0">
                <a:latin typeface="Comic Sans MS" panose="030F0702030302020204" pitchFamily="66" charset="0"/>
              </a:rPr>
              <a:t>total;			totally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wirklich</a:t>
            </a:r>
            <a:r>
              <a:rPr lang="en-GB" sz="1400" dirty="0">
                <a:latin typeface="Comic Sans MS" panose="030F0702030302020204" pitchFamily="66" charset="0"/>
              </a:rPr>
              <a:t>			really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zu</a:t>
            </a:r>
            <a:r>
              <a:rPr lang="en-GB" sz="1400" dirty="0">
                <a:latin typeface="Comic Sans MS" panose="030F0702030302020204" pitchFamily="66" charset="0"/>
              </a:rPr>
              <a:t>			too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besonders</a:t>
            </a:r>
            <a:r>
              <a:rPr lang="en-GB" sz="1400" dirty="0">
                <a:latin typeface="Comic Sans MS" panose="030F0702030302020204" pitchFamily="66" charset="0"/>
              </a:rPr>
              <a:t>			especially</a:t>
            </a:r>
          </a:p>
          <a:p>
            <a:r>
              <a:rPr lang="en-GB" sz="1400" dirty="0" err="1">
                <a:latin typeface="Comic Sans MS" panose="030F0702030302020204" pitchFamily="66" charset="0"/>
              </a:rPr>
              <a:t>extrem</a:t>
            </a:r>
            <a:r>
              <a:rPr lang="en-GB" sz="1400" dirty="0">
                <a:latin typeface="Comic Sans MS" panose="030F0702030302020204" pitchFamily="66" charset="0"/>
              </a:rPr>
              <a:t>			extremely</a:t>
            </a:r>
          </a:p>
          <a:p>
            <a:endParaRPr lang="en-GB" dirty="0">
              <a:latin typeface="Comic Sans MS" panose="030F0702030302020204" pitchFamily="66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1244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1505</TotalTime>
  <Words>1090</Words>
  <Application>Microsoft Office PowerPoint</Application>
  <PresentationFormat>Widescreen</PresentationFormat>
  <Paragraphs>221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 Fee</dc:creator>
  <cp:lastModifiedBy>C Fee (BRI)</cp:lastModifiedBy>
  <cp:revision>62</cp:revision>
  <dcterms:created xsi:type="dcterms:W3CDTF">2020-11-16T12:54:35Z</dcterms:created>
  <dcterms:modified xsi:type="dcterms:W3CDTF">2024-11-13T11:54:03Z</dcterms:modified>
</cp:coreProperties>
</file>