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FB9550-D794-4D60-90B6-46E398567D0B}" v="3" dt="2025-02-14T15:23:00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340" autoAdjust="0"/>
  </p:normalViewPr>
  <p:slideViewPr>
    <p:cSldViewPr snapToGrid="0">
      <p:cViewPr varScale="1">
        <p:scale>
          <a:sx n="101" d="100"/>
          <a:sy n="101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25EBE-E1EC-4472-BE7E-9F72092735E6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F671B-615E-41D5-8A23-088E5DA4B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9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F671B-615E-41D5-8A23-088E5DA4BB0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23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03532" y="2358042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Kerboodle 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Unit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Jobs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009" y="258901"/>
            <a:ext cx="5561494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Comic Sans MS" panose="030F0702030302020204" pitchFamily="66" charset="0"/>
              </a:rPr>
              <a:t>Berufe</a:t>
            </a:r>
            <a:r>
              <a:rPr lang="en-GB" sz="1600" b="1" dirty="0">
                <a:latin typeface="Comic Sans MS" panose="030F0702030302020204" pitchFamily="66" charset="0"/>
              </a:rPr>
              <a:t>- Jobs </a:t>
            </a:r>
          </a:p>
          <a:p>
            <a:endParaRPr lang="de-DE" sz="1300" b="1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möchte... werden	I would like to be...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Anwalt/Anwältin 	lawyer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Arzt/Ärztin 		doctor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Bäcker(in) 		baker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Chef(in) 		boss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Friseur/Friseuse 	hairdresser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Kellner(in) 		waiter/waitress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Koch/Köchin 		cook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die Krankenschwester		nurse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Polizist(in) 		police officer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Schauspieler(in) 	actor/actress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Tierarzt/Tierärztin 	vet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Verkäufer(in) 	sales assistant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der/die Bauer/Bäuerin	famer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 Wissenschaftler		scientist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 Informatiker		programmer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der Bürgermeister		mayor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br>
              <a:rPr lang="en-GB" sz="1300" i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3498" y="258901"/>
            <a:ext cx="5958251" cy="7889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Comic Sans MS" panose="030F0702030302020204" pitchFamily="66" charset="0"/>
              </a:rPr>
              <a:t>Arbeitsorte</a:t>
            </a:r>
            <a:r>
              <a:rPr lang="en-GB" sz="1600" b="1" dirty="0">
                <a:latin typeface="Comic Sans MS" panose="030F0702030302020204" pitchFamily="66" charset="0"/>
              </a:rPr>
              <a:t>- Places of work </a:t>
            </a:r>
            <a:endParaRPr lang="en-GB" sz="1300" b="1" dirty="0">
              <a:latin typeface="Comic Sans MS" panose="030F0702030302020204" pitchFamily="66" charset="0"/>
            </a:endParaRPr>
          </a:p>
          <a:p>
            <a:endParaRPr lang="en-GB" sz="1300" b="1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3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</a:t>
            </a:r>
            <a:r>
              <a:rPr lang="en-GB" sz="13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arbeite</a:t>
            </a:r>
            <a:r>
              <a:rPr lang="en-GB" sz="13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…		I work…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einer Werkstatt</a:t>
            </a: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	in a garage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einer Bäckerei(en) 		in a bakery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einer Fabrik		in a factory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einer </a:t>
            </a: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Schule		in a school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einer Grundschule		in a primary school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auf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einer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Baustelle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on a building site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auf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Bau		on a building site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einer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Firma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		in a company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Unternehmen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in a company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einem Geschäft		in a shop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einem 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Büro(s) 		in an office</a:t>
            </a:r>
            <a:b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einem 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Krankenhaus 	</a:t>
            </a: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in a 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hospital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 einem Theater		in a theatre </a:t>
            </a:r>
            <a:b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 einem Fitness Studio	in a gym </a:t>
            </a:r>
            <a:b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 der Polizei		in the police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im Ausland			abroad</a:t>
            </a: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DE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de-DE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de-DE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		</a:t>
            </a:r>
            <a:endParaRPr lang="en-GB" sz="13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D67462-8BC8-419F-BAA7-6D5993495DE2}"/>
              </a:ext>
            </a:extLst>
          </p:cNvPr>
          <p:cNvSpPr/>
          <p:nvPr/>
        </p:nvSpPr>
        <p:spPr>
          <a:xfrm>
            <a:off x="293647" y="86296"/>
            <a:ext cx="6535416" cy="961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1600" i="1" dirty="0">
              <a:latin typeface="Comic Sans MS" panose="030F0702030302020204" pitchFamily="66" charset="0"/>
            </a:endParaRPr>
          </a:p>
          <a:p>
            <a:pPr algn="ctr"/>
            <a:r>
              <a:rPr lang="de-DE" sz="1600" b="1" dirty="0">
                <a:latin typeface="Comic Sans MS" panose="030F0702030302020204" pitchFamily="66" charset="0"/>
              </a:rPr>
              <a:t>Warum? Why?</a:t>
            </a:r>
          </a:p>
          <a:p>
            <a:r>
              <a:rPr lang="de-DE" sz="1600" b="1" u="sng" dirty="0">
                <a:latin typeface="Comic Sans MS" panose="030F0702030302020204" pitchFamily="66" charset="0"/>
              </a:rPr>
              <a:t>Vorteile</a:t>
            </a:r>
          </a:p>
          <a:p>
            <a:endParaRPr lang="en-GB" sz="1400" b="1" u="sng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Es </a:t>
            </a:r>
            <a:r>
              <a:rPr lang="en-GB" sz="14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ist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...			It is…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le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einfach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easy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nützlich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useful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praktisch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practical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draußen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outside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gut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bezahlt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		well-paid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Teilzeit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part time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Es </a:t>
            </a:r>
            <a:r>
              <a:rPr lang="en-GB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ist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eine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gute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…		It is a good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Erfahrung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experience	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Karriere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/</a:t>
            </a:r>
            <a:r>
              <a:rPr lang="en-GB" sz="1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Stelle		career/position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Ausbildung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/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Lehre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apprenticeship/training	</a:t>
            </a:r>
            <a:endParaRPr lang="en-GB" sz="1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Es </a:t>
            </a:r>
            <a:r>
              <a:rPr lang="en-GB" sz="1400" b="1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gibt</a:t>
            </a:r>
            <a:r>
              <a:rPr lang="en-GB" sz="14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…			There is/are…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nette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Kollegen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nice colleagues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nette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Kunden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nice customers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gute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Arbeitstunden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good working hours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gutes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Gehalt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/Lohn		a good salary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lerne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neue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Kenntnisse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I am learning new knowledge/skills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br>
              <a:rPr lang="en-GB" sz="13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1300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300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300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3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de-DE" i="1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387DAA-F150-4512-8863-AC0E71715527}"/>
              </a:ext>
            </a:extLst>
          </p:cNvPr>
          <p:cNvSpPr/>
          <p:nvPr/>
        </p:nvSpPr>
        <p:spPr>
          <a:xfrm>
            <a:off x="6472695" y="417328"/>
            <a:ext cx="5605345" cy="28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de-DE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GB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C7951-0CEA-661A-9217-6EB3B996657E}"/>
              </a:ext>
            </a:extLst>
          </p:cNvPr>
          <p:cNvSpPr txBox="1"/>
          <p:nvPr/>
        </p:nvSpPr>
        <p:spPr>
          <a:xfrm>
            <a:off x="6286006" y="701508"/>
            <a:ext cx="704898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</a:t>
            </a:r>
            <a:r>
              <a:rPr lang="en-GB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interessiere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mich</a:t>
            </a:r>
            <a:r>
              <a:rPr lang="en-GB" sz="1400" b="1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für…		I am interested in…	</a:t>
            </a:r>
            <a:endParaRPr lang="en-GB" sz="1400" dirty="0">
              <a:latin typeface="Comic Sans MS" panose="030F0702030302020204" pitchFamily="66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</a:rPr>
              <a:t>Mode				fashion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</a:rPr>
              <a:t>Technik/Technologie			technology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</a:rPr>
              <a:t>Wissenschaft			science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</a:rPr>
              <a:t>Wirtschaft</a:t>
            </a:r>
            <a:r>
              <a:rPr lang="en-GB" sz="1400" dirty="0">
                <a:latin typeface="Comic Sans MS" panose="030F0702030302020204" pitchFamily="66" charset="0"/>
              </a:rPr>
              <a:t>			economy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400" dirty="0">
              <a:latin typeface="Comic Sans MS" panose="030F0702030302020204" pitchFamily="66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600" b="1" u="sng" dirty="0">
              <a:latin typeface="Comic Sans MS" panose="030F0702030302020204" pitchFamily="66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600" b="1" u="sng" dirty="0" err="1">
                <a:latin typeface="Comic Sans MS" panose="030F0702030302020204" pitchFamily="66" charset="0"/>
              </a:rPr>
              <a:t>Nachteile</a:t>
            </a:r>
            <a:endParaRPr lang="en-GB" sz="1400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anstrengend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tiring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gefährlich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	dangerous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schwer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erfolgreich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sein		difficult to be successful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Verantwortung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too much responsibility 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Druck			too much pressure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strenger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Chef 			strict boss	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das Studium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dauert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lange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the studies are too long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lange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Arbeitszeiten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long working hours</a:t>
            </a:r>
          </a:p>
          <a:p>
            <a:pPr>
              <a:lnSpc>
                <a:spcPts val="1600"/>
              </a:lnSpc>
              <a:spcAft>
                <a:spcPts val="1000"/>
              </a:spcAft>
            </a:pPr>
            <a:endParaRPr lang="en-GB" sz="1400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spcAft>
                <a:spcPts val="1000"/>
              </a:spcAft>
            </a:pP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Ich bin </a:t>
            </a:r>
            <a:r>
              <a:rPr lang="en-GB" sz="1400" dirty="0" err="1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arbeitslos</a:t>
            </a:r>
            <a:r>
              <a:rPr lang="en-GB" sz="1400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I am unemployed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37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9786" y="347225"/>
            <a:ext cx="33342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habe</a:t>
            </a:r>
            <a:r>
              <a:rPr lang="en-GB" sz="1600" b="1" dirty="0">
                <a:latin typeface="Comic Sans MS" panose="030F0702030302020204" pitchFamily="66" charset="0"/>
              </a:rPr>
              <a:t>… </a:t>
            </a:r>
            <a:r>
              <a:rPr lang="en-GB" sz="1600" b="1" dirty="0" err="1">
                <a:latin typeface="Comic Sans MS" panose="030F0702030302020204" pitchFamily="66" charset="0"/>
              </a:rPr>
              <a:t>gearbeitet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habe</a:t>
            </a:r>
            <a:r>
              <a:rPr lang="en-GB" sz="1600" b="1" dirty="0">
                <a:latin typeface="Comic Sans MS" panose="030F0702030302020204" pitchFamily="66" charset="0"/>
              </a:rPr>
              <a:t>… </a:t>
            </a:r>
            <a:r>
              <a:rPr lang="en-GB" sz="1600" b="1" dirty="0" err="1">
                <a:latin typeface="Comic Sans MS" panose="030F0702030302020204" pitchFamily="66" charset="0"/>
              </a:rPr>
              <a:t>studiert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bin… </a:t>
            </a:r>
            <a:r>
              <a:rPr lang="en-GB" sz="1600" b="1" dirty="0" err="1">
                <a:latin typeface="Comic Sans MS" panose="030F0702030302020204" pitchFamily="66" charset="0"/>
              </a:rPr>
              <a:t>gereist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Es war…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49" y="418849"/>
            <a:ext cx="2932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arbeite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studiere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reise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Es </a:t>
            </a:r>
            <a:r>
              <a:rPr lang="en-GB" sz="1600" b="1" dirty="0" err="1">
                <a:latin typeface="Comic Sans MS" panose="030F0702030302020204" pitchFamily="66" charset="0"/>
              </a:rPr>
              <a:t>ist</a:t>
            </a:r>
            <a:r>
              <a:rPr lang="en-GB" sz="1600" b="1" dirty="0">
                <a:latin typeface="Comic Sans MS" panose="030F0702030302020204" pitchFamily="66" charset="0"/>
              </a:rPr>
              <a:t>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16644" y="383827"/>
            <a:ext cx="2921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werde</a:t>
            </a:r>
            <a:r>
              <a:rPr lang="en-GB" sz="1600" b="1" dirty="0">
                <a:latin typeface="Comic Sans MS" panose="030F0702030302020204" pitchFamily="66" charset="0"/>
              </a:rPr>
              <a:t> …</a:t>
            </a:r>
            <a:r>
              <a:rPr lang="en-GB" sz="1600" b="1" dirty="0" err="1">
                <a:latin typeface="Comic Sans MS" panose="030F0702030302020204" pitchFamily="66" charset="0"/>
              </a:rPr>
              <a:t>arbeiten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werde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studieren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Ich </a:t>
            </a:r>
            <a:r>
              <a:rPr lang="en-GB" sz="1600" b="1" dirty="0" err="1">
                <a:latin typeface="Comic Sans MS" panose="030F0702030302020204" pitchFamily="66" charset="0"/>
              </a:rPr>
              <a:t>werde</a:t>
            </a:r>
            <a:r>
              <a:rPr lang="en-GB" sz="1600" b="1" dirty="0">
                <a:latin typeface="Comic Sans MS" panose="030F0702030302020204" pitchFamily="66" charset="0"/>
              </a:rPr>
              <a:t>…</a:t>
            </a:r>
            <a:r>
              <a:rPr lang="en-GB" sz="1600" b="1" dirty="0" err="1">
                <a:latin typeface="Comic Sans MS" panose="030F0702030302020204" pitchFamily="66" charset="0"/>
              </a:rPr>
              <a:t>reisen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Es </a:t>
            </a:r>
            <a:r>
              <a:rPr lang="en-GB" sz="1600" b="1" dirty="0" err="1">
                <a:latin typeface="Comic Sans MS" panose="030F0702030302020204" pitchFamily="66" charset="0"/>
              </a:rPr>
              <a:t>wird</a:t>
            </a:r>
            <a:r>
              <a:rPr lang="en-GB" sz="1600" b="1" dirty="0">
                <a:latin typeface="Comic Sans MS" panose="030F0702030302020204" pitchFamily="66" charset="0"/>
              </a:rPr>
              <a:t>…sein</a:t>
            </a:r>
          </a:p>
          <a:p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AC0390-C44C-EFB3-569C-59474DB6B980}"/>
              </a:ext>
            </a:extLst>
          </p:cNvPr>
          <p:cNvSpPr txBox="1"/>
          <p:nvPr/>
        </p:nvSpPr>
        <p:spPr>
          <a:xfrm>
            <a:off x="713678" y="2064997"/>
            <a:ext cx="549755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Essential words</a:t>
            </a:r>
          </a:p>
          <a:p>
            <a:endParaRPr lang="en-GB" sz="1600" b="1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um…</a:t>
            </a:r>
            <a:r>
              <a:rPr lang="en-GB" sz="1400" dirty="0" err="1">
                <a:latin typeface="Comic Sans MS" panose="030F0702030302020204" pitchFamily="66" charset="0"/>
              </a:rPr>
              <a:t>Uhr</a:t>
            </a:r>
            <a:r>
              <a:rPr lang="en-GB" sz="1400" dirty="0">
                <a:latin typeface="Comic Sans MS" panose="030F0702030302020204" pitchFamily="66" charset="0"/>
              </a:rPr>
              <a:t>			at … o’clock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(der Schule)		after school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vor</a:t>
            </a:r>
            <a:r>
              <a:rPr lang="en-GB" sz="1400" dirty="0">
                <a:latin typeface="Comic Sans MS" panose="030F0702030302020204" pitchFamily="66" charset="0"/>
              </a:rPr>
              <a:t> (der Schule)		before school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schließlich</a:t>
            </a:r>
            <a:r>
              <a:rPr lang="en-GB" sz="1400" dirty="0">
                <a:latin typeface="Comic Sans MS" panose="030F0702030302020204" pitchFamily="66" charset="0"/>
              </a:rPr>
              <a:t> 			finally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5F9C4A-B150-1C98-3854-1F0535DC710C}"/>
              </a:ext>
            </a:extLst>
          </p:cNvPr>
          <p:cNvSpPr txBox="1"/>
          <p:nvPr/>
        </p:nvSpPr>
        <p:spPr>
          <a:xfrm>
            <a:off x="6817112" y="1930682"/>
            <a:ext cx="466121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(verb 2nd)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scarer)		although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einerseits</a:t>
            </a:r>
            <a:r>
              <a:rPr lang="en-GB" sz="1400" dirty="0">
                <a:latin typeface="Comic Sans MS" panose="030F0702030302020204" pitchFamily="66" charset="0"/>
              </a:rPr>
              <a:t>			on one hand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andererseits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bisschen</a:t>
            </a:r>
            <a:r>
              <a:rPr lang="en-GB" sz="1400" dirty="0">
                <a:latin typeface="Comic Sans MS" panose="030F0702030302020204" pitchFamily="66" charset="0"/>
              </a:rPr>
              <a:t>		a little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weil</a:t>
            </a:r>
            <a:r>
              <a:rPr lang="en-GB" sz="1400" dirty="0">
                <a:latin typeface="Comic Sans MS" panose="030F0702030302020204" pitchFamily="66" charset="0"/>
              </a:rPr>
              <a:t> (verb scarer)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scarer)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nicht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nur</a:t>
            </a:r>
            <a:r>
              <a:rPr lang="en-GB" sz="1400" dirty="0">
                <a:latin typeface="Comic Sans MS" panose="030F0702030302020204" pitchFamily="66" charset="0"/>
              </a:rPr>
              <a:t>… </a:t>
            </a:r>
            <a:r>
              <a:rPr lang="en-GB" sz="1400" dirty="0" err="1">
                <a:latin typeface="Comic Sans MS" panose="030F0702030302020204" pitchFamily="66" charset="0"/>
              </a:rPr>
              <a:t>sondern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auch</a:t>
            </a:r>
            <a:r>
              <a:rPr lang="en-GB" sz="1400" dirty="0">
                <a:latin typeface="Comic Sans MS" panose="030F0702030302020204" pitchFamily="66" charset="0"/>
              </a:rPr>
              <a:t>…	not only… but also…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weder</a:t>
            </a:r>
            <a:r>
              <a:rPr lang="en-GB" sz="1400" dirty="0">
                <a:latin typeface="Comic Sans MS" panose="030F0702030302020204" pitchFamily="66" charset="0"/>
              </a:rPr>
              <a:t> … </a:t>
            </a:r>
            <a:r>
              <a:rPr lang="en-GB" sz="1400" dirty="0" err="1">
                <a:latin typeface="Comic Sans MS" panose="030F0702030302020204" pitchFamily="66" charset="0"/>
              </a:rPr>
              <a:t>noch</a:t>
            </a:r>
            <a:r>
              <a:rPr lang="en-GB" sz="1400" dirty="0">
                <a:latin typeface="Comic Sans MS" panose="030F0702030302020204" pitchFamily="66" charset="0"/>
              </a:rPr>
              <a:t>		neither… nor…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D57DA7742724A92483AA72EC72DBF" ma:contentTypeVersion="15" ma:contentTypeDescription="Create a new document." ma:contentTypeScope="" ma:versionID="169047a037ab131b49088604d9e2f306">
  <xsd:schema xmlns:xsd="http://www.w3.org/2001/XMLSchema" xmlns:xs="http://www.w3.org/2001/XMLSchema" xmlns:p="http://schemas.microsoft.com/office/2006/metadata/properties" xmlns:ns3="01486b22-d2a3-4267-a70f-767b0303eeff" xmlns:ns4="30ca99cb-184a-4500-89ac-19b82e890a98" targetNamespace="http://schemas.microsoft.com/office/2006/metadata/properties" ma:root="true" ma:fieldsID="9b2edd67d72c19a7a257d8d16161e360" ns3:_="" ns4:_="">
    <xsd:import namespace="01486b22-d2a3-4267-a70f-767b0303eeff"/>
    <xsd:import namespace="30ca99cb-184a-4500-89ac-19b82e890a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86b22-d2a3-4267-a70f-767b0303eef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9cb-184a-4500-89ac-19b82e890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1486b22-d2a3-4267-a70f-767b0303eeff">
      <UserInfo>
        <DisplayName/>
        <AccountId xsi:nil="true"/>
        <AccountType/>
      </UserInfo>
    </SharedWithUsers>
    <MediaLengthInSeconds xmlns="30ca99cb-184a-4500-89ac-19b82e890a98" xsi:nil="true"/>
    <_activity xmlns="30ca99cb-184a-4500-89ac-19b82e890a98" xsi:nil="true"/>
  </documentManagement>
</p:properties>
</file>

<file path=customXml/itemProps1.xml><?xml version="1.0" encoding="utf-8"?>
<ds:datastoreItem xmlns:ds="http://schemas.openxmlformats.org/officeDocument/2006/customXml" ds:itemID="{2D28137B-F7E9-473D-8EE6-AAB747F9F6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486b22-d2a3-4267-a70f-767b0303eeff"/>
    <ds:schemaRef ds:uri="30ca99cb-184a-4500-89ac-19b82e890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678537-565B-417E-A79F-43699F99BF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E0C390-DCF0-418D-AA9C-78718F100391}">
  <ds:schemaRefs>
    <ds:schemaRef ds:uri="http://www.w3.org/XML/1998/namespace"/>
    <ds:schemaRef ds:uri="http://purl.org/dc/dcmitype/"/>
    <ds:schemaRef ds:uri="30ca99cb-184a-4500-89ac-19b82e890a98"/>
    <ds:schemaRef ds:uri="http://purl.org/dc/terms/"/>
    <ds:schemaRef ds:uri="01486b22-d2a3-4267-a70f-767b0303eeff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798</Words>
  <Application>Microsoft Office PowerPoint</Application>
  <PresentationFormat>Widescreen</PresentationFormat>
  <Paragraphs>132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100</cp:revision>
  <dcterms:created xsi:type="dcterms:W3CDTF">2020-11-16T12:54:35Z</dcterms:created>
  <dcterms:modified xsi:type="dcterms:W3CDTF">2025-05-16T07:27:38Z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0x010100502D57DA7742724A92483AA72EC72DBF</vt:lpwstr>
  </property>
  <property fmtid="{D5CDD505-2E9C-101B-9397-08002B2CF9AE}" pid="3" name="Order">
    <vt:r8>611700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