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Henderson (BRI)" initials="AH(" lastIdx="1" clrIdx="0">
    <p:extLst>
      <p:ext uri="{19B8F6BF-5375-455C-9EA6-DF929625EA0E}">
        <p15:presenceInfo xmlns:p15="http://schemas.microsoft.com/office/powerpoint/2012/main" userId="S-1-5-21-1054824523-2100808515-1010730021-4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4660"/>
  </p:normalViewPr>
  <p:slideViewPr>
    <p:cSldViewPr snapToGrid="0">
      <p:cViewPr varScale="1">
        <p:scale>
          <a:sx n="73" d="100"/>
          <a:sy n="73" d="100"/>
        </p:scale>
        <p:origin x="84"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Henderson (BRI)" userId="634791bf-2e54-40ea-abae-bd7cf35d9346" providerId="ADAL" clId="{C898EE2C-92D3-46CF-8E86-54B466471B0B}"/>
    <pc:docChg chg="modSld modNotesMaster">
      <pc:chgData name="A Henderson (BRI)" userId="634791bf-2e54-40ea-abae-bd7cf35d9346" providerId="ADAL" clId="{C898EE2C-92D3-46CF-8E86-54B466471B0B}" dt="2024-05-13T06:56:32.088" v="2"/>
      <pc:docMkLst>
        <pc:docMk/>
      </pc:docMkLst>
      <pc:sldChg chg="delCm">
        <pc:chgData name="A Henderson (BRI)" userId="634791bf-2e54-40ea-abae-bd7cf35d9346" providerId="ADAL" clId="{C898EE2C-92D3-46CF-8E86-54B466471B0B}" dt="2024-05-13T06:56:27.236" v="1"/>
        <pc:sldMkLst>
          <pc:docMk/>
          <pc:sldMk cId="58175089" sldId="256"/>
        </pc:sldMkLst>
      </pc:sldChg>
      <pc:sldChg chg="delCm">
        <pc:chgData name="A Henderson (BRI)" userId="634791bf-2e54-40ea-abae-bd7cf35d9346" providerId="ADAL" clId="{C898EE2C-92D3-46CF-8E86-54B466471B0B}" dt="2024-05-13T06:56:32.088" v="2"/>
        <pc:sldMkLst>
          <pc:docMk/>
          <pc:sldMk cId="2427394952"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3D2F4C7-EC40-4BF2-9C5A-74247882FDFF}" type="datetimeFigureOut">
              <a:rPr lang="en-GB" smtClean="0"/>
              <a:t>13/05/2024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B735D7C-FBC2-47E6-A2C7-3548DDB270FF}" type="slidenum">
              <a:rPr lang="en-GB" smtClean="0"/>
              <a:t>‹#›</a:t>
            </a:fld>
            <a:endParaRPr lang="en-GB"/>
          </a:p>
        </p:txBody>
      </p:sp>
    </p:spTree>
    <p:extLst>
      <p:ext uri="{BB962C8B-B14F-4D97-AF65-F5344CB8AC3E}">
        <p14:creationId xmlns:p14="http://schemas.microsoft.com/office/powerpoint/2010/main" val="248605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21C5-28BC-4D30-BBE5-52EF6ADBA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F8BDB6-0B1A-4C2A-864B-2F32D0CC56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C9FAC6-B8D7-46D8-9D61-F3FCBEDAD9A0}"/>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5" name="Footer Placeholder 4">
            <a:extLst>
              <a:ext uri="{FF2B5EF4-FFF2-40B4-BE49-F238E27FC236}">
                <a16:creationId xmlns:a16="http://schemas.microsoft.com/office/drawing/2014/main" id="{8BE5416B-B109-4E35-96DA-444E0EC920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E19D43-03B0-4713-BB11-553A9C36C5A1}"/>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229643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856-AFCB-46FA-A5BB-B5B7C5FAFD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10559C-2B7B-46B5-BDA0-A8C96CFC4A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928EB2-C127-4A17-9071-26369AF16983}"/>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5" name="Footer Placeholder 4">
            <a:extLst>
              <a:ext uri="{FF2B5EF4-FFF2-40B4-BE49-F238E27FC236}">
                <a16:creationId xmlns:a16="http://schemas.microsoft.com/office/drawing/2014/main" id="{BBFA4AE7-4E48-4D48-AC46-9E034606F4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C7344A-D692-442C-9E8D-7B058E83339C}"/>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271102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C69F80-3734-48CC-BB92-E899F10620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869A04-C409-4955-A4D0-0E5CA3854FA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53291F-A8D2-45FD-BBC3-77E6829BD8AC}"/>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5" name="Footer Placeholder 4">
            <a:extLst>
              <a:ext uri="{FF2B5EF4-FFF2-40B4-BE49-F238E27FC236}">
                <a16:creationId xmlns:a16="http://schemas.microsoft.com/office/drawing/2014/main" id="{4894BE8B-DBCA-4801-9208-BAF88EA337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B1FAA2-ADC3-43D8-96FA-330CDF0B3E7D}"/>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183307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01E2-4A03-4A28-BE8F-F34BC1A747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1F9F92-025A-4F33-8D10-CB032A20F1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3033FD-D6DA-4493-B2E3-D032992E7C8C}"/>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5" name="Footer Placeholder 4">
            <a:extLst>
              <a:ext uri="{FF2B5EF4-FFF2-40B4-BE49-F238E27FC236}">
                <a16:creationId xmlns:a16="http://schemas.microsoft.com/office/drawing/2014/main" id="{4847FE61-B909-444D-9534-572CC264F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80B2C-6E1E-4434-B4EA-1586753B2531}"/>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151016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F7121-D426-4863-AA0C-DA5B13F798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EFFEC2-25FA-4A88-BD71-CD61CC26D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5DD7B9-C6E5-469C-BB97-A2B4EF641DBD}"/>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5" name="Footer Placeholder 4">
            <a:extLst>
              <a:ext uri="{FF2B5EF4-FFF2-40B4-BE49-F238E27FC236}">
                <a16:creationId xmlns:a16="http://schemas.microsoft.com/office/drawing/2014/main" id="{85450BB5-0BE7-4333-8032-7CC77814E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8DA61B-1953-4672-917D-FF219A020538}"/>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244064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B77A-FE5F-4D13-B72E-5C578AB222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BCBA46-91D5-4B79-8828-E2A513E361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A0DF7A-6A0A-48EC-8BD4-A270298B19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CE7921-8911-4BB8-852C-50BC3D9F856D}"/>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6" name="Footer Placeholder 5">
            <a:extLst>
              <a:ext uri="{FF2B5EF4-FFF2-40B4-BE49-F238E27FC236}">
                <a16:creationId xmlns:a16="http://schemas.microsoft.com/office/drawing/2014/main" id="{64B45269-C8E9-45D7-8DF4-C279DB9F2B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A7C8A5-77DD-495A-9B41-80A906117E75}"/>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78412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0856-B3C9-4BBA-8E4F-559E1303B6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B949F-84FD-43C8-BF09-E822EB2AB2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0DD1C2-D992-4593-A337-DD296920A0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B3142C-B79C-4183-A7EB-7D9DF7C063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122567-E78E-49E0-91CA-F0964576DC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41D634-5BB1-428A-B570-C0A99E535355}"/>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8" name="Footer Placeholder 7">
            <a:extLst>
              <a:ext uri="{FF2B5EF4-FFF2-40B4-BE49-F238E27FC236}">
                <a16:creationId xmlns:a16="http://schemas.microsoft.com/office/drawing/2014/main" id="{21E86B14-7E52-490D-A891-FBFB0201EF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5220F3-46E9-4186-8CA5-26ABE13BF066}"/>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4938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36FF-F1E3-45B9-9D55-92258487E9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DFD78C-408D-48CA-A960-96159DFCF3AF}"/>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4" name="Footer Placeholder 3">
            <a:extLst>
              <a:ext uri="{FF2B5EF4-FFF2-40B4-BE49-F238E27FC236}">
                <a16:creationId xmlns:a16="http://schemas.microsoft.com/office/drawing/2014/main" id="{68E32348-AF4E-4176-8C0A-B2FBEB4E8B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5B5EFE-9541-4605-8964-A15C3A523B93}"/>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67221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27B1E-AE89-459D-B51B-59B7200B1744}"/>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3" name="Footer Placeholder 2">
            <a:extLst>
              <a:ext uri="{FF2B5EF4-FFF2-40B4-BE49-F238E27FC236}">
                <a16:creationId xmlns:a16="http://schemas.microsoft.com/office/drawing/2014/main" id="{372774F9-B8C0-4127-AD90-2665A54977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A1564D-E51E-4305-8750-11C8554192BE}"/>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369588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EA50-1753-4DAE-9C79-76CB4D529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FBC8EF-70B3-45EB-9BBA-134401F06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44D0CD-7ECC-4A59-97B2-A3879BD48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86FC19-AE4D-42C7-AEB8-03183F66E684}"/>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6" name="Footer Placeholder 5">
            <a:extLst>
              <a:ext uri="{FF2B5EF4-FFF2-40B4-BE49-F238E27FC236}">
                <a16:creationId xmlns:a16="http://schemas.microsoft.com/office/drawing/2014/main" id="{E3171334-71EE-4844-9C0E-115F4DEF0C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83BF6E-D7AA-4ABA-B7E9-1AF7EEECB932}"/>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94523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CFAD-6B68-457F-8CED-279572376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6B1E54-0E7E-4372-97E9-9172A61D1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4442E7-C4C2-4470-B053-6603F6A21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6E5E7E-A0AB-4443-A1F7-603AEB914548}"/>
              </a:ext>
            </a:extLst>
          </p:cNvPr>
          <p:cNvSpPr>
            <a:spLocks noGrp="1"/>
          </p:cNvSpPr>
          <p:nvPr>
            <p:ph type="dt" sz="half" idx="10"/>
          </p:nvPr>
        </p:nvSpPr>
        <p:spPr/>
        <p:txBody>
          <a:bodyPr/>
          <a:lstStyle/>
          <a:p>
            <a:fld id="{8CA38758-D529-40AF-97C4-EC454A39CE45}" type="datetimeFigureOut">
              <a:rPr lang="en-GB" smtClean="0"/>
              <a:t>13/05/2024</a:t>
            </a:fld>
            <a:endParaRPr lang="en-GB"/>
          </a:p>
        </p:txBody>
      </p:sp>
      <p:sp>
        <p:nvSpPr>
          <p:cNvPr id="6" name="Footer Placeholder 5">
            <a:extLst>
              <a:ext uri="{FF2B5EF4-FFF2-40B4-BE49-F238E27FC236}">
                <a16:creationId xmlns:a16="http://schemas.microsoft.com/office/drawing/2014/main" id="{2594A9C3-DF08-472D-A7BC-DBFAB992E0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FA8D70-E196-439B-8A39-E1BA6E38D992}"/>
              </a:ext>
            </a:extLst>
          </p:cNvPr>
          <p:cNvSpPr>
            <a:spLocks noGrp="1"/>
          </p:cNvSpPr>
          <p:nvPr>
            <p:ph type="sldNum" sz="quarter" idx="12"/>
          </p:nvPr>
        </p:nvSpPr>
        <p:spPr/>
        <p:txBody>
          <a:bodyPr/>
          <a:lstStyle/>
          <a:p>
            <a:fld id="{BBE547CC-6F42-4F4A-8243-0E4F614478AC}" type="slidenum">
              <a:rPr lang="en-GB" smtClean="0"/>
              <a:t>‹#›</a:t>
            </a:fld>
            <a:endParaRPr lang="en-GB"/>
          </a:p>
        </p:txBody>
      </p:sp>
    </p:spTree>
    <p:extLst>
      <p:ext uri="{BB962C8B-B14F-4D97-AF65-F5344CB8AC3E}">
        <p14:creationId xmlns:p14="http://schemas.microsoft.com/office/powerpoint/2010/main" val="130547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F4068-1D7F-4CA4-9BE5-F71E2DF07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A2E10E-E5C1-4615-BD5D-3931572F3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E60A5-99D7-4CDB-930C-B0DB2C887F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38758-D529-40AF-97C4-EC454A39CE45}" type="datetimeFigureOut">
              <a:rPr lang="en-GB" smtClean="0"/>
              <a:t>13/05/2024</a:t>
            </a:fld>
            <a:endParaRPr lang="en-GB"/>
          </a:p>
        </p:txBody>
      </p:sp>
      <p:sp>
        <p:nvSpPr>
          <p:cNvPr id="5" name="Footer Placeholder 4">
            <a:extLst>
              <a:ext uri="{FF2B5EF4-FFF2-40B4-BE49-F238E27FC236}">
                <a16:creationId xmlns:a16="http://schemas.microsoft.com/office/drawing/2014/main" id="{9DC88475-A439-4622-8ED5-491C0F288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08A0BE-4C95-422B-85FB-4089ADCF3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547CC-6F42-4F4A-8243-0E4F614478AC}" type="slidenum">
              <a:rPr lang="en-GB" smtClean="0"/>
              <a:t>‹#›</a:t>
            </a:fld>
            <a:endParaRPr lang="en-GB"/>
          </a:p>
        </p:txBody>
      </p:sp>
    </p:spTree>
    <p:extLst>
      <p:ext uri="{BB962C8B-B14F-4D97-AF65-F5344CB8AC3E}">
        <p14:creationId xmlns:p14="http://schemas.microsoft.com/office/powerpoint/2010/main" val="3436839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B2D83-33BD-4B76-AAA1-7B7749580577}"/>
              </a:ext>
            </a:extLst>
          </p:cNvPr>
          <p:cNvSpPr txBox="1"/>
          <p:nvPr/>
        </p:nvSpPr>
        <p:spPr>
          <a:xfrm>
            <a:off x="237067" y="237067"/>
            <a:ext cx="7010400" cy="769441"/>
          </a:xfrm>
          <a:prstGeom prst="rect">
            <a:avLst/>
          </a:prstGeom>
          <a:noFill/>
        </p:spPr>
        <p:txBody>
          <a:bodyPr wrap="square" rtlCol="0">
            <a:spAutoFit/>
          </a:bodyPr>
          <a:lstStyle/>
          <a:p>
            <a:r>
              <a:rPr lang="en-GB" sz="4400" b="1" dirty="0">
                <a:solidFill>
                  <a:srgbClr val="7030A0"/>
                </a:solidFill>
                <a:latin typeface="Bernard MT Condensed" panose="02050806060905020404" pitchFamily="18" charset="0"/>
              </a:rPr>
              <a:t>Contact sheet</a:t>
            </a:r>
          </a:p>
        </p:txBody>
      </p:sp>
      <p:sp>
        <p:nvSpPr>
          <p:cNvPr id="5" name="TextBox 4">
            <a:extLst>
              <a:ext uri="{FF2B5EF4-FFF2-40B4-BE49-F238E27FC236}">
                <a16:creationId xmlns:a16="http://schemas.microsoft.com/office/drawing/2014/main" id="{7FD9633E-3775-42B3-A466-BEA0C62FB47B}"/>
              </a:ext>
            </a:extLst>
          </p:cNvPr>
          <p:cNvSpPr txBox="1"/>
          <p:nvPr/>
        </p:nvSpPr>
        <p:spPr>
          <a:xfrm>
            <a:off x="3488267" y="310497"/>
            <a:ext cx="5215466" cy="646331"/>
          </a:xfrm>
          <a:prstGeom prst="rect">
            <a:avLst/>
          </a:prstGeom>
          <a:noFill/>
        </p:spPr>
        <p:txBody>
          <a:bodyPr wrap="square" rtlCol="0">
            <a:spAutoFit/>
          </a:bodyPr>
          <a:lstStyle/>
          <a:p>
            <a:r>
              <a:rPr lang="en-GB" dirty="0">
                <a:latin typeface="Calisto MT" panose="02040603050505030304" pitchFamily="18" charset="0"/>
              </a:rPr>
              <a:t>Definition: A sheet of paper presenting ALL of the photographs from your photoshoot in one place.</a:t>
            </a:r>
          </a:p>
        </p:txBody>
      </p:sp>
      <p:sp>
        <p:nvSpPr>
          <p:cNvPr id="6" name="Rectangle 5">
            <a:extLst>
              <a:ext uri="{FF2B5EF4-FFF2-40B4-BE49-F238E27FC236}">
                <a16:creationId xmlns:a16="http://schemas.microsoft.com/office/drawing/2014/main" id="{F9CB4802-52CA-4456-8474-8044DDC4485B}"/>
              </a:ext>
            </a:extLst>
          </p:cNvPr>
          <p:cNvSpPr/>
          <p:nvPr/>
        </p:nvSpPr>
        <p:spPr>
          <a:xfrm>
            <a:off x="0" y="0"/>
            <a:ext cx="12192000" cy="126732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E5DA66B-49A9-4C41-B81D-7CD16C34551F}"/>
              </a:ext>
            </a:extLst>
          </p:cNvPr>
          <p:cNvPicPr>
            <a:picLocks noChangeAspect="1"/>
          </p:cNvPicPr>
          <p:nvPr/>
        </p:nvPicPr>
        <p:blipFill>
          <a:blip r:embed="rId2"/>
          <a:stretch>
            <a:fillRect/>
          </a:stretch>
        </p:blipFill>
        <p:spPr>
          <a:xfrm>
            <a:off x="0" y="1504392"/>
            <a:ext cx="7070196" cy="5353607"/>
          </a:xfrm>
          <a:prstGeom prst="rect">
            <a:avLst/>
          </a:prstGeom>
        </p:spPr>
      </p:pic>
      <p:sp>
        <p:nvSpPr>
          <p:cNvPr id="8" name="Arrow: Right 7">
            <a:extLst>
              <a:ext uri="{FF2B5EF4-FFF2-40B4-BE49-F238E27FC236}">
                <a16:creationId xmlns:a16="http://schemas.microsoft.com/office/drawing/2014/main" id="{27987891-69F7-4EDD-8821-CCB35B1913AB}"/>
              </a:ext>
            </a:extLst>
          </p:cNvPr>
          <p:cNvSpPr/>
          <p:nvPr/>
        </p:nvSpPr>
        <p:spPr>
          <a:xfrm>
            <a:off x="8594113" y="596657"/>
            <a:ext cx="794975" cy="256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F1D53EB-D89B-457F-B0DA-274B775D4F7C}"/>
              </a:ext>
            </a:extLst>
          </p:cNvPr>
          <p:cNvPicPr>
            <a:picLocks noChangeAspect="1"/>
          </p:cNvPicPr>
          <p:nvPr/>
        </p:nvPicPr>
        <p:blipFill>
          <a:blip r:embed="rId3"/>
          <a:stretch>
            <a:fillRect/>
          </a:stretch>
        </p:blipFill>
        <p:spPr>
          <a:xfrm>
            <a:off x="9603024" y="112191"/>
            <a:ext cx="2375039" cy="1042941"/>
          </a:xfrm>
          <a:prstGeom prst="rect">
            <a:avLst/>
          </a:prstGeom>
        </p:spPr>
      </p:pic>
      <p:sp>
        <p:nvSpPr>
          <p:cNvPr id="10" name="TextBox 9">
            <a:extLst>
              <a:ext uri="{FF2B5EF4-FFF2-40B4-BE49-F238E27FC236}">
                <a16:creationId xmlns:a16="http://schemas.microsoft.com/office/drawing/2014/main" id="{0C8DA723-2282-4A95-8C7F-6DB4B7CA5553}"/>
              </a:ext>
            </a:extLst>
          </p:cNvPr>
          <p:cNvSpPr txBox="1"/>
          <p:nvPr/>
        </p:nvSpPr>
        <p:spPr>
          <a:xfrm>
            <a:off x="7247467" y="1819619"/>
            <a:ext cx="4730596" cy="4801314"/>
          </a:xfrm>
          <a:prstGeom prst="rect">
            <a:avLst/>
          </a:prstGeom>
          <a:noFill/>
        </p:spPr>
        <p:txBody>
          <a:bodyPr wrap="square" rtlCol="0">
            <a:spAutoFit/>
          </a:bodyPr>
          <a:lstStyle/>
          <a:p>
            <a:r>
              <a:rPr lang="en-GB" sz="1600" b="1" u="sng" dirty="0">
                <a:latin typeface="Comic Sans MS" panose="030F0702030302020204" pitchFamily="66" charset="0"/>
              </a:rPr>
              <a:t>Why we need to make a contact sheet</a:t>
            </a:r>
          </a:p>
          <a:p>
            <a:pPr marL="285750" indent="-285750">
              <a:buFont typeface="Arial" panose="020B0604020202020204" pitchFamily="34" charset="0"/>
              <a:buChar char="•"/>
            </a:pPr>
            <a:r>
              <a:rPr lang="en-GB" sz="1600" dirty="0">
                <a:latin typeface="Comic Sans MS" panose="030F0702030302020204" pitchFamily="66" charset="0"/>
              </a:rPr>
              <a:t>To show off our photoshoot as a whole.</a:t>
            </a:r>
          </a:p>
          <a:p>
            <a:pPr marL="285750" indent="-285750">
              <a:buFont typeface="Arial" panose="020B0604020202020204" pitchFamily="34" charset="0"/>
              <a:buChar char="•"/>
            </a:pP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panose="030F0702030302020204" pitchFamily="66" charset="0"/>
              </a:rPr>
              <a:t>To save space in our books rather than having to print off your whole photoshoot large.</a:t>
            </a:r>
          </a:p>
          <a:p>
            <a:pPr marL="285750" indent="-285750">
              <a:buFont typeface="Arial" panose="020B0604020202020204" pitchFamily="34" charset="0"/>
              <a:buChar char="•"/>
            </a:pP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panose="030F0702030302020204" pitchFamily="66" charset="0"/>
              </a:rPr>
              <a:t>It allows us to see if our ideas are working.</a:t>
            </a:r>
          </a:p>
          <a:p>
            <a:pPr marL="285750" indent="-285750">
              <a:buFont typeface="Arial" panose="020B0604020202020204" pitchFamily="34" charset="0"/>
              <a:buChar char="•"/>
            </a:pP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panose="030F0702030302020204" pitchFamily="66" charset="0"/>
              </a:rPr>
              <a:t>So we can see the image numbers which is important so we know the order of your photographs and if any were deleted.</a:t>
            </a:r>
          </a:p>
          <a:p>
            <a:pPr marL="285750" indent="-285750">
              <a:buFont typeface="Arial" panose="020B0604020202020204" pitchFamily="34" charset="0"/>
              <a:buChar char="•"/>
            </a:pP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panose="030F0702030302020204" pitchFamily="66" charset="0"/>
              </a:rPr>
              <a:t>It helps us to reflect and evaluate how to take better photographs.</a:t>
            </a:r>
          </a:p>
          <a:p>
            <a:pPr marL="285750" indent="-285750">
              <a:buFont typeface="Arial" panose="020B0604020202020204" pitchFamily="34" charset="0"/>
              <a:buChar char="•"/>
            </a:pP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panose="030F0702030302020204" pitchFamily="66" charset="0"/>
              </a:rPr>
              <a:t>It allows us to plan how we may edit the photographs.</a:t>
            </a:r>
          </a:p>
          <a:p>
            <a:endParaRPr lang="en-GB" dirty="0"/>
          </a:p>
        </p:txBody>
      </p:sp>
      <p:pic>
        <p:nvPicPr>
          <p:cNvPr id="11" name="Picture 10">
            <a:extLst>
              <a:ext uri="{FF2B5EF4-FFF2-40B4-BE49-F238E27FC236}">
                <a16:creationId xmlns:a16="http://schemas.microsoft.com/office/drawing/2014/main" id="{45413F06-F30C-49B4-AD0F-00E380056F8F}"/>
              </a:ext>
            </a:extLst>
          </p:cNvPr>
          <p:cNvPicPr>
            <a:picLocks noChangeAspect="1"/>
          </p:cNvPicPr>
          <p:nvPr/>
        </p:nvPicPr>
        <p:blipFill>
          <a:blip r:embed="rId4"/>
          <a:stretch>
            <a:fillRect/>
          </a:stretch>
        </p:blipFill>
        <p:spPr>
          <a:xfrm>
            <a:off x="306340" y="1584614"/>
            <a:ext cx="1419225" cy="1257300"/>
          </a:xfrm>
          <a:prstGeom prst="rect">
            <a:avLst/>
          </a:prstGeom>
        </p:spPr>
      </p:pic>
      <p:pic>
        <p:nvPicPr>
          <p:cNvPr id="12" name="Picture 11">
            <a:extLst>
              <a:ext uri="{FF2B5EF4-FFF2-40B4-BE49-F238E27FC236}">
                <a16:creationId xmlns:a16="http://schemas.microsoft.com/office/drawing/2014/main" id="{E51384B7-8118-43B1-8F2A-F7EAE7761A2A}"/>
              </a:ext>
            </a:extLst>
          </p:cNvPr>
          <p:cNvPicPr>
            <a:picLocks noChangeAspect="1"/>
          </p:cNvPicPr>
          <p:nvPr/>
        </p:nvPicPr>
        <p:blipFill>
          <a:blip r:embed="rId5"/>
          <a:stretch>
            <a:fillRect/>
          </a:stretch>
        </p:blipFill>
        <p:spPr>
          <a:xfrm>
            <a:off x="3082854" y="1914308"/>
            <a:ext cx="3874509" cy="1014916"/>
          </a:xfrm>
          <a:prstGeom prst="rect">
            <a:avLst/>
          </a:prstGeom>
        </p:spPr>
      </p:pic>
      <p:pic>
        <p:nvPicPr>
          <p:cNvPr id="13" name="Picture 12">
            <a:extLst>
              <a:ext uri="{FF2B5EF4-FFF2-40B4-BE49-F238E27FC236}">
                <a16:creationId xmlns:a16="http://schemas.microsoft.com/office/drawing/2014/main" id="{194B250A-2641-46E0-B726-4A33C14EA0DC}"/>
              </a:ext>
            </a:extLst>
          </p:cNvPr>
          <p:cNvPicPr>
            <a:picLocks noChangeAspect="1"/>
          </p:cNvPicPr>
          <p:nvPr/>
        </p:nvPicPr>
        <p:blipFill>
          <a:blip r:embed="rId6"/>
          <a:stretch>
            <a:fillRect/>
          </a:stretch>
        </p:blipFill>
        <p:spPr>
          <a:xfrm>
            <a:off x="314828" y="2812886"/>
            <a:ext cx="2529263" cy="1725651"/>
          </a:xfrm>
          <a:prstGeom prst="rect">
            <a:avLst/>
          </a:prstGeom>
        </p:spPr>
      </p:pic>
      <p:pic>
        <p:nvPicPr>
          <p:cNvPr id="15" name="Picture 14">
            <a:extLst>
              <a:ext uri="{FF2B5EF4-FFF2-40B4-BE49-F238E27FC236}">
                <a16:creationId xmlns:a16="http://schemas.microsoft.com/office/drawing/2014/main" id="{A7B61C89-C39B-4225-944B-4BE70CE57141}"/>
              </a:ext>
            </a:extLst>
          </p:cNvPr>
          <p:cNvPicPr>
            <a:picLocks noChangeAspect="1"/>
          </p:cNvPicPr>
          <p:nvPr/>
        </p:nvPicPr>
        <p:blipFill rotWithShape="1">
          <a:blip r:embed="rId7"/>
          <a:srcRect t="-1" b="15577"/>
          <a:stretch/>
        </p:blipFill>
        <p:spPr>
          <a:xfrm>
            <a:off x="3136750" y="3414411"/>
            <a:ext cx="2785080" cy="1957668"/>
          </a:xfrm>
          <a:prstGeom prst="rect">
            <a:avLst/>
          </a:prstGeom>
        </p:spPr>
      </p:pic>
      <p:pic>
        <p:nvPicPr>
          <p:cNvPr id="14" name="Picture 13">
            <a:extLst>
              <a:ext uri="{FF2B5EF4-FFF2-40B4-BE49-F238E27FC236}">
                <a16:creationId xmlns:a16="http://schemas.microsoft.com/office/drawing/2014/main" id="{AD71D680-27E5-40A3-8D3B-5DD980E4461E}"/>
              </a:ext>
            </a:extLst>
          </p:cNvPr>
          <p:cNvPicPr>
            <a:picLocks noChangeAspect="1"/>
          </p:cNvPicPr>
          <p:nvPr/>
        </p:nvPicPr>
        <p:blipFill rotWithShape="1">
          <a:blip r:embed="rId8"/>
          <a:srcRect l="3198" t="11909" r="61783" b="72882"/>
          <a:stretch/>
        </p:blipFill>
        <p:spPr>
          <a:xfrm>
            <a:off x="4976565" y="4950425"/>
            <a:ext cx="1808970" cy="428755"/>
          </a:xfrm>
          <a:prstGeom prst="rect">
            <a:avLst/>
          </a:prstGeom>
        </p:spPr>
      </p:pic>
      <p:sp>
        <p:nvSpPr>
          <p:cNvPr id="16" name="TextBox 15">
            <a:extLst>
              <a:ext uri="{FF2B5EF4-FFF2-40B4-BE49-F238E27FC236}">
                <a16:creationId xmlns:a16="http://schemas.microsoft.com/office/drawing/2014/main" id="{B28BCF67-6B87-4D8C-AC4C-240AF0D60B27}"/>
              </a:ext>
            </a:extLst>
          </p:cNvPr>
          <p:cNvSpPr txBox="1"/>
          <p:nvPr/>
        </p:nvSpPr>
        <p:spPr>
          <a:xfrm>
            <a:off x="1717524" y="1794840"/>
            <a:ext cx="1419225" cy="646331"/>
          </a:xfrm>
          <a:prstGeom prst="rect">
            <a:avLst/>
          </a:prstGeom>
          <a:noFill/>
        </p:spPr>
        <p:txBody>
          <a:bodyPr wrap="square" rtlCol="0">
            <a:spAutoFit/>
          </a:bodyPr>
          <a:lstStyle/>
          <a:p>
            <a:r>
              <a:rPr lang="en-GB" dirty="0"/>
              <a:t>1. Open up file explorer.</a:t>
            </a:r>
          </a:p>
        </p:txBody>
      </p:sp>
      <p:sp>
        <p:nvSpPr>
          <p:cNvPr id="17" name="TextBox 16">
            <a:extLst>
              <a:ext uri="{FF2B5EF4-FFF2-40B4-BE49-F238E27FC236}">
                <a16:creationId xmlns:a16="http://schemas.microsoft.com/office/drawing/2014/main" id="{79439A8B-486C-4638-9B66-1D5277DAF63A}"/>
              </a:ext>
            </a:extLst>
          </p:cNvPr>
          <p:cNvSpPr txBox="1"/>
          <p:nvPr/>
        </p:nvSpPr>
        <p:spPr>
          <a:xfrm>
            <a:off x="3152834" y="2808674"/>
            <a:ext cx="3804529" cy="646331"/>
          </a:xfrm>
          <a:prstGeom prst="rect">
            <a:avLst/>
          </a:prstGeom>
          <a:noFill/>
        </p:spPr>
        <p:txBody>
          <a:bodyPr wrap="square" rtlCol="0">
            <a:spAutoFit/>
          </a:bodyPr>
          <a:lstStyle/>
          <a:p>
            <a:r>
              <a:rPr lang="en-GB" dirty="0"/>
              <a:t>2. Under devices and drives open up the camera.</a:t>
            </a:r>
          </a:p>
        </p:txBody>
      </p:sp>
      <p:sp>
        <p:nvSpPr>
          <p:cNvPr id="18" name="TextBox 17">
            <a:extLst>
              <a:ext uri="{FF2B5EF4-FFF2-40B4-BE49-F238E27FC236}">
                <a16:creationId xmlns:a16="http://schemas.microsoft.com/office/drawing/2014/main" id="{38255DD7-CD1D-4287-AEE3-024A58ACD47A}"/>
              </a:ext>
            </a:extLst>
          </p:cNvPr>
          <p:cNvSpPr txBox="1"/>
          <p:nvPr/>
        </p:nvSpPr>
        <p:spPr>
          <a:xfrm>
            <a:off x="243245" y="4564639"/>
            <a:ext cx="2512211" cy="1200329"/>
          </a:xfrm>
          <a:prstGeom prst="rect">
            <a:avLst/>
          </a:prstGeom>
          <a:noFill/>
        </p:spPr>
        <p:txBody>
          <a:bodyPr wrap="square" rtlCol="0">
            <a:spAutoFit/>
          </a:bodyPr>
          <a:lstStyle/>
          <a:p>
            <a:r>
              <a:rPr lang="en-GB" dirty="0"/>
              <a:t>3. Click on ‘view’ then ‘large icons’ to change how you see the photographs.</a:t>
            </a:r>
          </a:p>
        </p:txBody>
      </p:sp>
      <p:sp>
        <p:nvSpPr>
          <p:cNvPr id="19" name="TextBox 18">
            <a:extLst>
              <a:ext uri="{FF2B5EF4-FFF2-40B4-BE49-F238E27FC236}">
                <a16:creationId xmlns:a16="http://schemas.microsoft.com/office/drawing/2014/main" id="{9EF6372F-9424-401A-B9B7-DA37C5ED6518}"/>
              </a:ext>
            </a:extLst>
          </p:cNvPr>
          <p:cNvSpPr txBox="1"/>
          <p:nvPr/>
        </p:nvSpPr>
        <p:spPr>
          <a:xfrm>
            <a:off x="3103403" y="5285979"/>
            <a:ext cx="3618845" cy="646331"/>
          </a:xfrm>
          <a:prstGeom prst="rect">
            <a:avLst/>
          </a:prstGeom>
          <a:noFill/>
        </p:spPr>
        <p:txBody>
          <a:bodyPr wrap="square" rtlCol="0">
            <a:spAutoFit/>
          </a:bodyPr>
          <a:lstStyle/>
          <a:p>
            <a:r>
              <a:rPr lang="en-GB" dirty="0"/>
              <a:t>4.Use the snipping tool to capture the whole photoshoot. </a:t>
            </a:r>
          </a:p>
        </p:txBody>
      </p:sp>
      <p:sp>
        <p:nvSpPr>
          <p:cNvPr id="20" name="TextBox 19">
            <a:extLst>
              <a:ext uri="{FF2B5EF4-FFF2-40B4-BE49-F238E27FC236}">
                <a16:creationId xmlns:a16="http://schemas.microsoft.com/office/drawing/2014/main" id="{19A81EC1-8C65-42CB-8936-0EFEB880B1EF}"/>
              </a:ext>
            </a:extLst>
          </p:cNvPr>
          <p:cNvSpPr txBox="1"/>
          <p:nvPr/>
        </p:nvSpPr>
        <p:spPr>
          <a:xfrm>
            <a:off x="45146" y="5974602"/>
            <a:ext cx="6886241" cy="646331"/>
          </a:xfrm>
          <a:prstGeom prst="rect">
            <a:avLst/>
          </a:prstGeom>
          <a:noFill/>
        </p:spPr>
        <p:txBody>
          <a:bodyPr wrap="square" rtlCol="0">
            <a:spAutoFit/>
          </a:bodyPr>
          <a:lstStyle/>
          <a:p>
            <a:pPr algn="ctr"/>
            <a:r>
              <a:rPr lang="en-GB" b="1" dirty="0"/>
              <a:t>Present the contact sheet alongside enlarged versions of your favourite outcomes from the photoshoot. Be ready to analyse them.</a:t>
            </a:r>
          </a:p>
        </p:txBody>
      </p:sp>
    </p:spTree>
    <p:extLst>
      <p:ext uri="{BB962C8B-B14F-4D97-AF65-F5344CB8AC3E}">
        <p14:creationId xmlns:p14="http://schemas.microsoft.com/office/powerpoint/2010/main" val="5817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B2D83-33BD-4B76-AAA1-7B7749580577}"/>
              </a:ext>
            </a:extLst>
          </p:cNvPr>
          <p:cNvSpPr txBox="1"/>
          <p:nvPr/>
        </p:nvSpPr>
        <p:spPr>
          <a:xfrm>
            <a:off x="237067" y="237067"/>
            <a:ext cx="7010400" cy="769441"/>
          </a:xfrm>
          <a:prstGeom prst="rect">
            <a:avLst/>
          </a:prstGeom>
          <a:noFill/>
        </p:spPr>
        <p:txBody>
          <a:bodyPr wrap="square" rtlCol="0">
            <a:spAutoFit/>
          </a:bodyPr>
          <a:lstStyle/>
          <a:p>
            <a:r>
              <a:rPr lang="en-GB" sz="4400" b="1" dirty="0">
                <a:solidFill>
                  <a:srgbClr val="7030A0"/>
                </a:solidFill>
                <a:latin typeface="Bernard MT Condensed" panose="02050806060905020404" pitchFamily="18" charset="0"/>
              </a:rPr>
              <a:t>Uploading photographs</a:t>
            </a:r>
          </a:p>
        </p:txBody>
      </p:sp>
      <p:sp>
        <p:nvSpPr>
          <p:cNvPr id="6" name="Rectangle 5">
            <a:extLst>
              <a:ext uri="{FF2B5EF4-FFF2-40B4-BE49-F238E27FC236}">
                <a16:creationId xmlns:a16="http://schemas.microsoft.com/office/drawing/2014/main" id="{F9CB4802-52CA-4456-8474-8044DDC4485B}"/>
              </a:ext>
            </a:extLst>
          </p:cNvPr>
          <p:cNvSpPr/>
          <p:nvPr/>
        </p:nvSpPr>
        <p:spPr>
          <a:xfrm>
            <a:off x="0" y="0"/>
            <a:ext cx="12192000" cy="126732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E5DA66B-49A9-4C41-B81D-7CD16C34551F}"/>
              </a:ext>
            </a:extLst>
          </p:cNvPr>
          <p:cNvPicPr>
            <a:picLocks noChangeAspect="1"/>
          </p:cNvPicPr>
          <p:nvPr/>
        </p:nvPicPr>
        <p:blipFill>
          <a:blip r:embed="rId2"/>
          <a:stretch>
            <a:fillRect/>
          </a:stretch>
        </p:blipFill>
        <p:spPr>
          <a:xfrm>
            <a:off x="0" y="1504392"/>
            <a:ext cx="7070196" cy="5353607"/>
          </a:xfrm>
          <a:prstGeom prst="rect">
            <a:avLst/>
          </a:prstGeom>
        </p:spPr>
      </p:pic>
      <p:pic>
        <p:nvPicPr>
          <p:cNvPr id="9" name="Picture 8">
            <a:extLst>
              <a:ext uri="{FF2B5EF4-FFF2-40B4-BE49-F238E27FC236}">
                <a16:creationId xmlns:a16="http://schemas.microsoft.com/office/drawing/2014/main" id="{4F1D53EB-D89B-457F-B0DA-274B775D4F7C}"/>
              </a:ext>
            </a:extLst>
          </p:cNvPr>
          <p:cNvPicPr>
            <a:picLocks noChangeAspect="1"/>
          </p:cNvPicPr>
          <p:nvPr/>
        </p:nvPicPr>
        <p:blipFill>
          <a:blip r:embed="rId3"/>
          <a:stretch>
            <a:fillRect/>
          </a:stretch>
        </p:blipFill>
        <p:spPr>
          <a:xfrm>
            <a:off x="9603024" y="112191"/>
            <a:ext cx="2375039" cy="1042941"/>
          </a:xfrm>
          <a:prstGeom prst="rect">
            <a:avLst/>
          </a:prstGeom>
        </p:spPr>
      </p:pic>
      <p:sp>
        <p:nvSpPr>
          <p:cNvPr id="10" name="TextBox 9">
            <a:extLst>
              <a:ext uri="{FF2B5EF4-FFF2-40B4-BE49-F238E27FC236}">
                <a16:creationId xmlns:a16="http://schemas.microsoft.com/office/drawing/2014/main" id="{0C8DA723-2282-4A95-8C7F-6DB4B7CA5553}"/>
              </a:ext>
            </a:extLst>
          </p:cNvPr>
          <p:cNvSpPr txBox="1"/>
          <p:nvPr/>
        </p:nvSpPr>
        <p:spPr>
          <a:xfrm>
            <a:off x="7247467" y="1576254"/>
            <a:ext cx="4730596" cy="2123658"/>
          </a:xfrm>
          <a:prstGeom prst="rect">
            <a:avLst/>
          </a:prstGeom>
          <a:noFill/>
        </p:spPr>
        <p:txBody>
          <a:bodyPr wrap="square" rtlCol="0">
            <a:spAutoFit/>
          </a:bodyPr>
          <a:lstStyle/>
          <a:p>
            <a:r>
              <a:rPr lang="en-GB" sz="1600" b="1" u="sng" dirty="0">
                <a:latin typeface="Comic Sans MS" panose="030F0702030302020204" pitchFamily="66" charset="0"/>
              </a:rPr>
              <a:t>What makes a good photograph?</a:t>
            </a:r>
          </a:p>
          <a:p>
            <a:pPr marL="285750" indent="-285750">
              <a:buFont typeface="Arial" panose="020B0604020202020204" pitchFamily="34" charset="0"/>
              <a:buChar char="•"/>
            </a:pPr>
            <a:r>
              <a:rPr lang="en-GB" sz="1600" dirty="0">
                <a:latin typeface="Comic Sans MS" panose="030F0702030302020204" pitchFamily="66" charset="0"/>
              </a:rPr>
              <a:t>Different angles</a:t>
            </a:r>
          </a:p>
          <a:p>
            <a:pPr marL="285750" indent="-285750">
              <a:buFont typeface="Arial" panose="020B0604020202020204" pitchFamily="34" charset="0"/>
              <a:buChar char="•"/>
            </a:pPr>
            <a:r>
              <a:rPr lang="en-GB" sz="1600" dirty="0">
                <a:latin typeface="Comic Sans MS" panose="030F0702030302020204" pitchFamily="66" charset="0"/>
              </a:rPr>
              <a:t>Controlled lighting</a:t>
            </a:r>
          </a:p>
          <a:p>
            <a:pPr marL="285750" indent="-285750">
              <a:buFont typeface="Arial" panose="020B0604020202020204" pitchFamily="34" charset="0"/>
              <a:buChar char="•"/>
            </a:pPr>
            <a:r>
              <a:rPr lang="en-GB" sz="1600" dirty="0">
                <a:latin typeface="Comic Sans MS" panose="030F0702030302020204" pitchFamily="66" charset="0"/>
              </a:rPr>
              <a:t>Thoughtful compositions</a:t>
            </a:r>
          </a:p>
          <a:p>
            <a:pPr marL="285750" indent="-285750">
              <a:buFont typeface="Arial" panose="020B0604020202020204" pitchFamily="34" charset="0"/>
              <a:buChar char="•"/>
            </a:pPr>
            <a:r>
              <a:rPr lang="en-GB" sz="1600" dirty="0">
                <a:latin typeface="Comic Sans MS" panose="030F0702030302020204" pitchFamily="66" charset="0"/>
              </a:rPr>
              <a:t>Symbolic colour choices</a:t>
            </a:r>
          </a:p>
          <a:p>
            <a:pPr marL="285750" indent="-285750">
              <a:buFont typeface="Arial" panose="020B0604020202020204" pitchFamily="34" charset="0"/>
              <a:buChar char="•"/>
            </a:pPr>
            <a:r>
              <a:rPr lang="en-GB" sz="1600" dirty="0">
                <a:latin typeface="Comic Sans MS" panose="030F0702030302020204" pitchFamily="66" charset="0"/>
              </a:rPr>
              <a:t>Appropriate camera settings for intentions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1" name="Picture 10">
            <a:extLst>
              <a:ext uri="{FF2B5EF4-FFF2-40B4-BE49-F238E27FC236}">
                <a16:creationId xmlns:a16="http://schemas.microsoft.com/office/drawing/2014/main" id="{45413F06-F30C-49B4-AD0F-00E380056F8F}"/>
              </a:ext>
            </a:extLst>
          </p:cNvPr>
          <p:cNvPicPr>
            <a:picLocks noChangeAspect="1"/>
          </p:cNvPicPr>
          <p:nvPr/>
        </p:nvPicPr>
        <p:blipFill>
          <a:blip r:embed="rId4"/>
          <a:stretch>
            <a:fillRect/>
          </a:stretch>
        </p:blipFill>
        <p:spPr>
          <a:xfrm>
            <a:off x="306340" y="1584614"/>
            <a:ext cx="1419225" cy="1257300"/>
          </a:xfrm>
          <a:prstGeom prst="rect">
            <a:avLst/>
          </a:prstGeom>
        </p:spPr>
      </p:pic>
      <p:pic>
        <p:nvPicPr>
          <p:cNvPr id="12" name="Picture 11">
            <a:extLst>
              <a:ext uri="{FF2B5EF4-FFF2-40B4-BE49-F238E27FC236}">
                <a16:creationId xmlns:a16="http://schemas.microsoft.com/office/drawing/2014/main" id="{E51384B7-8118-43B1-8F2A-F7EAE7761A2A}"/>
              </a:ext>
            </a:extLst>
          </p:cNvPr>
          <p:cNvPicPr>
            <a:picLocks noChangeAspect="1"/>
          </p:cNvPicPr>
          <p:nvPr/>
        </p:nvPicPr>
        <p:blipFill>
          <a:blip r:embed="rId5"/>
          <a:stretch>
            <a:fillRect/>
          </a:stretch>
        </p:blipFill>
        <p:spPr>
          <a:xfrm>
            <a:off x="3082854" y="1914308"/>
            <a:ext cx="3874509" cy="1014916"/>
          </a:xfrm>
          <a:prstGeom prst="rect">
            <a:avLst/>
          </a:prstGeom>
        </p:spPr>
      </p:pic>
      <p:pic>
        <p:nvPicPr>
          <p:cNvPr id="13" name="Picture 12">
            <a:extLst>
              <a:ext uri="{FF2B5EF4-FFF2-40B4-BE49-F238E27FC236}">
                <a16:creationId xmlns:a16="http://schemas.microsoft.com/office/drawing/2014/main" id="{194B250A-2641-46E0-B726-4A33C14EA0DC}"/>
              </a:ext>
            </a:extLst>
          </p:cNvPr>
          <p:cNvPicPr>
            <a:picLocks noChangeAspect="1"/>
          </p:cNvPicPr>
          <p:nvPr/>
        </p:nvPicPr>
        <p:blipFill rotWithShape="1">
          <a:blip r:embed="rId6"/>
          <a:srcRect b="46154"/>
          <a:stretch/>
        </p:blipFill>
        <p:spPr>
          <a:xfrm>
            <a:off x="308625" y="2791944"/>
            <a:ext cx="2529263" cy="929182"/>
          </a:xfrm>
          <a:prstGeom prst="rect">
            <a:avLst/>
          </a:prstGeom>
        </p:spPr>
      </p:pic>
      <p:sp>
        <p:nvSpPr>
          <p:cNvPr id="16" name="TextBox 15">
            <a:extLst>
              <a:ext uri="{FF2B5EF4-FFF2-40B4-BE49-F238E27FC236}">
                <a16:creationId xmlns:a16="http://schemas.microsoft.com/office/drawing/2014/main" id="{B28BCF67-6B87-4D8C-AC4C-240AF0D60B27}"/>
              </a:ext>
            </a:extLst>
          </p:cNvPr>
          <p:cNvSpPr txBox="1"/>
          <p:nvPr/>
        </p:nvSpPr>
        <p:spPr>
          <a:xfrm>
            <a:off x="1717524" y="1794840"/>
            <a:ext cx="1419225" cy="646331"/>
          </a:xfrm>
          <a:prstGeom prst="rect">
            <a:avLst/>
          </a:prstGeom>
          <a:noFill/>
        </p:spPr>
        <p:txBody>
          <a:bodyPr wrap="square" rtlCol="0">
            <a:spAutoFit/>
          </a:bodyPr>
          <a:lstStyle/>
          <a:p>
            <a:r>
              <a:rPr lang="en-GB" dirty="0"/>
              <a:t>1. Open up file explorer.</a:t>
            </a:r>
          </a:p>
        </p:txBody>
      </p:sp>
      <p:sp>
        <p:nvSpPr>
          <p:cNvPr id="17" name="TextBox 16">
            <a:extLst>
              <a:ext uri="{FF2B5EF4-FFF2-40B4-BE49-F238E27FC236}">
                <a16:creationId xmlns:a16="http://schemas.microsoft.com/office/drawing/2014/main" id="{79439A8B-486C-4638-9B66-1D5277DAF63A}"/>
              </a:ext>
            </a:extLst>
          </p:cNvPr>
          <p:cNvSpPr txBox="1"/>
          <p:nvPr/>
        </p:nvSpPr>
        <p:spPr>
          <a:xfrm>
            <a:off x="3152834" y="2808674"/>
            <a:ext cx="3804529" cy="646331"/>
          </a:xfrm>
          <a:prstGeom prst="rect">
            <a:avLst/>
          </a:prstGeom>
          <a:noFill/>
        </p:spPr>
        <p:txBody>
          <a:bodyPr wrap="square" rtlCol="0">
            <a:spAutoFit/>
          </a:bodyPr>
          <a:lstStyle/>
          <a:p>
            <a:r>
              <a:rPr lang="en-GB" dirty="0"/>
              <a:t>2. Under devices and drives open up the camera.</a:t>
            </a:r>
          </a:p>
        </p:txBody>
      </p:sp>
      <p:sp>
        <p:nvSpPr>
          <p:cNvPr id="18" name="TextBox 17">
            <a:extLst>
              <a:ext uri="{FF2B5EF4-FFF2-40B4-BE49-F238E27FC236}">
                <a16:creationId xmlns:a16="http://schemas.microsoft.com/office/drawing/2014/main" id="{38255DD7-CD1D-4287-AEE3-024A58ACD47A}"/>
              </a:ext>
            </a:extLst>
          </p:cNvPr>
          <p:cNvSpPr txBox="1"/>
          <p:nvPr/>
        </p:nvSpPr>
        <p:spPr>
          <a:xfrm>
            <a:off x="213937" y="3693897"/>
            <a:ext cx="2784170" cy="923330"/>
          </a:xfrm>
          <a:prstGeom prst="rect">
            <a:avLst/>
          </a:prstGeom>
          <a:noFill/>
        </p:spPr>
        <p:txBody>
          <a:bodyPr wrap="square" rtlCol="0">
            <a:spAutoFit/>
          </a:bodyPr>
          <a:lstStyle/>
          <a:p>
            <a:r>
              <a:rPr lang="en-GB" dirty="0"/>
              <a:t>3. Click on ‘view’ then ‘large icons’ to change how you see the photographs.</a:t>
            </a:r>
          </a:p>
        </p:txBody>
      </p:sp>
      <p:sp>
        <p:nvSpPr>
          <p:cNvPr id="19" name="TextBox 18">
            <a:extLst>
              <a:ext uri="{FF2B5EF4-FFF2-40B4-BE49-F238E27FC236}">
                <a16:creationId xmlns:a16="http://schemas.microsoft.com/office/drawing/2014/main" id="{9EF6372F-9424-401A-B9B7-DA37C5ED6518}"/>
              </a:ext>
            </a:extLst>
          </p:cNvPr>
          <p:cNvSpPr txBox="1"/>
          <p:nvPr/>
        </p:nvSpPr>
        <p:spPr>
          <a:xfrm>
            <a:off x="2837887" y="4854293"/>
            <a:ext cx="4119475" cy="1477328"/>
          </a:xfrm>
          <a:prstGeom prst="rect">
            <a:avLst/>
          </a:prstGeom>
          <a:noFill/>
        </p:spPr>
        <p:txBody>
          <a:bodyPr wrap="square" rtlCol="0">
            <a:spAutoFit/>
          </a:bodyPr>
          <a:lstStyle/>
          <a:p>
            <a:r>
              <a:rPr lang="en-GB" dirty="0"/>
              <a:t>4.Open up another file explorer and have the screen side by side. On the newest screen, find the folder you would like to save the images into. Drag and drop the photographs into the folder.</a:t>
            </a:r>
          </a:p>
        </p:txBody>
      </p:sp>
      <p:pic>
        <p:nvPicPr>
          <p:cNvPr id="2" name="Picture 1">
            <a:extLst>
              <a:ext uri="{FF2B5EF4-FFF2-40B4-BE49-F238E27FC236}">
                <a16:creationId xmlns:a16="http://schemas.microsoft.com/office/drawing/2014/main" id="{20C7450B-F2A4-4B06-B1C6-0DFAE11C4E23}"/>
              </a:ext>
            </a:extLst>
          </p:cNvPr>
          <p:cNvPicPr>
            <a:picLocks noChangeAspect="1"/>
          </p:cNvPicPr>
          <p:nvPr/>
        </p:nvPicPr>
        <p:blipFill rotWithShape="1">
          <a:blip r:embed="rId7"/>
          <a:srcRect b="29465"/>
          <a:stretch/>
        </p:blipFill>
        <p:spPr>
          <a:xfrm>
            <a:off x="3212044" y="3432129"/>
            <a:ext cx="2784171" cy="1498132"/>
          </a:xfrm>
          <a:prstGeom prst="rect">
            <a:avLst/>
          </a:prstGeom>
        </p:spPr>
      </p:pic>
      <p:sp>
        <p:nvSpPr>
          <p:cNvPr id="21" name="TextBox 20">
            <a:extLst>
              <a:ext uri="{FF2B5EF4-FFF2-40B4-BE49-F238E27FC236}">
                <a16:creationId xmlns:a16="http://schemas.microsoft.com/office/drawing/2014/main" id="{60FDC39D-6A1D-4DEC-A225-D9BE61947574}"/>
              </a:ext>
            </a:extLst>
          </p:cNvPr>
          <p:cNvSpPr txBox="1"/>
          <p:nvPr/>
        </p:nvSpPr>
        <p:spPr>
          <a:xfrm>
            <a:off x="7313441" y="3339400"/>
            <a:ext cx="4730596" cy="3847207"/>
          </a:xfrm>
          <a:prstGeom prst="rect">
            <a:avLst/>
          </a:prstGeom>
          <a:noFill/>
        </p:spPr>
        <p:txBody>
          <a:bodyPr wrap="square" rtlCol="0">
            <a:spAutoFit/>
          </a:bodyPr>
          <a:lstStyle/>
          <a:p>
            <a:r>
              <a:rPr lang="en-GB" sz="1600" b="1" u="sng" dirty="0">
                <a:latin typeface="Comic Sans MS" panose="030F0702030302020204" pitchFamily="66" charset="0"/>
              </a:rPr>
              <a:t>What makes a good photoshoot?</a:t>
            </a:r>
          </a:p>
          <a:p>
            <a:pPr marL="285750" indent="-285750">
              <a:buFont typeface="Arial" panose="020B0604020202020204" pitchFamily="34" charset="0"/>
              <a:buChar char="•"/>
            </a:pPr>
            <a:r>
              <a:rPr lang="en-GB" sz="1600" dirty="0">
                <a:latin typeface="Comic Sans MS" panose="030F0702030302020204" pitchFamily="66" charset="0"/>
              </a:rPr>
              <a:t>When you take LOTS of photographs.</a:t>
            </a:r>
          </a:p>
          <a:p>
            <a:pPr marL="285750" indent="-285750">
              <a:buFont typeface="Arial" panose="020B0604020202020204" pitchFamily="34" charset="0"/>
              <a:buChar char="•"/>
            </a:pP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panose="030F0702030302020204" pitchFamily="66" charset="0"/>
              </a:rPr>
              <a:t>When you use the skills listed above to enhance what would otherwise be snapshot images.</a:t>
            </a:r>
          </a:p>
          <a:p>
            <a:pPr marL="285750" indent="-285750">
              <a:buFont typeface="Arial" panose="020B0604020202020204" pitchFamily="34" charset="0"/>
              <a:buChar char="•"/>
            </a:pP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panose="030F0702030302020204" pitchFamily="66" charset="0"/>
              </a:rPr>
              <a:t>The photographs you take link with your idea, research and artists’/ photographers’ work.</a:t>
            </a:r>
          </a:p>
          <a:p>
            <a:pPr marL="285750" indent="-285750">
              <a:buFont typeface="Arial" panose="020B0604020202020204" pitchFamily="34" charset="0"/>
              <a:buChar char="•"/>
            </a:pPr>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panose="030F0702030302020204" pitchFamily="66" charset="0"/>
              </a:rPr>
              <a:t>When you don’t delete images just because you don’t like them.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22" name="TextBox 21">
            <a:extLst>
              <a:ext uri="{FF2B5EF4-FFF2-40B4-BE49-F238E27FC236}">
                <a16:creationId xmlns:a16="http://schemas.microsoft.com/office/drawing/2014/main" id="{209AEB5A-9020-4A19-B2DD-3DD0E0E87BE1}"/>
              </a:ext>
            </a:extLst>
          </p:cNvPr>
          <p:cNvSpPr txBox="1"/>
          <p:nvPr/>
        </p:nvSpPr>
        <p:spPr>
          <a:xfrm>
            <a:off x="372314" y="4928456"/>
            <a:ext cx="2288302" cy="1200329"/>
          </a:xfrm>
          <a:prstGeom prst="rect">
            <a:avLst/>
          </a:prstGeom>
          <a:noFill/>
          <a:ln w="47625">
            <a:solidFill>
              <a:schemeClr val="accent1"/>
            </a:solidFill>
          </a:ln>
        </p:spPr>
        <p:txBody>
          <a:bodyPr wrap="square" rtlCol="0">
            <a:spAutoFit/>
          </a:bodyPr>
          <a:lstStyle/>
          <a:p>
            <a:r>
              <a:rPr lang="en-GB" dirty="0"/>
              <a:t>NOTES: Remember to put your memory card safely back into the correct camera.</a:t>
            </a:r>
          </a:p>
        </p:txBody>
      </p:sp>
      <p:pic>
        <p:nvPicPr>
          <p:cNvPr id="23" name="Picture 22">
            <a:extLst>
              <a:ext uri="{FF2B5EF4-FFF2-40B4-BE49-F238E27FC236}">
                <a16:creationId xmlns:a16="http://schemas.microsoft.com/office/drawing/2014/main" id="{9416F08F-6A51-4225-B24F-570FAA313174}"/>
              </a:ext>
            </a:extLst>
          </p:cNvPr>
          <p:cNvPicPr>
            <a:picLocks noChangeAspect="1"/>
          </p:cNvPicPr>
          <p:nvPr/>
        </p:nvPicPr>
        <p:blipFill rotWithShape="1">
          <a:blip r:embed="rId8"/>
          <a:srcRect t="32116"/>
          <a:stretch/>
        </p:blipFill>
        <p:spPr>
          <a:xfrm>
            <a:off x="5635213" y="112191"/>
            <a:ext cx="1901288" cy="980509"/>
          </a:xfrm>
          <a:prstGeom prst="rect">
            <a:avLst/>
          </a:prstGeom>
        </p:spPr>
      </p:pic>
      <p:pic>
        <p:nvPicPr>
          <p:cNvPr id="25" name="Picture 24">
            <a:extLst>
              <a:ext uri="{FF2B5EF4-FFF2-40B4-BE49-F238E27FC236}">
                <a16:creationId xmlns:a16="http://schemas.microsoft.com/office/drawing/2014/main" id="{2A54DCD7-4EE1-4A74-B85E-B353AE08ABD3}"/>
              </a:ext>
            </a:extLst>
          </p:cNvPr>
          <p:cNvPicPr>
            <a:picLocks noChangeAspect="1"/>
          </p:cNvPicPr>
          <p:nvPr/>
        </p:nvPicPr>
        <p:blipFill rotWithShape="1">
          <a:blip r:embed="rId9"/>
          <a:srcRect t="30325" b="14930"/>
          <a:stretch/>
        </p:blipFill>
        <p:spPr>
          <a:xfrm>
            <a:off x="7461404" y="112191"/>
            <a:ext cx="1436245" cy="786267"/>
          </a:xfrm>
          <a:prstGeom prst="rect">
            <a:avLst/>
          </a:prstGeom>
        </p:spPr>
      </p:pic>
      <p:pic>
        <p:nvPicPr>
          <p:cNvPr id="26" name="Picture 25">
            <a:extLst>
              <a:ext uri="{FF2B5EF4-FFF2-40B4-BE49-F238E27FC236}">
                <a16:creationId xmlns:a16="http://schemas.microsoft.com/office/drawing/2014/main" id="{DE07AD08-CFCE-46E0-AABB-31F50C806737}"/>
              </a:ext>
            </a:extLst>
          </p:cNvPr>
          <p:cNvPicPr>
            <a:picLocks noChangeAspect="1"/>
          </p:cNvPicPr>
          <p:nvPr/>
        </p:nvPicPr>
        <p:blipFill rotWithShape="1">
          <a:blip r:embed="rId10"/>
          <a:srcRect l="37285" t="33504" r="51508" b="50337"/>
          <a:stretch/>
        </p:blipFill>
        <p:spPr>
          <a:xfrm>
            <a:off x="8838929" y="105467"/>
            <a:ext cx="545313" cy="786268"/>
          </a:xfrm>
          <a:prstGeom prst="rect">
            <a:avLst/>
          </a:prstGeom>
        </p:spPr>
      </p:pic>
      <p:sp>
        <p:nvSpPr>
          <p:cNvPr id="8" name="Arrow: Right 7">
            <a:extLst>
              <a:ext uri="{FF2B5EF4-FFF2-40B4-BE49-F238E27FC236}">
                <a16:creationId xmlns:a16="http://schemas.microsoft.com/office/drawing/2014/main" id="{27987891-69F7-4EDD-8821-CCB35B1913AB}"/>
              </a:ext>
            </a:extLst>
          </p:cNvPr>
          <p:cNvSpPr/>
          <p:nvPr/>
        </p:nvSpPr>
        <p:spPr>
          <a:xfrm>
            <a:off x="8714097" y="921400"/>
            <a:ext cx="794975" cy="256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0386F2EF-4725-4D03-82EE-659A1E33BD8A}"/>
              </a:ext>
            </a:extLst>
          </p:cNvPr>
          <p:cNvPicPr>
            <a:picLocks noChangeAspect="1"/>
          </p:cNvPicPr>
          <p:nvPr/>
        </p:nvPicPr>
        <p:blipFill>
          <a:blip r:embed="rId11"/>
          <a:stretch>
            <a:fillRect/>
          </a:stretch>
        </p:blipFill>
        <p:spPr>
          <a:xfrm>
            <a:off x="7410569" y="887572"/>
            <a:ext cx="816935" cy="292633"/>
          </a:xfrm>
          <a:prstGeom prst="rect">
            <a:avLst/>
          </a:prstGeom>
        </p:spPr>
      </p:pic>
    </p:spTree>
    <p:extLst>
      <p:ext uri="{BB962C8B-B14F-4D97-AF65-F5344CB8AC3E}">
        <p14:creationId xmlns:p14="http://schemas.microsoft.com/office/powerpoint/2010/main" val="2427394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B09F2351394B40A63413853A0D2233" ma:contentTypeVersion="270" ma:contentTypeDescription="Create a new document." ma:contentTypeScope="" ma:versionID="a2582cd7187a7727672b51e35f04fc9b">
  <xsd:schema xmlns:xsd="http://www.w3.org/2001/XMLSchema" xmlns:xs="http://www.w3.org/2001/XMLSchema" xmlns:p="http://schemas.microsoft.com/office/2006/metadata/properties" xmlns:ns2="d15f6a78-8830-4ae8-bbdc-867fcd832dbd" xmlns:ns3="320aef28-bee0-495e-86c4-2a470ab1c3c5" xmlns:ns4="546158db-3bef-446f-9630-c205b1386bbb" xmlns:ns5="801d34c7-0dde-4f90-b412-7a62f98665df" targetNamespace="http://schemas.microsoft.com/office/2006/metadata/properties" ma:root="true" ma:fieldsID="7625f6eb7f2adb587efd44b291928394" ns2:_="" ns3:_="" ns4:_="" ns5:_="">
    <xsd:import namespace="d15f6a78-8830-4ae8-bbdc-867fcd832dbd"/>
    <xsd:import namespace="320aef28-bee0-495e-86c4-2a470ab1c3c5"/>
    <xsd:import namespace="546158db-3bef-446f-9630-c205b1386bbb"/>
    <xsd:import namespace="801d34c7-0dde-4f90-b412-7a62f98665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4:lcf76f155ced4ddcb4097134ff3c332f" minOccurs="0"/>
                <xsd:element ref="ns2:MediaServiceObjectDetectorVersions" minOccurs="0"/>
                <xsd:element ref="ns2:MediaServiceSearchProperties" minOccurs="0"/>
                <xsd:element ref="ns5:TaxCatchAll"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f6a78-8830-4ae8-bbdc-867fcd832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0aef28-bee0-495e-86c4-2a470ab1c3c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6158db-3bef-446f-9630-c205b1386bbb"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9a7dc92-d6f2-493c-be37-e46e8243116d"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1d34c7-0dde-4f90-b412-7a62f98665df"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89e61e92-161c-4754-883d-65ee12f8c939}" ma:internalName="TaxCatchAll" ma:showField="CatchAllData" ma:web="801d34c7-0dde-4f90-b412-7a62f98665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46158db-3bef-446f-9630-c205b1386bbb">
      <Terms xmlns="http://schemas.microsoft.com/office/infopath/2007/PartnerControls"/>
    </lcf76f155ced4ddcb4097134ff3c332f>
    <TaxCatchAll xmlns="801d34c7-0dde-4f90-b412-7a62f98665df" xsi:nil="true"/>
    <MediaLengthInSeconds xmlns="d15f6a78-8830-4ae8-bbdc-867fcd832dbd" xsi:nil="true"/>
    <SharedWithUsers xmlns="320aef28-bee0-495e-86c4-2a470ab1c3c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714385-F17A-4821-A1B5-5C8A8E631836}"/>
</file>

<file path=customXml/itemProps2.xml><?xml version="1.0" encoding="utf-8"?>
<ds:datastoreItem xmlns:ds="http://schemas.openxmlformats.org/officeDocument/2006/customXml" ds:itemID="{28FD5869-13BB-4BF6-BD10-A0742F0F34F9}">
  <ds:schemaRefs>
    <ds:schemaRef ds:uri="d15f6a78-8830-4ae8-bbdc-867fcd832dbd"/>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http://schemas.openxmlformats.org/package/2006/metadata/core-properties"/>
    <ds:schemaRef ds:uri="320aef28-bee0-495e-86c4-2a470ab1c3c5"/>
    <ds:schemaRef ds:uri="http://purl.org/dc/dcmitype/"/>
    <ds:schemaRef ds:uri="http://purl.org/dc/terms/"/>
  </ds:schemaRefs>
</ds:datastoreItem>
</file>

<file path=customXml/itemProps3.xml><?xml version="1.0" encoding="utf-8"?>
<ds:datastoreItem xmlns:ds="http://schemas.openxmlformats.org/officeDocument/2006/customXml" ds:itemID="{5C8C0B7D-6161-4CC5-AC74-DD6D52DF9C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TotalTime>
  <Words>359</Words>
  <Application>Microsoft Office PowerPoint</Application>
  <PresentationFormat>Widescreen</PresentationFormat>
  <Paragraphs>39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Bernard MT Condensed</vt:lpstr>
      <vt:lpstr>Calibri</vt:lpstr>
      <vt:lpstr>Calibri Light</vt:lpstr>
      <vt:lpstr>Calisto MT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Henderson (BRI)</dc:creator>
  <cp:lastModifiedBy>A Henderson (BRI)</cp:lastModifiedBy>
  <cp:revision>10</cp:revision>
  <cp:lastPrinted>2024-05-13T06:56:50Z</cp:lastPrinted>
  <dcterms:created xsi:type="dcterms:W3CDTF">2023-06-15T12:27:21Z</dcterms:created>
  <dcterms:modified xsi:type="dcterms:W3CDTF">2024-05-13T06:56:55Z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0x010100DEB09F2351394B40A63413853A0D2233</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GUID">
    <vt:lpwstr>141620c7-24c7-41f7-9808-42629a38a0e6</vt:lpwstr>
  </property>
  <property fmtid="{D5CDD505-2E9C-101B-9397-08002B2CF9AE}" pid="12" name="xd_Signature">
    <vt:bool>false</vt:bool>
  </property>
</Properties>
</file>