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4"/>
  </p:notesMasterIdLst>
  <p:sldIdLst>
    <p:sldId id="256" r:id="rId3"/>
    <p:sldId id="257" r:id="rId4"/>
    <p:sldId id="258" r:id="rId5"/>
    <p:sldId id="260" r:id="rId6"/>
    <p:sldId id="261" r:id="rId7"/>
    <p:sldId id="262" r:id="rId8"/>
    <p:sldId id="267" r:id="rId9"/>
    <p:sldId id="268" r:id="rId10"/>
    <p:sldId id="270" r:id="rId11"/>
    <p:sldId id="271" r:id="rId12"/>
    <p:sldId id="272" r:id="rId13"/>
    <p:sldId id="273" r:id="rId14"/>
    <p:sldId id="275" r:id="rId15"/>
    <p:sldId id="276" r:id="rId16"/>
    <p:sldId id="281" r:id="rId17"/>
    <p:sldId id="282" r:id="rId18"/>
    <p:sldId id="283" r:id="rId19"/>
    <p:sldId id="284" r:id="rId20"/>
    <p:sldId id="286" r:id="rId21"/>
    <p:sldId id="287" r:id="rId22"/>
    <p:sldId id="288" r:id="rId23"/>
  </p:sldIdLst>
  <p:sldSz cx="9144000" cy="5143500" type="screen16x9"/>
  <p:notesSz cx="6858000" cy="9144000"/>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Comfortaa" panose="020B0604020202020204" charset="0"/>
      <p:regular r:id="rId37"/>
      <p:bold r:id="rId38"/>
    </p:embeddedFont>
    <p:embeddedFont>
      <p:font typeface="Lobster" panose="020B0604020202020204" charset="0"/>
      <p:regular r:id="rId39"/>
    </p:embeddedFont>
    <p:embeddedFont>
      <p:font typeface="Playfair Display" panose="020B0604020202020204" charset="0"/>
      <p:regular r:id="rId40"/>
      <p:bold r:id="rId41"/>
      <p:italic r:id="rId42"/>
      <p:boldItalic r:id="rId43"/>
    </p:embeddedFont>
    <p:embeddedFont>
      <p:font typeface="Robo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B74286-B2DA-4CED-BC78-A090EA3D0300}">
  <a:tblStyle styleId="{46B74286-B2DA-4CED-BC78-A090EA3D030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07D08FD-9C06-41BF-AD58-382651741F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6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a5c2aa5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a5c2aa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1235c22c29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1235c22c29_0_36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1235c22c29_0_361: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79a8ce40c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679a8ce40c_1_10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3679a8ce40c_1_109: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1235c22c29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31235c22c29_0_43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31235c22c29_0_439: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1235c22c29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31235c22c29_0_46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31235c22c29_0_464: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123b2228b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3123b2228b6_0_8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3123b2228b6_0_82: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123b2228b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3123b2228b6_0_14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123b2228b6_0_144: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123b2228b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123b2228b6_0_21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3123b2228b6_0_213: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23b2228b6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123b2228b6_0_22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3123b2228b6_0_226: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123b2228b6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3123b2228b6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Encouraging students to clap the triplet patterns, accented the 1</a:t>
            </a:r>
            <a:endParaRPr/>
          </a:p>
        </p:txBody>
      </p:sp>
      <p:sp>
        <p:nvSpPr>
          <p:cNvPr id="399" name="Google Shape;399;g3123b2228b6_0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123b2228b6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123b2228b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i="1">
              <a:solidFill>
                <a:schemeClr val="dk1"/>
              </a:solidFill>
            </a:endParaRPr>
          </a:p>
        </p:txBody>
      </p:sp>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123b2228b6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123b2228b6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23b2228b6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123b2228b6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a5c2aa5f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a5c2aa5f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a5c2aa5f6_0_8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8a5c2aa5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a5c2aa5f6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8a5c2aa5f6_0_166: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a5c2aa5f6_0_5: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8a5c2aa5f6_0_5:notes"/>
          <p:cNvSpPr txBox="1">
            <a:spLocks noGrp="1"/>
          </p:cNvSpPr>
          <p:nvPr>
            <p:ph type="body" idx="1"/>
          </p:nvPr>
        </p:nvSpPr>
        <p:spPr>
          <a:xfrm>
            <a:off x="691886" y="4000962"/>
            <a:ext cx="5535000" cy="379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235c22c29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1235c22c2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235c22c2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235c22c2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679a8ce40c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679a8ce40c_1_3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679a8ce40c_1_33: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 name="Google Shape;62;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5" name="Google Shape;7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 name="Google Shape;16;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5" name="Google Shape;10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6" name="Google Shape;10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8" name="Google Shape;5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sz="1400">
                <a:solidFill>
                  <a:schemeClr val="dk2"/>
                </a:solidFill>
              </a:defRPr>
            </a:lvl2pPr>
            <a:lvl3pPr marL="1371600" lvl="2" indent="-317500" rtl="0">
              <a:lnSpc>
                <a:spcPct val="115000"/>
              </a:lnSpc>
              <a:spcBef>
                <a:spcPts val="0"/>
              </a:spcBef>
              <a:spcAft>
                <a:spcPts val="0"/>
              </a:spcAft>
              <a:buClr>
                <a:schemeClr val="dk2"/>
              </a:buClr>
              <a:buSzPts val="1400"/>
              <a:buChar char="■"/>
              <a:defRPr sz="1400">
                <a:solidFill>
                  <a:schemeClr val="dk2"/>
                </a:solidFill>
              </a:defRPr>
            </a:lvl3pPr>
            <a:lvl4pPr marL="1828800" lvl="3" indent="-317500" rtl="0">
              <a:lnSpc>
                <a:spcPct val="115000"/>
              </a:lnSpc>
              <a:spcBef>
                <a:spcPts val="0"/>
              </a:spcBef>
              <a:spcAft>
                <a:spcPts val="0"/>
              </a:spcAft>
              <a:buClr>
                <a:schemeClr val="dk2"/>
              </a:buClr>
              <a:buSzPts val="1400"/>
              <a:buChar char="●"/>
              <a:defRPr sz="1400">
                <a:solidFill>
                  <a:schemeClr val="dk2"/>
                </a:solidFill>
              </a:defRPr>
            </a:lvl4pPr>
            <a:lvl5pPr marL="2286000" lvl="4" indent="-317500" rtl="0">
              <a:lnSpc>
                <a:spcPct val="115000"/>
              </a:lnSpc>
              <a:spcBef>
                <a:spcPts val="0"/>
              </a:spcBef>
              <a:spcAft>
                <a:spcPts val="0"/>
              </a:spcAft>
              <a:buClr>
                <a:schemeClr val="dk2"/>
              </a:buClr>
              <a:buSzPts val="1400"/>
              <a:buChar char="○"/>
              <a:defRPr sz="1400">
                <a:solidFill>
                  <a:schemeClr val="dk2"/>
                </a:solidFill>
              </a:defRPr>
            </a:lvl5pPr>
            <a:lvl6pPr marL="2743200" lvl="5" indent="-317500" rtl="0">
              <a:lnSpc>
                <a:spcPct val="115000"/>
              </a:lnSpc>
              <a:spcBef>
                <a:spcPts val="0"/>
              </a:spcBef>
              <a:spcAft>
                <a:spcPts val="0"/>
              </a:spcAft>
              <a:buClr>
                <a:schemeClr val="dk2"/>
              </a:buClr>
              <a:buSzPts val="1400"/>
              <a:buChar char="■"/>
              <a:defRPr sz="1400">
                <a:solidFill>
                  <a:schemeClr val="dk2"/>
                </a:solidFill>
              </a:defRPr>
            </a:lvl6pPr>
            <a:lvl7pPr marL="3200400" lvl="6" indent="-317500" rtl="0">
              <a:lnSpc>
                <a:spcPct val="115000"/>
              </a:lnSpc>
              <a:spcBef>
                <a:spcPts val="0"/>
              </a:spcBef>
              <a:spcAft>
                <a:spcPts val="0"/>
              </a:spcAft>
              <a:buClr>
                <a:schemeClr val="dk2"/>
              </a:buClr>
              <a:buSzPts val="1400"/>
              <a:buChar char="●"/>
              <a:defRPr sz="1400">
                <a:solidFill>
                  <a:schemeClr val="dk2"/>
                </a:solidFill>
              </a:defRPr>
            </a:lvl7pPr>
            <a:lvl8pPr marL="3657600" lvl="7" indent="-317500" rtl="0">
              <a:lnSpc>
                <a:spcPct val="115000"/>
              </a:lnSpc>
              <a:spcBef>
                <a:spcPts val="0"/>
              </a:spcBef>
              <a:spcAft>
                <a:spcPts val="0"/>
              </a:spcAft>
              <a:buClr>
                <a:schemeClr val="dk2"/>
              </a:buClr>
              <a:buSzPts val="1400"/>
              <a:buChar char="○"/>
              <a:defRPr sz="1400">
                <a:solidFill>
                  <a:schemeClr val="dk2"/>
                </a:solidFill>
              </a:defRPr>
            </a:lvl8pPr>
            <a:lvl9pPr marL="4114800" lvl="8" indent="-317500"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m2e-roCgcyU"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2yNxiF-T4A&amp;list=PLUszI1AgothYJGIM4s786BZLlsr8c1E1T&amp;index=1" TargetMode="External"/><Relationship Id="rId7" Type="http://schemas.openxmlformats.org/officeDocument/2006/relationships/hyperlink" Target="https://www.youtube.com/watch?v=Mlt76tCrDd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aGaPVvRx_xc" TargetMode="External"/><Relationship Id="rId5" Type="http://schemas.openxmlformats.org/officeDocument/2006/relationships/hyperlink" Target="https://www.youtube.com/watch?v=FJhDIlAdtsE"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2e-roCgcy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Ap-VXpUplz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2e-roCgcy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m2e-roCgcyU" TargetMode="External"/><Relationship Id="rId4" Type="http://schemas.openxmlformats.org/officeDocument/2006/relationships/hyperlink" Target="https://www.youtube.com/watch?v=82yNxiF-T4A&amp;list=PLUszI1AgothYJGIM4s786BZLlsr8c1E1T&amp;index=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wMePuqZsZc"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JwMePuqZsZc"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hyperlink" Target="http://www.youtube.com/watch?v=1n2b0NdL6_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wMePuqZsZc"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youtube.com/watch?v=kxTyV_cBz7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youtube.com/watch?v=C5s0Wk9ZRPE" TargetMode="External"/><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youtube.com/watch?v=o5ZEYMl9VIs" TargetMode="External"/><Relationship Id="rId5" Type="http://schemas.openxmlformats.org/officeDocument/2006/relationships/hyperlink" Target="https://www.youtube.com/watch?v=fzXrtNiUclc" TargetMode="External"/><Relationship Id="rId4" Type="http://schemas.openxmlformats.org/officeDocument/2006/relationships/hyperlink" Target="https://www.youtube.com/watch?v=j86_paKuJZY" TargetMode="External"/><Relationship Id="rId9" Type="http://schemas.openxmlformats.org/officeDocument/2006/relationships/hyperlink" Target="http://www.youtube.com/watch?v=3_aVD-C6r3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qIsbDzMRTf0" TargetMode="External"/><Relationship Id="rId3" Type="http://schemas.openxmlformats.org/officeDocument/2006/relationships/hyperlink" Target="https://www.youtube.com/watch?v=DbxB4OMb3nU" TargetMode="External"/><Relationship Id="rId7" Type="http://schemas.openxmlformats.org/officeDocument/2006/relationships/hyperlink" Target="https://www.youtube.com/watch?v=zzWathZ45j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m2e-roCgcyU" TargetMode="Externa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6600" b="1">
                <a:latin typeface="Roboto"/>
                <a:ea typeface="Roboto"/>
                <a:cs typeface="Roboto"/>
                <a:sym typeface="Roboto"/>
              </a:rPr>
              <a:t>Introduction</a:t>
            </a:r>
            <a:endParaRPr sz="6600" b="1">
              <a:latin typeface="Roboto"/>
              <a:ea typeface="Roboto"/>
              <a:cs typeface="Roboto"/>
              <a:sym typeface="Roboto"/>
            </a:endParaRPr>
          </a:p>
        </p:txBody>
      </p:sp>
      <p:sp>
        <p:nvSpPr>
          <p:cNvPr id="112" name="Google Shape;112;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GB" sz="3080">
                <a:latin typeface="Roboto"/>
                <a:ea typeface="Roboto"/>
                <a:cs typeface="Roboto"/>
                <a:sym typeface="Roboto"/>
              </a:rPr>
              <a:t>Component 1</a:t>
            </a:r>
            <a:endParaRPr sz="308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115150" y="214000"/>
            <a:ext cx="5699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400" b="1" u="sng"/>
              <a:t>Harmony and Tonality - Harmony: The 12 bar blues chords </a:t>
            </a:r>
            <a:endParaRPr sz="2400" b="1" u="sng"/>
          </a:p>
        </p:txBody>
      </p:sp>
      <p:pic>
        <p:nvPicPr>
          <p:cNvPr id="264" name="Google Shape;264;p42" descr="Graphical user interface, calendar&#10;&#10;Description automatically generated"/>
          <p:cNvPicPr preferRelativeResize="0"/>
          <p:nvPr/>
        </p:nvPicPr>
        <p:blipFill rotWithShape="1">
          <a:blip r:embed="rId3">
            <a:alphaModFix/>
          </a:blip>
          <a:srcRect l="35463" t="48600" r="13728" b="15922"/>
          <a:stretch/>
        </p:blipFill>
        <p:spPr>
          <a:xfrm>
            <a:off x="288330" y="1137075"/>
            <a:ext cx="4789394" cy="1997997"/>
          </a:xfrm>
          <a:prstGeom prst="rect">
            <a:avLst/>
          </a:prstGeom>
          <a:noFill/>
          <a:ln>
            <a:noFill/>
          </a:ln>
        </p:spPr>
      </p:pic>
      <p:sp>
        <p:nvSpPr>
          <p:cNvPr id="265" name="Google Shape;265;p42"/>
          <p:cNvSpPr txBox="1"/>
          <p:nvPr/>
        </p:nvSpPr>
        <p:spPr>
          <a:xfrm>
            <a:off x="756618" y="1445228"/>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66" name="Google Shape;266;p42"/>
          <p:cNvSpPr txBox="1"/>
          <p:nvPr/>
        </p:nvSpPr>
        <p:spPr>
          <a:xfrm>
            <a:off x="746142" y="2078255"/>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sp>
        <p:nvSpPr>
          <p:cNvPr id="267" name="Google Shape;267;p42"/>
          <p:cNvSpPr txBox="1"/>
          <p:nvPr/>
        </p:nvSpPr>
        <p:spPr>
          <a:xfrm>
            <a:off x="756618" y="2778330"/>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V</a:t>
            </a:r>
            <a:endParaRPr sz="1100" b="0" i="0" u="none" strike="noStrike" cap="none">
              <a:solidFill>
                <a:srgbClr val="000000"/>
              </a:solidFill>
              <a:latin typeface="Arial"/>
              <a:ea typeface="Arial"/>
              <a:cs typeface="Arial"/>
              <a:sym typeface="Arial"/>
            </a:endParaRPr>
          </a:p>
        </p:txBody>
      </p:sp>
      <p:sp>
        <p:nvSpPr>
          <p:cNvPr id="268" name="Google Shape;268;p42"/>
          <p:cNvSpPr txBox="1"/>
          <p:nvPr/>
        </p:nvSpPr>
        <p:spPr>
          <a:xfrm>
            <a:off x="2005548" y="275662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pic>
        <p:nvPicPr>
          <p:cNvPr id="269" name="Google Shape;269;p42" descr="Graphical user interface&#10;&#10;Description automatically generated"/>
          <p:cNvPicPr preferRelativeResize="0"/>
          <p:nvPr/>
        </p:nvPicPr>
        <p:blipFill rotWithShape="1">
          <a:blip r:embed="rId4">
            <a:alphaModFix/>
          </a:blip>
          <a:srcRect l="27538" t="55529" r="70599" b="37097"/>
          <a:stretch/>
        </p:blipFill>
        <p:spPr>
          <a:xfrm>
            <a:off x="115150" y="1376786"/>
            <a:ext cx="179662" cy="425083"/>
          </a:xfrm>
          <a:prstGeom prst="rect">
            <a:avLst/>
          </a:prstGeom>
          <a:noFill/>
          <a:ln>
            <a:noFill/>
          </a:ln>
        </p:spPr>
      </p:pic>
      <p:sp>
        <p:nvSpPr>
          <p:cNvPr id="270" name="Google Shape;270;p42"/>
          <p:cNvSpPr txBox="1"/>
          <p:nvPr/>
        </p:nvSpPr>
        <p:spPr>
          <a:xfrm>
            <a:off x="3125949" y="2087111"/>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1" name="Google Shape;271;p42"/>
          <p:cNvSpPr txBox="1"/>
          <p:nvPr/>
        </p:nvSpPr>
        <p:spPr>
          <a:xfrm>
            <a:off x="4276365" y="2094971"/>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2" name="Google Shape;272;p42"/>
          <p:cNvSpPr txBox="1"/>
          <p:nvPr/>
        </p:nvSpPr>
        <p:spPr>
          <a:xfrm>
            <a:off x="2002104" y="207170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sp>
        <p:nvSpPr>
          <p:cNvPr id="273" name="Google Shape;273;p42"/>
          <p:cNvSpPr txBox="1"/>
          <p:nvPr/>
        </p:nvSpPr>
        <p:spPr>
          <a:xfrm>
            <a:off x="3141862" y="2720958"/>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4" name="Google Shape;274;p42"/>
          <p:cNvSpPr txBox="1"/>
          <p:nvPr/>
        </p:nvSpPr>
        <p:spPr>
          <a:xfrm>
            <a:off x="2013597" y="143709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5" name="Google Shape;275;p42"/>
          <p:cNvSpPr txBox="1"/>
          <p:nvPr/>
        </p:nvSpPr>
        <p:spPr>
          <a:xfrm>
            <a:off x="3125949" y="1412969"/>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6" name="Google Shape;276;p42"/>
          <p:cNvSpPr txBox="1"/>
          <p:nvPr/>
        </p:nvSpPr>
        <p:spPr>
          <a:xfrm>
            <a:off x="4303678" y="1421349"/>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77" name="Google Shape;277;p42"/>
          <p:cNvSpPr txBox="1"/>
          <p:nvPr/>
        </p:nvSpPr>
        <p:spPr>
          <a:xfrm>
            <a:off x="4303678" y="2713217"/>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pic>
        <p:nvPicPr>
          <p:cNvPr id="278" name="Google Shape;278;p42"/>
          <p:cNvPicPr preferRelativeResize="0"/>
          <p:nvPr/>
        </p:nvPicPr>
        <p:blipFill>
          <a:blip r:embed="rId5">
            <a:alphaModFix/>
          </a:blip>
          <a:stretch>
            <a:fillRect/>
          </a:stretch>
        </p:blipFill>
        <p:spPr>
          <a:xfrm>
            <a:off x="294788" y="3347513"/>
            <a:ext cx="968733" cy="1021433"/>
          </a:xfrm>
          <a:prstGeom prst="rect">
            <a:avLst/>
          </a:prstGeom>
          <a:noFill/>
          <a:ln>
            <a:noFill/>
          </a:ln>
        </p:spPr>
      </p:pic>
      <p:sp>
        <p:nvSpPr>
          <p:cNvPr id="279" name="Google Shape;279;p42"/>
          <p:cNvSpPr txBox="1"/>
          <p:nvPr/>
        </p:nvSpPr>
        <p:spPr>
          <a:xfrm>
            <a:off x="288333" y="4433488"/>
            <a:ext cx="9687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u="sng">
                <a:solidFill>
                  <a:schemeClr val="hlink"/>
                </a:solidFill>
                <a:latin typeface="Roboto"/>
                <a:ea typeface="Roboto"/>
                <a:cs typeface="Roboto"/>
                <a:sym typeface="Roboto"/>
                <a:hlinkClick r:id="rId6"/>
              </a:rPr>
              <a:t>Crossroads - Robert Johnson</a:t>
            </a:r>
            <a:endParaRPr sz="900">
              <a:latin typeface="Roboto"/>
              <a:ea typeface="Roboto"/>
              <a:cs typeface="Roboto"/>
              <a:sym typeface="Roboto"/>
            </a:endParaRPr>
          </a:p>
        </p:txBody>
      </p:sp>
      <p:pic>
        <p:nvPicPr>
          <p:cNvPr id="280" name="Google Shape;280;p42"/>
          <p:cNvPicPr preferRelativeResize="0"/>
          <p:nvPr/>
        </p:nvPicPr>
        <p:blipFill>
          <a:blip r:embed="rId7">
            <a:alphaModFix/>
          </a:blip>
          <a:stretch>
            <a:fillRect/>
          </a:stretch>
        </p:blipFill>
        <p:spPr>
          <a:xfrm>
            <a:off x="5230124" y="1128788"/>
            <a:ext cx="3761477" cy="26894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115150" y="214000"/>
            <a:ext cx="5699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400" b="1" u="sng"/>
              <a:t>Harmony and Tonality - Harmony: Key signatures of  Delta Blues:</a:t>
            </a:r>
            <a:endParaRPr sz="2400" b="1" u="sng"/>
          </a:p>
        </p:txBody>
      </p:sp>
      <p:sp>
        <p:nvSpPr>
          <p:cNvPr id="287" name="Google Shape;287;p43"/>
          <p:cNvSpPr/>
          <p:nvPr/>
        </p:nvSpPr>
        <p:spPr>
          <a:xfrm>
            <a:off x="5814400" y="91388"/>
            <a:ext cx="3113100" cy="885000"/>
          </a:xfrm>
          <a:prstGeom prst="chevron">
            <a:avLst>
              <a:gd name="adj" fmla="val 50923"/>
            </a:avLst>
          </a:prstGeom>
          <a:solidFill>
            <a:srgbClr val="0070C0"/>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rgbClr val="000000"/>
              </a:buClr>
              <a:buSzPts val="1650"/>
              <a:buFont typeface="Arial"/>
              <a:buNone/>
            </a:pPr>
            <a:r>
              <a:rPr lang="en-GB" sz="1650" b="1" i="0" u="none" strike="noStrike" cap="none">
                <a:solidFill>
                  <a:schemeClr val="lt1"/>
                </a:solidFill>
                <a:latin typeface="Arial"/>
                <a:ea typeface="Arial"/>
                <a:cs typeface="Arial"/>
                <a:sym typeface="Arial"/>
              </a:rPr>
              <a:t>Note taking</a:t>
            </a:r>
            <a:r>
              <a:rPr lang="en-GB" sz="1250" b="0" i="0" u="none" strike="noStrike" cap="none">
                <a:solidFill>
                  <a:schemeClr val="lt1"/>
                </a:solidFill>
                <a:latin typeface="Arial"/>
                <a:ea typeface="Arial"/>
                <a:cs typeface="Arial"/>
                <a:sym typeface="Arial"/>
              </a:rPr>
              <a:t> &amp; build on this with your own research - copy </a:t>
            </a:r>
            <a:r>
              <a:rPr lang="en-GB" sz="1250">
                <a:solidFill>
                  <a:schemeClr val="lt1"/>
                </a:solidFill>
              </a:rPr>
              <a:t>out the table!</a:t>
            </a:r>
            <a:endParaRPr sz="1250" b="0" i="0" u="none" strike="noStrike" cap="none">
              <a:solidFill>
                <a:schemeClr val="lt1"/>
              </a:solidFill>
              <a:latin typeface="Arial"/>
              <a:ea typeface="Arial"/>
              <a:cs typeface="Arial"/>
              <a:sym typeface="Arial"/>
            </a:endParaRPr>
          </a:p>
        </p:txBody>
      </p:sp>
      <p:sp>
        <p:nvSpPr>
          <p:cNvPr id="288" name="Google Shape;288;p43"/>
          <p:cNvSpPr txBox="1"/>
          <p:nvPr/>
        </p:nvSpPr>
        <p:spPr>
          <a:xfrm>
            <a:off x="177875" y="1096875"/>
            <a:ext cx="1897200" cy="8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Roboto"/>
                <a:ea typeface="Roboto"/>
                <a:cs typeface="Roboto"/>
                <a:sym typeface="Roboto"/>
              </a:rPr>
              <a:t>There are two key signatures that are used in Delta Blues:</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r>
              <a:rPr lang="en-GB" b="1">
                <a:latin typeface="Roboto"/>
                <a:ea typeface="Roboto"/>
                <a:cs typeface="Roboto"/>
                <a:sym typeface="Roboto"/>
              </a:rPr>
              <a:t>A major</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p:txBody>
      </p:sp>
      <p:graphicFrame>
        <p:nvGraphicFramePr>
          <p:cNvPr id="289" name="Google Shape;289;p43"/>
          <p:cNvGraphicFramePr/>
          <p:nvPr/>
        </p:nvGraphicFramePr>
        <p:xfrm>
          <a:off x="4297200" y="1096863"/>
          <a:ext cx="4461000" cy="1828710"/>
        </p:xfrm>
        <a:graphic>
          <a:graphicData uri="http://schemas.openxmlformats.org/drawingml/2006/table">
            <a:tbl>
              <a:tblPr>
                <a:noFill/>
                <a:tableStyleId>{907D08FD-9C06-41BF-AD58-382651741F0F}</a:tableStyleId>
              </a:tblPr>
              <a:tblGrid>
                <a:gridCol w="1115250">
                  <a:extLst>
                    <a:ext uri="{9D8B030D-6E8A-4147-A177-3AD203B41FA5}">
                      <a16:colId xmlns:a16="http://schemas.microsoft.com/office/drawing/2014/main" val="20000"/>
                    </a:ext>
                  </a:extLst>
                </a:gridCol>
                <a:gridCol w="1115250">
                  <a:extLst>
                    <a:ext uri="{9D8B030D-6E8A-4147-A177-3AD203B41FA5}">
                      <a16:colId xmlns:a16="http://schemas.microsoft.com/office/drawing/2014/main" val="20001"/>
                    </a:ext>
                  </a:extLst>
                </a:gridCol>
                <a:gridCol w="1115250">
                  <a:extLst>
                    <a:ext uri="{9D8B030D-6E8A-4147-A177-3AD203B41FA5}">
                      <a16:colId xmlns:a16="http://schemas.microsoft.com/office/drawing/2014/main" val="20002"/>
                    </a:ext>
                  </a:extLst>
                </a:gridCol>
                <a:gridCol w="1115250">
                  <a:extLst>
                    <a:ext uri="{9D8B030D-6E8A-4147-A177-3AD203B41FA5}">
                      <a16:colId xmlns:a16="http://schemas.microsoft.com/office/drawing/2014/main" val="20003"/>
                    </a:ext>
                  </a:extLst>
                </a:gridCol>
              </a:tblGrid>
              <a:tr h="394825">
                <a:tc>
                  <a:txBody>
                    <a:bodyPr/>
                    <a:lstStyle/>
                    <a:p>
                      <a:pPr marL="0" lvl="0" indent="0" algn="ctr" rtl="0">
                        <a:spcBef>
                          <a:spcPts val="0"/>
                        </a:spcBef>
                        <a:spcAft>
                          <a:spcPts val="0"/>
                        </a:spcAft>
                        <a:buNone/>
                      </a:pPr>
                      <a:r>
                        <a:rPr lang="en-GB" sz="2100" b="1">
                          <a:latin typeface="Roboto"/>
                          <a:ea typeface="Roboto"/>
                          <a:cs typeface="Roboto"/>
                          <a:sym typeface="Roboto"/>
                        </a:rPr>
                        <a:t>A - I</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4825">
                <a:tc>
                  <a:txBody>
                    <a:bodyPr/>
                    <a:lstStyle/>
                    <a:p>
                      <a:pPr marL="0" lvl="0" indent="0" algn="ctr" rtl="0">
                        <a:spcBef>
                          <a:spcPts val="0"/>
                        </a:spcBef>
                        <a:spcAft>
                          <a:spcPts val="0"/>
                        </a:spcAft>
                        <a:buNone/>
                      </a:pPr>
                      <a:r>
                        <a:rPr lang="en-GB" sz="2100" b="1">
                          <a:latin typeface="Roboto"/>
                          <a:ea typeface="Roboto"/>
                          <a:cs typeface="Roboto"/>
                          <a:sym typeface="Roboto"/>
                        </a:rPr>
                        <a:t>D - IV</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D - IV</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4825">
                <a:tc>
                  <a:txBody>
                    <a:bodyPr/>
                    <a:lstStyle/>
                    <a:p>
                      <a:pPr marL="0" lvl="0" indent="0" algn="ctr" rtl="0">
                        <a:spcBef>
                          <a:spcPts val="0"/>
                        </a:spcBef>
                        <a:spcAft>
                          <a:spcPts val="0"/>
                        </a:spcAft>
                        <a:buNone/>
                      </a:pPr>
                      <a:r>
                        <a:rPr lang="en-GB" sz="2100" b="1">
                          <a:latin typeface="Roboto"/>
                          <a:ea typeface="Roboto"/>
                          <a:cs typeface="Roboto"/>
                          <a:sym typeface="Roboto"/>
                        </a:rPr>
                        <a:t>E - V</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latin typeface="Roboto"/>
                          <a:ea typeface="Roboto"/>
                          <a:cs typeface="Roboto"/>
                          <a:sym typeface="Roboto"/>
                        </a:rPr>
                        <a:t>D - IV</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A - I</a:t>
                      </a:r>
                      <a:endParaRPr sz="2100" b="1">
                        <a:solidFill>
                          <a:schemeClr val="dk1"/>
                        </a:solidFill>
                        <a:latin typeface="Roboto"/>
                        <a:ea typeface="Roboto"/>
                        <a:cs typeface="Roboto"/>
                        <a:sym typeface="Roboto"/>
                      </a:endParaRPr>
                    </a:p>
                    <a:p>
                      <a:pPr marL="0" lvl="0" indent="0" algn="ctr" rtl="0">
                        <a:spcBef>
                          <a:spcPts val="0"/>
                        </a:spcBef>
                        <a:spcAft>
                          <a:spcPts val="0"/>
                        </a:spcAft>
                        <a:buNone/>
                      </a:pPr>
                      <a:r>
                        <a:rPr lang="en-GB" sz="2100" b="1">
                          <a:solidFill>
                            <a:schemeClr val="dk1"/>
                          </a:solidFill>
                          <a:latin typeface="Roboto"/>
                          <a:ea typeface="Roboto"/>
                          <a:cs typeface="Roboto"/>
                          <a:sym typeface="Roboto"/>
                        </a:rPr>
                        <a:t>E7 - V7</a:t>
                      </a:r>
                      <a:endParaRPr sz="2100" b="1">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90" name="Google Shape;290;p43"/>
          <p:cNvPicPr preferRelativeResize="0"/>
          <p:nvPr/>
        </p:nvPicPr>
        <p:blipFill rotWithShape="1">
          <a:blip r:embed="rId3">
            <a:alphaModFix/>
          </a:blip>
          <a:srcRect l="4716"/>
          <a:stretch/>
        </p:blipFill>
        <p:spPr>
          <a:xfrm>
            <a:off x="2237537" y="1169670"/>
            <a:ext cx="1897201" cy="1096780"/>
          </a:xfrm>
          <a:prstGeom prst="rect">
            <a:avLst/>
          </a:prstGeom>
          <a:noFill/>
          <a:ln>
            <a:noFill/>
          </a:ln>
        </p:spPr>
      </p:pic>
      <p:pic>
        <p:nvPicPr>
          <p:cNvPr id="291" name="Google Shape;291;p43"/>
          <p:cNvPicPr preferRelativeResize="0"/>
          <p:nvPr/>
        </p:nvPicPr>
        <p:blipFill rotWithShape="1">
          <a:blip r:embed="rId4">
            <a:alphaModFix/>
          </a:blip>
          <a:srcRect l="3119"/>
          <a:stretch/>
        </p:blipFill>
        <p:spPr>
          <a:xfrm>
            <a:off x="303250" y="2571750"/>
            <a:ext cx="3831499" cy="1194050"/>
          </a:xfrm>
          <a:prstGeom prst="rect">
            <a:avLst/>
          </a:prstGeom>
          <a:noFill/>
          <a:ln>
            <a:noFill/>
          </a:ln>
        </p:spPr>
      </p:pic>
      <p:pic>
        <p:nvPicPr>
          <p:cNvPr id="292" name="Google Shape;292;p43" descr="Diagram&#10;&#10;Description automatically generated with medium confidence"/>
          <p:cNvPicPr preferRelativeResize="0"/>
          <p:nvPr/>
        </p:nvPicPr>
        <p:blipFill rotWithShape="1">
          <a:blip r:embed="rId5">
            <a:alphaModFix/>
          </a:blip>
          <a:srcRect l="5383"/>
          <a:stretch/>
        </p:blipFill>
        <p:spPr>
          <a:xfrm>
            <a:off x="303250" y="3845425"/>
            <a:ext cx="2564254" cy="1194050"/>
          </a:xfrm>
          <a:prstGeom prst="rect">
            <a:avLst/>
          </a:prstGeom>
          <a:noFill/>
          <a:ln>
            <a:noFill/>
          </a:ln>
        </p:spPr>
      </p:pic>
      <p:sp>
        <p:nvSpPr>
          <p:cNvPr id="293" name="Google Shape;293;p43"/>
          <p:cNvSpPr txBox="1"/>
          <p:nvPr/>
        </p:nvSpPr>
        <p:spPr>
          <a:xfrm>
            <a:off x="4297200" y="2871575"/>
            <a:ext cx="4461000" cy="20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The Blues Chord (Dominant 7th chord</a:t>
            </a:r>
            <a:endParaRPr b="1"/>
          </a:p>
          <a:p>
            <a:pPr marL="0" lvl="0" indent="0" algn="l" rtl="0">
              <a:spcBef>
                <a:spcPts val="0"/>
              </a:spcBef>
              <a:spcAft>
                <a:spcPts val="0"/>
              </a:spcAft>
              <a:buNone/>
            </a:pPr>
            <a:endParaRPr b="1"/>
          </a:p>
          <a:p>
            <a:pPr marL="0" lvl="0" indent="0" algn="l" rtl="0">
              <a:spcBef>
                <a:spcPts val="0"/>
              </a:spcBef>
              <a:spcAft>
                <a:spcPts val="0"/>
              </a:spcAft>
              <a:buNone/>
            </a:pPr>
            <a:r>
              <a:rPr lang="en-GB" b="1"/>
              <a:t>Dominant 7th chords are made up by stacking a minor 3rd (3 semitones) on top of an existing major triad (chord). This gives it the chord spelling of 1,3,5,b7</a:t>
            </a:r>
            <a:endParaRPr b="1"/>
          </a:p>
          <a:p>
            <a:pPr marL="0" lvl="0" indent="0" algn="l" rtl="0">
              <a:spcBef>
                <a:spcPts val="0"/>
              </a:spcBef>
              <a:spcAft>
                <a:spcPts val="0"/>
              </a:spcAft>
              <a:buNone/>
            </a:pPr>
            <a:endParaRPr b="1"/>
          </a:p>
          <a:p>
            <a:pPr marL="0" lvl="0" indent="0" algn="l" rtl="0">
              <a:spcBef>
                <a:spcPts val="0"/>
              </a:spcBef>
              <a:spcAft>
                <a:spcPts val="0"/>
              </a:spcAft>
              <a:buNone/>
            </a:pPr>
            <a:r>
              <a:rPr lang="en-GB" b="1"/>
              <a:t>Dominant 7th chords are a massive feature of blues music and give it that distinctive “Blues” sound</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xfrm>
            <a:off x="115150" y="214000"/>
            <a:ext cx="5699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400" b="1" u="sng"/>
              <a:t>Harmony and Tonality - Harmony: The 12 bar blues chords </a:t>
            </a:r>
            <a:endParaRPr sz="2400" b="1" u="sng"/>
          </a:p>
        </p:txBody>
      </p:sp>
      <p:sp>
        <p:nvSpPr>
          <p:cNvPr id="300" name="Google Shape;300;p44"/>
          <p:cNvSpPr txBox="1"/>
          <p:nvPr/>
        </p:nvSpPr>
        <p:spPr>
          <a:xfrm>
            <a:off x="115150" y="2316875"/>
            <a:ext cx="35526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b="1">
                <a:solidFill>
                  <a:schemeClr val="dk1"/>
                </a:solidFill>
              </a:rPr>
              <a:t>Extended harmony - Dominant 7th chords create a bluesy sound</a:t>
            </a:r>
            <a:endParaRPr sz="3300"/>
          </a:p>
        </p:txBody>
      </p:sp>
      <p:pic>
        <p:nvPicPr>
          <p:cNvPr id="301" name="Google Shape;301;p44"/>
          <p:cNvPicPr preferRelativeResize="0"/>
          <p:nvPr/>
        </p:nvPicPr>
        <p:blipFill rotWithShape="1">
          <a:blip r:embed="rId3">
            <a:alphaModFix/>
          </a:blip>
          <a:srcRect l="4671"/>
          <a:stretch/>
        </p:blipFill>
        <p:spPr>
          <a:xfrm>
            <a:off x="3836639" y="1016850"/>
            <a:ext cx="4933975" cy="228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407700" y="82948"/>
            <a:ext cx="7055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700" b="1" u="sng">
                <a:latin typeface="Roboto"/>
                <a:ea typeface="Roboto"/>
                <a:cs typeface="Roboto"/>
                <a:sym typeface="Roboto"/>
              </a:rPr>
              <a:t>Texture</a:t>
            </a:r>
            <a:endParaRPr sz="2700" b="1" u="sng">
              <a:latin typeface="Roboto"/>
              <a:ea typeface="Roboto"/>
              <a:cs typeface="Roboto"/>
              <a:sym typeface="Roboto"/>
            </a:endParaRPr>
          </a:p>
        </p:txBody>
      </p:sp>
      <p:sp>
        <p:nvSpPr>
          <p:cNvPr id="320" name="Google Shape;320;p46"/>
          <p:cNvSpPr/>
          <p:nvPr/>
        </p:nvSpPr>
        <p:spPr>
          <a:xfrm>
            <a:off x="224900" y="722325"/>
            <a:ext cx="3972000" cy="1270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300" b="1" u="sng">
                <a:solidFill>
                  <a:srgbClr val="000000"/>
                </a:solidFill>
                <a:latin typeface="Roboto"/>
                <a:ea typeface="Roboto"/>
                <a:cs typeface="Roboto"/>
                <a:sym typeface="Roboto"/>
              </a:rPr>
              <a:t>Texture - How many instruments can we here and their role: </a:t>
            </a:r>
            <a:endParaRPr sz="13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3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GB" sz="1300">
                <a:solidFill>
                  <a:srgbClr val="000000"/>
                </a:solidFill>
                <a:latin typeface="Roboto"/>
                <a:ea typeface="Roboto"/>
                <a:cs typeface="Roboto"/>
                <a:sym typeface="Roboto"/>
              </a:rPr>
              <a:t>Delta blues </a:t>
            </a:r>
            <a:r>
              <a:rPr lang="en-GB" sz="1300">
                <a:latin typeface="Roboto"/>
                <a:ea typeface="Roboto"/>
                <a:cs typeface="Roboto"/>
                <a:sym typeface="Roboto"/>
              </a:rPr>
              <a:t>can be described in a variety of textures, Monophonic, Homophonic and Heterophonic</a:t>
            </a:r>
            <a:endParaRPr sz="13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3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300" b="1">
              <a:solidFill>
                <a:srgbClr val="000000"/>
              </a:solidFill>
              <a:latin typeface="Roboto"/>
              <a:ea typeface="Roboto"/>
              <a:cs typeface="Roboto"/>
              <a:sym typeface="Roboto"/>
            </a:endParaRPr>
          </a:p>
        </p:txBody>
      </p:sp>
      <p:sp>
        <p:nvSpPr>
          <p:cNvPr id="321" name="Google Shape;321;p46"/>
          <p:cNvSpPr/>
          <p:nvPr/>
        </p:nvSpPr>
        <p:spPr>
          <a:xfrm>
            <a:off x="3246000" y="2102700"/>
            <a:ext cx="2652000" cy="29910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100" b="1" u="sng">
                <a:latin typeface="Roboto"/>
                <a:ea typeface="Roboto"/>
                <a:cs typeface="Roboto"/>
                <a:sym typeface="Roboto"/>
              </a:rPr>
              <a:t>Homophonic Texture:</a:t>
            </a:r>
            <a:endParaRPr sz="11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100" b="1">
              <a:latin typeface="Roboto"/>
              <a:ea typeface="Roboto"/>
              <a:cs typeface="Roboto"/>
              <a:sym typeface="Roboto"/>
            </a:endParaRPr>
          </a:p>
          <a:p>
            <a:pPr marL="0" lvl="0" indent="0" algn="l" rtl="0">
              <a:lnSpc>
                <a:spcPct val="90000"/>
              </a:lnSpc>
              <a:spcBef>
                <a:spcPts val="0"/>
              </a:spcBef>
              <a:spcAft>
                <a:spcPts val="0"/>
              </a:spcAft>
              <a:buNone/>
            </a:pPr>
            <a:endParaRPr sz="1100" b="1">
              <a:latin typeface="Roboto"/>
              <a:ea typeface="Roboto"/>
              <a:cs typeface="Roboto"/>
              <a:sym typeface="Roboto"/>
            </a:endParaRPr>
          </a:p>
          <a:p>
            <a:pPr marL="0" lvl="0" indent="0" algn="l" rtl="0">
              <a:lnSpc>
                <a:spcPct val="90000"/>
              </a:lnSpc>
              <a:spcBef>
                <a:spcPts val="0"/>
              </a:spcBef>
              <a:spcAft>
                <a:spcPts val="0"/>
              </a:spcAft>
              <a:buNone/>
            </a:pPr>
            <a:r>
              <a:rPr lang="en-GB" sz="1100" b="1">
                <a:solidFill>
                  <a:srgbClr val="000000"/>
                </a:solidFill>
                <a:latin typeface="Roboto"/>
                <a:ea typeface="Roboto"/>
                <a:cs typeface="Roboto"/>
                <a:sym typeface="Roboto"/>
              </a:rPr>
              <a:t>Here is an example by Robert Johnson </a:t>
            </a:r>
            <a:r>
              <a:rPr lang="en-GB" sz="1100" b="1" u="sng">
                <a:solidFill>
                  <a:srgbClr val="0097A7"/>
                </a:solidFill>
                <a:latin typeface="Roboto"/>
                <a:ea typeface="Roboto"/>
                <a:cs typeface="Roboto"/>
                <a:sym typeface="Roboto"/>
                <a:hlinkClick r:id="rId3">
                  <a:extLst>
                    <a:ext uri="{A12FA001-AC4F-418D-AE19-62706E023703}">
                      <ahyp:hlinkClr xmlns:ahyp="http://schemas.microsoft.com/office/drawing/2018/hyperlinkcolor" val="tx"/>
                    </a:ext>
                  </a:extLst>
                </a:hlinkClick>
              </a:rPr>
              <a:t>(Kind Hearted Woman Blues 1936)</a:t>
            </a:r>
            <a:endParaRPr sz="1100" b="1">
              <a:solidFill>
                <a:srgbClr val="000000"/>
              </a:solidFill>
              <a:latin typeface="Roboto"/>
              <a:ea typeface="Roboto"/>
              <a:cs typeface="Roboto"/>
              <a:sym typeface="Roboto"/>
            </a:endParaRPr>
          </a:p>
        </p:txBody>
      </p:sp>
      <p:pic>
        <p:nvPicPr>
          <p:cNvPr id="322" name="Google Shape;322;p46"/>
          <p:cNvPicPr preferRelativeResize="0"/>
          <p:nvPr/>
        </p:nvPicPr>
        <p:blipFill rotWithShape="1">
          <a:blip r:embed="rId4">
            <a:alphaModFix/>
          </a:blip>
          <a:srcRect t="28816" b="45659"/>
          <a:stretch/>
        </p:blipFill>
        <p:spPr>
          <a:xfrm>
            <a:off x="3588574" y="3694663"/>
            <a:ext cx="1125000" cy="720150"/>
          </a:xfrm>
          <a:prstGeom prst="rect">
            <a:avLst/>
          </a:prstGeom>
          <a:noFill/>
          <a:ln>
            <a:noFill/>
          </a:ln>
        </p:spPr>
      </p:pic>
      <p:sp>
        <p:nvSpPr>
          <p:cNvPr id="323" name="Google Shape;323;p46"/>
          <p:cNvSpPr/>
          <p:nvPr/>
        </p:nvSpPr>
        <p:spPr>
          <a:xfrm>
            <a:off x="5955400" y="1693750"/>
            <a:ext cx="3113100" cy="3399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100" b="1" u="sng">
                <a:latin typeface="Roboto"/>
                <a:ea typeface="Roboto"/>
                <a:cs typeface="Roboto"/>
                <a:sym typeface="Roboto"/>
              </a:rPr>
              <a:t>Heterophonic Texture</a:t>
            </a:r>
            <a:endParaRPr sz="11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100" b="1" u="sng">
              <a:solidFill>
                <a:srgbClr val="000000"/>
              </a:solidFill>
              <a:latin typeface="Roboto"/>
              <a:ea typeface="Roboto"/>
              <a:cs typeface="Roboto"/>
              <a:sym typeface="Roboto"/>
            </a:endParaRPr>
          </a:p>
          <a:p>
            <a:pPr marL="0" lvl="0" indent="0" algn="l" rtl="0">
              <a:lnSpc>
                <a:spcPct val="90000"/>
              </a:lnSpc>
              <a:spcBef>
                <a:spcPts val="0"/>
              </a:spcBef>
              <a:spcAft>
                <a:spcPts val="0"/>
              </a:spcAft>
              <a:buNone/>
            </a:pPr>
            <a:r>
              <a:rPr lang="en-GB" sz="1100">
                <a:latin typeface="Roboto"/>
                <a:ea typeface="Roboto"/>
                <a:cs typeface="Roboto"/>
                <a:sym typeface="Roboto"/>
              </a:rPr>
              <a:t>Eg. a harmonica playing a separate riff whilst somebody sings over the top</a:t>
            </a:r>
            <a:endParaRPr sz="1100" b="1">
              <a:solidFill>
                <a:srgbClr val="000000"/>
              </a:solidFill>
              <a:latin typeface="Roboto"/>
              <a:ea typeface="Roboto"/>
              <a:cs typeface="Roboto"/>
              <a:sym typeface="Roboto"/>
            </a:endParaRPr>
          </a:p>
          <a:p>
            <a:pPr marL="0" lvl="0" indent="0" algn="l" rtl="0">
              <a:lnSpc>
                <a:spcPct val="90000"/>
              </a:lnSpc>
              <a:spcBef>
                <a:spcPts val="0"/>
              </a:spcBef>
              <a:spcAft>
                <a:spcPts val="0"/>
              </a:spcAft>
              <a:buNone/>
            </a:pPr>
            <a:endParaRPr sz="1100" b="1">
              <a:latin typeface="Roboto"/>
              <a:ea typeface="Roboto"/>
              <a:cs typeface="Roboto"/>
              <a:sym typeface="Roboto"/>
            </a:endParaRPr>
          </a:p>
          <a:p>
            <a:pPr marL="0" lvl="0" indent="0" algn="l" rtl="0">
              <a:lnSpc>
                <a:spcPct val="90000"/>
              </a:lnSpc>
              <a:spcBef>
                <a:spcPts val="0"/>
              </a:spcBef>
              <a:spcAft>
                <a:spcPts val="0"/>
              </a:spcAft>
              <a:buNone/>
            </a:pPr>
            <a:endParaRPr sz="1100" b="1">
              <a:latin typeface="Roboto"/>
              <a:ea typeface="Roboto"/>
              <a:cs typeface="Roboto"/>
              <a:sym typeface="Roboto"/>
            </a:endParaRPr>
          </a:p>
          <a:p>
            <a:pPr marL="0" lvl="0" indent="0" algn="l" rtl="0">
              <a:lnSpc>
                <a:spcPct val="90000"/>
              </a:lnSpc>
              <a:spcBef>
                <a:spcPts val="0"/>
              </a:spcBef>
              <a:spcAft>
                <a:spcPts val="0"/>
              </a:spcAft>
              <a:buNone/>
            </a:pPr>
            <a:endParaRPr sz="1100" b="1">
              <a:latin typeface="Roboto"/>
              <a:ea typeface="Roboto"/>
              <a:cs typeface="Roboto"/>
              <a:sym typeface="Roboto"/>
            </a:endParaRPr>
          </a:p>
          <a:p>
            <a:pPr marL="0" lvl="0" indent="0" algn="l" rtl="0">
              <a:lnSpc>
                <a:spcPct val="90000"/>
              </a:lnSpc>
              <a:spcBef>
                <a:spcPts val="0"/>
              </a:spcBef>
              <a:spcAft>
                <a:spcPts val="0"/>
              </a:spcAft>
              <a:buNone/>
            </a:pPr>
            <a:r>
              <a:rPr lang="en-GB" sz="1100" b="1">
                <a:solidFill>
                  <a:srgbClr val="000000"/>
                </a:solidFill>
                <a:latin typeface="Roboto"/>
                <a:ea typeface="Roboto"/>
                <a:cs typeface="Roboto"/>
                <a:sym typeface="Roboto"/>
              </a:rPr>
              <a:t>Here is an example by</a:t>
            </a:r>
            <a:r>
              <a:rPr lang="en-GB" sz="1100" b="1">
                <a:latin typeface="Roboto"/>
                <a:ea typeface="Roboto"/>
                <a:cs typeface="Roboto"/>
                <a:sym typeface="Roboto"/>
              </a:rPr>
              <a:t> Mississippi John Hurt </a:t>
            </a:r>
            <a:r>
              <a:rPr lang="en-GB" sz="1100" b="1" u="sng">
                <a:solidFill>
                  <a:schemeClr val="hlink"/>
                </a:solidFill>
                <a:latin typeface="Roboto"/>
                <a:ea typeface="Roboto"/>
                <a:cs typeface="Roboto"/>
                <a:sym typeface="Roboto"/>
                <a:hlinkClick r:id="rId5"/>
              </a:rPr>
              <a:t>“Got the Blues (Can’t be satisfied) 00:00 - 01:00” (1928)</a:t>
            </a:r>
            <a:endParaRPr sz="1100" b="1">
              <a:solidFill>
                <a:srgbClr val="000000"/>
              </a:solidFill>
              <a:latin typeface="Roboto"/>
              <a:ea typeface="Roboto"/>
              <a:cs typeface="Roboto"/>
              <a:sym typeface="Roboto"/>
            </a:endParaRPr>
          </a:p>
        </p:txBody>
      </p:sp>
      <p:sp>
        <p:nvSpPr>
          <p:cNvPr id="324" name="Google Shape;324;p46"/>
          <p:cNvSpPr/>
          <p:nvPr/>
        </p:nvSpPr>
        <p:spPr>
          <a:xfrm>
            <a:off x="224900" y="2102700"/>
            <a:ext cx="2801400" cy="29910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000" b="1" u="sng">
                <a:latin typeface="Roboto"/>
                <a:ea typeface="Roboto"/>
                <a:cs typeface="Roboto"/>
                <a:sym typeface="Roboto"/>
              </a:rPr>
              <a:t>Monophonic Texture</a:t>
            </a:r>
            <a:endParaRPr sz="1000" b="1">
              <a:latin typeface="Roboto"/>
              <a:ea typeface="Roboto"/>
              <a:cs typeface="Roboto"/>
              <a:sym typeface="Roboto"/>
            </a:endParaRPr>
          </a:p>
          <a:p>
            <a:pPr marL="0" lvl="0" indent="0" algn="l" rtl="0">
              <a:lnSpc>
                <a:spcPct val="90000"/>
              </a:lnSpc>
              <a:spcBef>
                <a:spcPts val="0"/>
              </a:spcBef>
              <a:spcAft>
                <a:spcPts val="0"/>
              </a:spcAft>
              <a:buNone/>
            </a:pPr>
            <a:endParaRPr sz="1000" b="1">
              <a:latin typeface="Roboto"/>
              <a:ea typeface="Roboto"/>
              <a:cs typeface="Roboto"/>
              <a:sym typeface="Roboto"/>
            </a:endParaRPr>
          </a:p>
          <a:p>
            <a:pPr marL="0" lvl="0" indent="0" algn="l" rtl="0">
              <a:lnSpc>
                <a:spcPct val="90000"/>
              </a:lnSpc>
              <a:spcBef>
                <a:spcPts val="0"/>
              </a:spcBef>
              <a:spcAft>
                <a:spcPts val="0"/>
              </a:spcAft>
              <a:buNone/>
            </a:pPr>
            <a:endParaRPr sz="1000" b="1">
              <a:latin typeface="Roboto"/>
              <a:ea typeface="Roboto"/>
              <a:cs typeface="Roboto"/>
              <a:sym typeface="Roboto"/>
            </a:endParaRPr>
          </a:p>
          <a:p>
            <a:pPr marL="0" lvl="0" indent="0" algn="l" rtl="0">
              <a:lnSpc>
                <a:spcPct val="90000"/>
              </a:lnSpc>
              <a:spcBef>
                <a:spcPts val="0"/>
              </a:spcBef>
              <a:spcAft>
                <a:spcPts val="0"/>
              </a:spcAft>
              <a:buNone/>
            </a:pPr>
            <a:endParaRPr sz="1000" b="1">
              <a:latin typeface="Roboto"/>
              <a:ea typeface="Roboto"/>
              <a:cs typeface="Roboto"/>
              <a:sym typeface="Roboto"/>
            </a:endParaRPr>
          </a:p>
          <a:p>
            <a:pPr marL="0" lvl="0" indent="0" algn="l" rtl="0">
              <a:lnSpc>
                <a:spcPct val="90000"/>
              </a:lnSpc>
              <a:spcBef>
                <a:spcPts val="0"/>
              </a:spcBef>
              <a:spcAft>
                <a:spcPts val="0"/>
              </a:spcAft>
              <a:buNone/>
            </a:pPr>
            <a:endParaRPr sz="1000" b="1">
              <a:latin typeface="Roboto"/>
              <a:ea typeface="Roboto"/>
              <a:cs typeface="Roboto"/>
              <a:sym typeface="Roboto"/>
            </a:endParaRPr>
          </a:p>
          <a:p>
            <a:pPr marL="0" lvl="0" indent="0" algn="l" rtl="0">
              <a:lnSpc>
                <a:spcPct val="90000"/>
              </a:lnSpc>
              <a:spcBef>
                <a:spcPts val="0"/>
              </a:spcBef>
              <a:spcAft>
                <a:spcPts val="0"/>
              </a:spcAft>
              <a:buNone/>
            </a:pPr>
            <a:r>
              <a:rPr lang="en-GB" sz="1000" b="1">
                <a:latin typeface="Roboto"/>
                <a:ea typeface="Roboto"/>
                <a:cs typeface="Roboto"/>
                <a:sym typeface="Roboto"/>
              </a:rPr>
              <a:t>An example would be the intro to </a:t>
            </a:r>
            <a:r>
              <a:rPr lang="en-GB" sz="1000" b="1" u="sng">
                <a:solidFill>
                  <a:schemeClr val="hlink"/>
                </a:solidFill>
                <a:latin typeface="Roboto"/>
                <a:ea typeface="Roboto"/>
                <a:cs typeface="Roboto"/>
                <a:sym typeface="Roboto"/>
                <a:hlinkClick r:id="rId6"/>
              </a:rPr>
              <a:t>“Devil Got My Woman” (00:00 - 00:20</a:t>
            </a:r>
            <a:r>
              <a:rPr lang="en-GB" sz="1000" b="1">
                <a:latin typeface="Roboto"/>
                <a:ea typeface="Roboto"/>
                <a:cs typeface="Roboto"/>
                <a:sym typeface="Roboto"/>
              </a:rPr>
              <a:t>) by Skip James (1931)</a:t>
            </a:r>
            <a:endParaRPr sz="1000" b="1">
              <a:latin typeface="Roboto"/>
              <a:ea typeface="Roboto"/>
              <a:cs typeface="Roboto"/>
              <a:sym typeface="Roboto"/>
            </a:endParaRPr>
          </a:p>
          <a:p>
            <a:pPr marL="0" lvl="0" indent="0" algn="l" rtl="0">
              <a:lnSpc>
                <a:spcPct val="90000"/>
              </a:lnSpc>
              <a:spcBef>
                <a:spcPts val="0"/>
              </a:spcBef>
              <a:spcAft>
                <a:spcPts val="0"/>
              </a:spcAft>
              <a:buNone/>
            </a:pPr>
            <a:endParaRPr sz="1000" b="1">
              <a:latin typeface="Roboto"/>
              <a:ea typeface="Roboto"/>
              <a:cs typeface="Roboto"/>
              <a:sym typeface="Roboto"/>
            </a:endParaRPr>
          </a:p>
          <a:p>
            <a:pPr marL="0" lvl="0" indent="0" algn="l" rtl="0">
              <a:lnSpc>
                <a:spcPct val="90000"/>
              </a:lnSpc>
              <a:spcBef>
                <a:spcPts val="0"/>
              </a:spcBef>
              <a:spcAft>
                <a:spcPts val="0"/>
              </a:spcAft>
              <a:buNone/>
            </a:pPr>
            <a:r>
              <a:rPr lang="en-GB" sz="1000" b="1" u="sng">
                <a:solidFill>
                  <a:schemeClr val="hlink"/>
                </a:solidFill>
                <a:latin typeface="Roboto"/>
                <a:ea typeface="Roboto"/>
                <a:cs typeface="Roboto"/>
                <a:sym typeface="Roboto"/>
                <a:hlinkClick r:id="rId7"/>
              </a:rPr>
              <a:t>Grinnin’ in your face by Son House - An example of acapella</a:t>
            </a:r>
            <a:endParaRPr sz="1000" b="1">
              <a:latin typeface="Roboto"/>
              <a:ea typeface="Roboto"/>
              <a:cs typeface="Roboto"/>
              <a:sym typeface="Roboto"/>
            </a:endParaRPr>
          </a:p>
        </p:txBody>
      </p:sp>
      <p:pic>
        <p:nvPicPr>
          <p:cNvPr id="325" name="Google Shape;325;p46"/>
          <p:cNvPicPr preferRelativeResize="0"/>
          <p:nvPr/>
        </p:nvPicPr>
        <p:blipFill rotWithShape="1">
          <a:blip r:embed="rId4">
            <a:alphaModFix/>
          </a:blip>
          <a:srcRect t="6620" b="67855"/>
          <a:stretch/>
        </p:blipFill>
        <p:spPr>
          <a:xfrm>
            <a:off x="407700" y="4081400"/>
            <a:ext cx="966010" cy="618375"/>
          </a:xfrm>
          <a:prstGeom prst="rect">
            <a:avLst/>
          </a:prstGeom>
          <a:noFill/>
          <a:ln>
            <a:noFill/>
          </a:ln>
        </p:spPr>
      </p:pic>
      <p:pic>
        <p:nvPicPr>
          <p:cNvPr id="326" name="Google Shape;326;p46"/>
          <p:cNvPicPr preferRelativeResize="0"/>
          <p:nvPr/>
        </p:nvPicPr>
        <p:blipFill rotWithShape="1">
          <a:blip r:embed="rId4">
            <a:alphaModFix/>
          </a:blip>
          <a:srcRect t="74475" b="3607"/>
          <a:stretch/>
        </p:blipFill>
        <p:spPr>
          <a:xfrm>
            <a:off x="6505700" y="3745550"/>
            <a:ext cx="1125000" cy="61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xfrm>
            <a:off x="407700" y="82948"/>
            <a:ext cx="7055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r>
              <a:rPr lang="en-GB" sz="2300" b="1" u="sng">
                <a:latin typeface="Roboto"/>
                <a:ea typeface="Roboto"/>
                <a:cs typeface="Roboto"/>
                <a:sym typeface="Roboto"/>
              </a:rPr>
              <a:t>Structure - How the song is presented</a:t>
            </a:r>
            <a:endParaRPr sz="2300" b="1" u="sng">
              <a:latin typeface="Roboto"/>
              <a:ea typeface="Roboto"/>
              <a:cs typeface="Roboto"/>
              <a:sym typeface="Roboto"/>
            </a:endParaRPr>
          </a:p>
          <a:p>
            <a:pPr marL="0" lvl="0" indent="0" algn="l" rtl="0">
              <a:lnSpc>
                <a:spcPct val="100000"/>
              </a:lnSpc>
              <a:spcBef>
                <a:spcPts val="0"/>
              </a:spcBef>
              <a:spcAft>
                <a:spcPts val="0"/>
              </a:spcAft>
              <a:buSzPts val="1800"/>
              <a:buNone/>
            </a:pPr>
            <a:endParaRPr b="1" u="sng"/>
          </a:p>
        </p:txBody>
      </p:sp>
      <p:sp>
        <p:nvSpPr>
          <p:cNvPr id="333" name="Google Shape;333;p47"/>
          <p:cNvSpPr txBox="1">
            <a:spLocks noGrp="1"/>
          </p:cNvSpPr>
          <p:nvPr>
            <p:ph type="body" idx="1"/>
          </p:nvPr>
        </p:nvSpPr>
        <p:spPr>
          <a:xfrm>
            <a:off x="5459125" y="1905625"/>
            <a:ext cx="3456900" cy="30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400">
                <a:solidFill>
                  <a:schemeClr val="dk1"/>
                </a:solidFill>
              </a:rPr>
              <a:t>These rules are not always followed!</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sz="1400">
                <a:solidFill>
                  <a:schemeClr val="dk1"/>
                </a:solidFill>
              </a:rPr>
              <a:t>Some songs choose do deviate from the typical structure. This is usually to play a blues lick (melodic fill/riff)</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p:txBody>
      </p:sp>
      <p:graphicFrame>
        <p:nvGraphicFramePr>
          <p:cNvPr id="334" name="Google Shape;334;p47"/>
          <p:cNvGraphicFramePr/>
          <p:nvPr/>
        </p:nvGraphicFramePr>
        <p:xfrm>
          <a:off x="0" y="978813"/>
          <a:ext cx="3720900" cy="2410475"/>
        </p:xfrm>
        <a:graphic>
          <a:graphicData uri="http://schemas.openxmlformats.org/drawingml/2006/table">
            <a:tbl>
              <a:tblPr>
                <a:noFill/>
                <a:tableStyleId>{907D08FD-9C06-41BF-AD58-382651741F0F}</a:tableStyleId>
              </a:tblPr>
              <a:tblGrid>
                <a:gridCol w="930225">
                  <a:extLst>
                    <a:ext uri="{9D8B030D-6E8A-4147-A177-3AD203B41FA5}">
                      <a16:colId xmlns:a16="http://schemas.microsoft.com/office/drawing/2014/main" val="20000"/>
                    </a:ext>
                  </a:extLst>
                </a:gridCol>
                <a:gridCol w="930225">
                  <a:extLst>
                    <a:ext uri="{9D8B030D-6E8A-4147-A177-3AD203B41FA5}">
                      <a16:colId xmlns:a16="http://schemas.microsoft.com/office/drawing/2014/main" val="20001"/>
                    </a:ext>
                  </a:extLst>
                </a:gridCol>
                <a:gridCol w="930225">
                  <a:extLst>
                    <a:ext uri="{9D8B030D-6E8A-4147-A177-3AD203B41FA5}">
                      <a16:colId xmlns:a16="http://schemas.microsoft.com/office/drawing/2014/main" val="20002"/>
                    </a:ext>
                  </a:extLst>
                </a:gridCol>
                <a:gridCol w="930225">
                  <a:extLst>
                    <a:ext uri="{9D8B030D-6E8A-4147-A177-3AD203B41FA5}">
                      <a16:colId xmlns:a16="http://schemas.microsoft.com/office/drawing/2014/main" val="20003"/>
                    </a:ext>
                  </a:extLst>
                </a:gridCol>
              </a:tblGrid>
              <a:tr h="704600">
                <a:tc>
                  <a:txBody>
                    <a:bodyPr/>
                    <a:lstStyle/>
                    <a:p>
                      <a:pPr marL="0" lvl="0" indent="0" algn="ctr" rtl="0">
                        <a:spcBef>
                          <a:spcPts val="0"/>
                        </a:spcBef>
                        <a:spcAft>
                          <a:spcPts val="0"/>
                        </a:spcAft>
                        <a:buNone/>
                      </a:pPr>
                      <a:r>
                        <a:rPr lang="en-GB" sz="2100" b="1">
                          <a:latin typeface="Roboto"/>
                          <a:ea typeface="Roboto"/>
                          <a:cs typeface="Roboto"/>
                          <a:sym typeface="Roboto"/>
                        </a:rPr>
                        <a:t>I</a:t>
                      </a:r>
                      <a:endParaRPr sz="2100" b="1">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4600">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IV</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IV</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latin typeface="Roboto"/>
                          <a:ea typeface="Roboto"/>
                          <a:cs typeface="Roboto"/>
                          <a:sym typeface="Roboto"/>
                        </a:rPr>
                        <a:t>I</a:t>
                      </a:r>
                      <a:endParaRPr sz="2100" b="1">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chemeClr val="dk1"/>
                          </a:solidFill>
                          <a:latin typeface="Roboto"/>
                          <a:ea typeface="Roboto"/>
                          <a:cs typeface="Roboto"/>
                          <a:sym typeface="Roboto"/>
                        </a:rPr>
                        <a:t>I</a:t>
                      </a:r>
                      <a:endParaRPr sz="2100" b="1">
                        <a:solidFill>
                          <a:schemeClr val="dk1"/>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01275">
                <a:tc>
                  <a:txBody>
                    <a:bodyPr/>
                    <a:lstStyle/>
                    <a:p>
                      <a:pPr marL="0" lvl="0" indent="0" algn="ctr" rtl="0">
                        <a:spcBef>
                          <a:spcPts val="0"/>
                        </a:spcBef>
                        <a:spcAft>
                          <a:spcPts val="0"/>
                        </a:spcAft>
                        <a:buNone/>
                      </a:pPr>
                      <a:r>
                        <a:rPr lang="en-GB" sz="2100" b="1">
                          <a:latin typeface="Roboto"/>
                          <a:ea typeface="Roboto"/>
                          <a:cs typeface="Roboto"/>
                          <a:sym typeface="Roboto"/>
                        </a:rPr>
                        <a:t>V</a:t>
                      </a:r>
                      <a:endParaRPr sz="2100" b="1">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latin typeface="Roboto"/>
                          <a:ea typeface="Roboto"/>
                          <a:cs typeface="Roboto"/>
                          <a:sym typeface="Roboto"/>
                        </a:rPr>
                        <a:t>IV</a:t>
                      </a:r>
                      <a:endParaRPr sz="2100" b="1">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rgbClr val="000000"/>
                          </a:solidFill>
                          <a:latin typeface="Roboto"/>
                          <a:ea typeface="Roboto"/>
                          <a:cs typeface="Roboto"/>
                          <a:sym typeface="Roboto"/>
                        </a:rPr>
                        <a:t>I</a:t>
                      </a:r>
                      <a:endParaRPr sz="2100" b="1">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rgbClr val="000000"/>
                          </a:solidFill>
                          <a:latin typeface="Roboto"/>
                          <a:ea typeface="Roboto"/>
                          <a:cs typeface="Roboto"/>
                          <a:sym typeface="Roboto"/>
                        </a:rPr>
                        <a:t>I</a:t>
                      </a:r>
                      <a:endParaRPr sz="2100" b="1">
                        <a:solidFill>
                          <a:srgbClr val="000000"/>
                        </a:solidFill>
                        <a:latin typeface="Roboto"/>
                        <a:ea typeface="Roboto"/>
                        <a:cs typeface="Roboto"/>
                        <a:sym typeface="Roboto"/>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335" name="Google Shape;335;p47"/>
          <p:cNvGraphicFramePr/>
          <p:nvPr/>
        </p:nvGraphicFramePr>
        <p:xfrm>
          <a:off x="3720900" y="978825"/>
          <a:ext cx="2799125" cy="704600"/>
        </p:xfrm>
        <a:graphic>
          <a:graphicData uri="http://schemas.openxmlformats.org/drawingml/2006/table">
            <a:tbl>
              <a:tblPr>
                <a:noFill/>
                <a:tableStyleId>{907D08FD-9C06-41BF-AD58-382651741F0F}</a:tableStyleId>
              </a:tblPr>
              <a:tblGrid>
                <a:gridCol w="922300">
                  <a:extLst>
                    <a:ext uri="{9D8B030D-6E8A-4147-A177-3AD203B41FA5}">
                      <a16:colId xmlns:a16="http://schemas.microsoft.com/office/drawing/2014/main" val="20000"/>
                    </a:ext>
                  </a:extLst>
                </a:gridCol>
                <a:gridCol w="922300">
                  <a:extLst>
                    <a:ext uri="{9D8B030D-6E8A-4147-A177-3AD203B41FA5}">
                      <a16:colId xmlns:a16="http://schemas.microsoft.com/office/drawing/2014/main" val="20001"/>
                    </a:ext>
                  </a:extLst>
                </a:gridCol>
                <a:gridCol w="954525">
                  <a:extLst>
                    <a:ext uri="{9D8B030D-6E8A-4147-A177-3AD203B41FA5}">
                      <a16:colId xmlns:a16="http://schemas.microsoft.com/office/drawing/2014/main" val="20002"/>
                    </a:ext>
                  </a:extLst>
                </a:gridCol>
              </a:tblGrid>
              <a:tr h="704600">
                <a:tc>
                  <a:txBody>
                    <a:bodyPr/>
                    <a:lstStyle/>
                    <a:p>
                      <a:pPr marL="0" lvl="0" indent="0" algn="ctr" rtl="0">
                        <a:spcBef>
                          <a:spcPts val="0"/>
                        </a:spcBef>
                        <a:spcAft>
                          <a:spcPts val="0"/>
                        </a:spcAft>
                        <a:buNone/>
                      </a:pPr>
                      <a:r>
                        <a:rPr lang="en-GB" sz="2100" b="1">
                          <a:solidFill>
                            <a:srgbClr val="FF0000"/>
                          </a:solidFill>
                          <a:latin typeface="Roboto"/>
                          <a:ea typeface="Roboto"/>
                          <a:cs typeface="Roboto"/>
                          <a:sym typeface="Roboto"/>
                        </a:rPr>
                        <a:t>I</a:t>
                      </a:r>
                      <a:endParaRPr sz="2100" b="1">
                        <a:solidFill>
                          <a:srgbClr val="FF0000"/>
                        </a:solidFill>
                        <a:latin typeface="Roboto"/>
                        <a:ea typeface="Roboto"/>
                        <a:cs typeface="Roboto"/>
                        <a:sym typeface="Roboto"/>
                      </a:endParaRPr>
                    </a:p>
                  </a:txBody>
                  <a:tcPr marL="91425" marR="91425" marT="91425" marB="91425" anchor="ctr">
                    <a:lnL w="28575" cap="flat" cmpd="sng">
                      <a:solidFill>
                        <a:srgbClr val="FF0000"/>
                      </a:solidFill>
                      <a:prstDash val="solid"/>
                      <a:round/>
                      <a:headEnd type="none" w="sm" len="sm"/>
                      <a:tailEnd type="none" w="sm" len="sm"/>
                    </a:lnL>
                    <a:lnR w="28575" cap="flat" cmpd="sng">
                      <a:solidFill>
                        <a:srgbClr val="FF0000"/>
                      </a:solidFill>
                      <a:prstDash val="solid"/>
                      <a:round/>
                      <a:headEnd type="none" w="sm" len="sm"/>
                      <a:tailEnd type="none" w="sm" len="sm"/>
                    </a:lnR>
                    <a:lnT w="28575" cap="flat" cmpd="sng">
                      <a:solidFill>
                        <a:srgbClr val="FF0000"/>
                      </a:solidFill>
                      <a:prstDash val="solid"/>
                      <a:round/>
                      <a:headEnd type="none" w="sm" len="sm"/>
                      <a:tailEnd type="none" w="sm" len="sm"/>
                    </a:lnT>
                    <a:lnB w="2857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rgbClr val="FF0000"/>
                          </a:solidFill>
                          <a:latin typeface="Roboto"/>
                          <a:ea typeface="Roboto"/>
                          <a:cs typeface="Roboto"/>
                          <a:sym typeface="Roboto"/>
                        </a:rPr>
                        <a:t>I</a:t>
                      </a:r>
                      <a:endParaRPr sz="2100" b="1">
                        <a:solidFill>
                          <a:srgbClr val="FF0000"/>
                        </a:solidFill>
                        <a:latin typeface="Roboto"/>
                        <a:ea typeface="Roboto"/>
                        <a:cs typeface="Roboto"/>
                        <a:sym typeface="Roboto"/>
                      </a:endParaRPr>
                    </a:p>
                  </a:txBody>
                  <a:tcPr marL="91425" marR="91425" marT="91425" marB="91425" anchor="ctr">
                    <a:lnL w="28575" cap="flat" cmpd="sng">
                      <a:solidFill>
                        <a:srgbClr val="FF0000"/>
                      </a:solidFill>
                      <a:prstDash val="solid"/>
                      <a:round/>
                      <a:headEnd type="none" w="sm" len="sm"/>
                      <a:tailEnd type="none" w="sm" len="sm"/>
                    </a:lnL>
                    <a:lnR w="28575" cap="flat" cmpd="sng">
                      <a:solidFill>
                        <a:srgbClr val="FF0000"/>
                      </a:solidFill>
                      <a:prstDash val="solid"/>
                      <a:round/>
                      <a:headEnd type="none" w="sm" len="sm"/>
                      <a:tailEnd type="none" w="sm" len="sm"/>
                    </a:lnR>
                    <a:lnT w="28575" cap="flat" cmpd="sng">
                      <a:solidFill>
                        <a:srgbClr val="FF0000"/>
                      </a:solidFill>
                      <a:prstDash val="solid"/>
                      <a:round/>
                      <a:headEnd type="none" w="sm" len="sm"/>
                      <a:tailEnd type="none" w="sm" len="sm"/>
                    </a:lnT>
                    <a:lnB w="2857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GB" sz="2100" b="1">
                          <a:solidFill>
                            <a:srgbClr val="FF0000"/>
                          </a:solidFill>
                          <a:latin typeface="Roboto"/>
                          <a:ea typeface="Roboto"/>
                          <a:cs typeface="Roboto"/>
                          <a:sym typeface="Roboto"/>
                        </a:rPr>
                        <a:t>I</a:t>
                      </a:r>
                      <a:endParaRPr sz="2100" b="1">
                        <a:solidFill>
                          <a:srgbClr val="FF0000"/>
                        </a:solidFill>
                        <a:latin typeface="Roboto"/>
                        <a:ea typeface="Roboto"/>
                        <a:cs typeface="Roboto"/>
                        <a:sym typeface="Roboto"/>
                      </a:endParaRPr>
                    </a:p>
                  </a:txBody>
                  <a:tcPr marL="91425" marR="91425" marT="91425" marB="91425" anchor="ctr">
                    <a:lnL w="28575" cap="flat" cmpd="sng">
                      <a:solidFill>
                        <a:srgbClr val="FF0000"/>
                      </a:solidFill>
                      <a:prstDash val="solid"/>
                      <a:round/>
                      <a:headEnd type="none" w="sm" len="sm"/>
                      <a:tailEnd type="none" w="sm" len="sm"/>
                    </a:lnL>
                    <a:lnR w="28575" cap="flat" cmpd="sng">
                      <a:solidFill>
                        <a:srgbClr val="FF0000"/>
                      </a:solidFill>
                      <a:prstDash val="solid"/>
                      <a:round/>
                      <a:headEnd type="none" w="sm" len="sm"/>
                      <a:tailEnd type="none" w="sm" len="sm"/>
                    </a:lnR>
                    <a:lnT w="28575" cap="flat" cmpd="sng">
                      <a:solidFill>
                        <a:srgbClr val="FF0000"/>
                      </a:solidFill>
                      <a:prstDash val="solid"/>
                      <a:round/>
                      <a:headEnd type="none" w="sm" len="sm"/>
                      <a:tailEnd type="none" w="sm" len="sm"/>
                    </a:lnT>
                    <a:lnB w="2857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36" name="Google Shape;336;p47"/>
          <p:cNvGraphicFramePr/>
          <p:nvPr/>
        </p:nvGraphicFramePr>
        <p:xfrm>
          <a:off x="3702650" y="1683425"/>
          <a:ext cx="940550" cy="704600"/>
        </p:xfrm>
        <a:graphic>
          <a:graphicData uri="http://schemas.openxmlformats.org/drawingml/2006/table">
            <a:tbl>
              <a:tblPr>
                <a:noFill/>
                <a:tableStyleId>{907D08FD-9C06-41BF-AD58-382651741F0F}</a:tableStyleId>
              </a:tblPr>
              <a:tblGrid>
                <a:gridCol w="940550">
                  <a:extLst>
                    <a:ext uri="{9D8B030D-6E8A-4147-A177-3AD203B41FA5}">
                      <a16:colId xmlns:a16="http://schemas.microsoft.com/office/drawing/2014/main" val="20000"/>
                    </a:ext>
                  </a:extLst>
                </a:gridCol>
              </a:tblGrid>
              <a:tr h="704600">
                <a:tc>
                  <a:txBody>
                    <a:bodyPr/>
                    <a:lstStyle/>
                    <a:p>
                      <a:pPr marL="0" lvl="0" indent="0" algn="ctr" rtl="0">
                        <a:spcBef>
                          <a:spcPts val="0"/>
                        </a:spcBef>
                        <a:spcAft>
                          <a:spcPts val="0"/>
                        </a:spcAft>
                        <a:buNone/>
                      </a:pPr>
                      <a:r>
                        <a:rPr lang="en-GB" sz="2100" b="1">
                          <a:solidFill>
                            <a:srgbClr val="FF0000"/>
                          </a:solidFill>
                          <a:latin typeface="Roboto"/>
                          <a:ea typeface="Roboto"/>
                          <a:cs typeface="Roboto"/>
                          <a:sym typeface="Roboto"/>
                        </a:rPr>
                        <a:t>I</a:t>
                      </a:r>
                      <a:endParaRPr>
                        <a:solidFill>
                          <a:srgbClr val="FF0000"/>
                        </a:solidFill>
                      </a:endParaRPr>
                    </a:p>
                  </a:txBody>
                  <a:tcPr marL="91425" marR="91425" marT="91425" marB="91425" anchor="ctr">
                    <a:lnL w="28575" cap="flat" cmpd="sng">
                      <a:solidFill>
                        <a:srgbClr val="FF0000"/>
                      </a:solidFill>
                      <a:prstDash val="solid"/>
                      <a:round/>
                      <a:headEnd type="none" w="sm" len="sm"/>
                      <a:tailEnd type="none" w="sm" len="sm"/>
                    </a:lnL>
                    <a:lnR w="28575" cap="flat" cmpd="sng">
                      <a:solidFill>
                        <a:srgbClr val="FF0000"/>
                      </a:solidFill>
                      <a:prstDash val="solid"/>
                      <a:round/>
                      <a:headEnd type="none" w="sm" len="sm"/>
                      <a:tailEnd type="none" w="sm" len="sm"/>
                    </a:lnR>
                    <a:lnT w="28575" cap="flat" cmpd="sng">
                      <a:solidFill>
                        <a:srgbClr val="FF0000"/>
                      </a:solidFill>
                      <a:prstDash val="solid"/>
                      <a:round/>
                      <a:headEnd type="none" w="sm" len="sm"/>
                      <a:tailEnd type="none" w="sm" len="sm"/>
                    </a:lnT>
                    <a:lnB w="2857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7" name="Google Shape;337;p47"/>
          <p:cNvSpPr txBox="1"/>
          <p:nvPr/>
        </p:nvSpPr>
        <p:spPr>
          <a:xfrm>
            <a:off x="84325" y="3558300"/>
            <a:ext cx="4182300" cy="10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Crossroads by Robert Johnson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277175" y="-101325"/>
            <a:ext cx="35967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700" b="1" u="sng">
                <a:latin typeface="Roboto"/>
                <a:ea typeface="Roboto"/>
                <a:cs typeface="Roboto"/>
                <a:sym typeface="Roboto"/>
              </a:rPr>
              <a:t>Melodic Technique:</a:t>
            </a:r>
            <a:endParaRPr sz="2700" b="1" u="sng">
              <a:latin typeface="Roboto"/>
              <a:ea typeface="Roboto"/>
              <a:cs typeface="Roboto"/>
              <a:sym typeface="Roboto"/>
            </a:endParaRPr>
          </a:p>
        </p:txBody>
      </p:sp>
      <p:sp>
        <p:nvSpPr>
          <p:cNvPr id="374" name="Google Shape;374;p52"/>
          <p:cNvSpPr txBox="1">
            <a:spLocks noGrp="1"/>
          </p:cNvSpPr>
          <p:nvPr>
            <p:ph type="body" idx="1"/>
          </p:nvPr>
        </p:nvSpPr>
        <p:spPr>
          <a:xfrm>
            <a:off x="277175" y="363900"/>
            <a:ext cx="5169900" cy="7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GB" sz="2800" b="1">
                <a:solidFill>
                  <a:schemeClr val="dk1"/>
                </a:solidFill>
                <a:latin typeface="Roboto"/>
                <a:ea typeface="Roboto"/>
                <a:cs typeface="Roboto"/>
                <a:sym typeface="Roboto"/>
              </a:rPr>
              <a:t>Vocals:</a:t>
            </a:r>
            <a:endParaRPr sz="2800" b="1">
              <a:solidFill>
                <a:schemeClr val="dk1"/>
              </a:solidFill>
              <a:latin typeface="Roboto"/>
              <a:ea typeface="Roboto"/>
              <a:cs typeface="Roboto"/>
              <a:sym typeface="Roboto"/>
            </a:endParaRPr>
          </a:p>
          <a:p>
            <a:pPr marL="285750" lvl="0" indent="-355600" algn="l" rtl="0">
              <a:lnSpc>
                <a:spcPct val="100000"/>
              </a:lnSpc>
              <a:spcBef>
                <a:spcPts val="0"/>
              </a:spcBef>
              <a:spcAft>
                <a:spcPts val="0"/>
              </a:spcAft>
              <a:buSzPts val="2700"/>
              <a:buChar char="•"/>
            </a:pPr>
            <a:r>
              <a:rPr lang="en-GB" sz="2700" b="1">
                <a:solidFill>
                  <a:schemeClr val="dk1"/>
                </a:solidFill>
                <a:latin typeface="Calibri"/>
                <a:ea typeface="Calibri"/>
                <a:cs typeface="Calibri"/>
                <a:sym typeface="Calibri"/>
              </a:rPr>
              <a:t>Vocal melody uses the classic blues </a:t>
            </a:r>
            <a:r>
              <a:rPr lang="en-GB" sz="2700" b="1" u="sng">
                <a:solidFill>
                  <a:schemeClr val="dk1"/>
                </a:solidFill>
                <a:latin typeface="Calibri"/>
                <a:ea typeface="Calibri"/>
                <a:cs typeface="Calibri"/>
                <a:sym typeface="Calibri"/>
              </a:rPr>
              <a:t>AAB </a:t>
            </a:r>
            <a:r>
              <a:rPr lang="en-GB" sz="2700" b="1">
                <a:solidFill>
                  <a:schemeClr val="dk1"/>
                </a:solidFill>
                <a:latin typeface="Calibri"/>
                <a:ea typeface="Calibri"/>
                <a:cs typeface="Calibri"/>
                <a:sym typeface="Calibri"/>
              </a:rPr>
              <a:t>rhyming pattern. </a:t>
            </a:r>
            <a:endParaRPr sz="2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p:txBody>
      </p:sp>
      <p:pic>
        <p:nvPicPr>
          <p:cNvPr id="375" name="Google Shape;375;p52" descr="Graphical user interface, calendar&#10;&#10;Description automatically generated"/>
          <p:cNvPicPr preferRelativeResize="0"/>
          <p:nvPr/>
        </p:nvPicPr>
        <p:blipFill rotWithShape="1">
          <a:blip r:embed="rId3">
            <a:alphaModFix/>
          </a:blip>
          <a:srcRect l="33710" t="38187" r="12635" b="24747"/>
          <a:stretch/>
        </p:blipFill>
        <p:spPr>
          <a:xfrm>
            <a:off x="357701" y="1824925"/>
            <a:ext cx="5613950" cy="2460349"/>
          </a:xfrm>
          <a:prstGeom prst="rect">
            <a:avLst/>
          </a:prstGeom>
          <a:noFill/>
          <a:ln>
            <a:noFill/>
          </a:ln>
        </p:spPr>
      </p:pic>
      <p:sp>
        <p:nvSpPr>
          <p:cNvPr id="376" name="Google Shape;376;p52"/>
          <p:cNvSpPr txBox="1"/>
          <p:nvPr/>
        </p:nvSpPr>
        <p:spPr>
          <a:xfrm>
            <a:off x="719099" y="1824925"/>
            <a:ext cx="4863000" cy="421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000"/>
              <a:buFont typeface="Calibri"/>
              <a:buNone/>
            </a:pPr>
            <a:r>
              <a:rPr lang="en-GB" sz="1750">
                <a:solidFill>
                  <a:srgbClr val="202124"/>
                </a:solidFill>
                <a:highlight>
                  <a:srgbClr val="FFFFFF"/>
                </a:highlight>
                <a:latin typeface="Roboto"/>
                <a:ea typeface="Roboto"/>
                <a:cs typeface="Roboto"/>
                <a:sym typeface="Roboto"/>
              </a:rPr>
              <a:t>I went to the crossroad, fell down on my knees</a:t>
            </a:r>
            <a:endParaRPr sz="2100" i="0" u="none" strike="noStrike" cap="none">
              <a:solidFill>
                <a:srgbClr val="000000"/>
              </a:solidFill>
              <a:latin typeface="Roboto"/>
              <a:ea typeface="Roboto"/>
              <a:cs typeface="Roboto"/>
              <a:sym typeface="Roboto"/>
            </a:endParaRPr>
          </a:p>
        </p:txBody>
      </p:sp>
      <p:sp>
        <p:nvSpPr>
          <p:cNvPr id="377" name="Google Shape;377;p52"/>
          <p:cNvSpPr txBox="1"/>
          <p:nvPr/>
        </p:nvSpPr>
        <p:spPr>
          <a:xfrm>
            <a:off x="277175" y="3362890"/>
            <a:ext cx="5753700" cy="421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Calibri"/>
              <a:buNone/>
            </a:pPr>
            <a:r>
              <a:rPr lang="en-GB" sz="1350">
                <a:solidFill>
                  <a:srgbClr val="202124"/>
                </a:solidFill>
                <a:highlight>
                  <a:srgbClr val="FFFFFF"/>
                </a:highlight>
                <a:latin typeface="Roboto"/>
                <a:ea typeface="Roboto"/>
                <a:cs typeface="Roboto"/>
                <a:sym typeface="Roboto"/>
              </a:rPr>
              <a:t>Asked the Lord above, "Have mercy, now, save poor Bob if you please"</a:t>
            </a:r>
            <a:endParaRPr sz="1700" i="0" u="none" strike="noStrike" cap="none">
              <a:solidFill>
                <a:srgbClr val="000000"/>
              </a:solidFill>
              <a:latin typeface="Roboto"/>
              <a:ea typeface="Roboto"/>
              <a:cs typeface="Roboto"/>
              <a:sym typeface="Roboto"/>
            </a:endParaRPr>
          </a:p>
        </p:txBody>
      </p:sp>
      <p:sp>
        <p:nvSpPr>
          <p:cNvPr id="378" name="Google Shape;378;p52"/>
          <p:cNvSpPr txBox="1"/>
          <p:nvPr/>
        </p:nvSpPr>
        <p:spPr>
          <a:xfrm>
            <a:off x="733174" y="2473550"/>
            <a:ext cx="4863000" cy="421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000"/>
              <a:buFont typeface="Calibri"/>
              <a:buNone/>
            </a:pPr>
            <a:r>
              <a:rPr lang="en-GB" sz="1750">
                <a:solidFill>
                  <a:srgbClr val="202124"/>
                </a:solidFill>
                <a:highlight>
                  <a:srgbClr val="FFFFFF"/>
                </a:highlight>
                <a:latin typeface="Roboto"/>
                <a:ea typeface="Roboto"/>
                <a:cs typeface="Roboto"/>
                <a:sym typeface="Roboto"/>
              </a:rPr>
              <a:t>I went to the crossroad, fell down on my knees</a:t>
            </a:r>
            <a:endParaRPr sz="2100" i="0" u="none" strike="noStrike" cap="none">
              <a:solidFill>
                <a:srgbClr val="000000"/>
              </a:solidFill>
              <a:latin typeface="Roboto"/>
              <a:ea typeface="Roboto"/>
              <a:cs typeface="Roboto"/>
              <a:sym typeface="Roboto"/>
            </a:endParaRPr>
          </a:p>
        </p:txBody>
      </p:sp>
      <p:sp>
        <p:nvSpPr>
          <p:cNvPr id="379" name="Google Shape;379;p52"/>
          <p:cNvSpPr txBox="1"/>
          <p:nvPr/>
        </p:nvSpPr>
        <p:spPr>
          <a:xfrm>
            <a:off x="357700" y="4435200"/>
            <a:ext cx="65058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u="sng">
                <a:solidFill>
                  <a:srgbClr val="0097A7"/>
                </a:solidFill>
                <a:latin typeface="Roboto"/>
                <a:ea typeface="Roboto"/>
                <a:cs typeface="Roboto"/>
                <a:sym typeface="Roboto"/>
                <a:hlinkClick r:id="rId4">
                  <a:extLst>
                    <a:ext uri="{A12FA001-AC4F-418D-AE19-62706E023703}">
                      <ahyp:hlinkClr xmlns:ahyp="http://schemas.microsoft.com/office/drawing/2018/hyperlinkcolor" val="tx"/>
                    </a:ext>
                  </a:extLst>
                </a:hlinkClick>
              </a:rPr>
              <a:t>Crossroads - Robert Johnson - 00:00 - 00:41</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277175" y="-101325"/>
            <a:ext cx="35967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700" b="1" u="sng">
                <a:latin typeface="Roboto"/>
                <a:ea typeface="Roboto"/>
                <a:cs typeface="Roboto"/>
                <a:sym typeface="Roboto"/>
              </a:rPr>
              <a:t>Melodic Technique:</a:t>
            </a:r>
            <a:endParaRPr sz="2700" b="1" u="sng">
              <a:latin typeface="Roboto"/>
              <a:ea typeface="Roboto"/>
              <a:cs typeface="Roboto"/>
              <a:sym typeface="Roboto"/>
            </a:endParaRPr>
          </a:p>
        </p:txBody>
      </p:sp>
      <p:sp>
        <p:nvSpPr>
          <p:cNvPr id="386" name="Google Shape;386;p53"/>
          <p:cNvSpPr txBox="1">
            <a:spLocks noGrp="1"/>
          </p:cNvSpPr>
          <p:nvPr>
            <p:ph type="body" idx="1"/>
          </p:nvPr>
        </p:nvSpPr>
        <p:spPr>
          <a:xfrm>
            <a:off x="277175" y="1732925"/>
            <a:ext cx="5169900" cy="7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GB" sz="3700" b="1">
                <a:solidFill>
                  <a:schemeClr val="dk1"/>
                </a:solidFill>
                <a:latin typeface="Roboto"/>
                <a:ea typeface="Roboto"/>
                <a:cs typeface="Roboto"/>
                <a:sym typeface="Roboto"/>
              </a:rPr>
              <a:t>Call and Response</a:t>
            </a:r>
            <a:r>
              <a:rPr lang="en-GB" sz="3600" b="1">
                <a:solidFill>
                  <a:schemeClr val="dk1"/>
                </a:solidFill>
                <a:latin typeface="Calibri"/>
                <a:ea typeface="Calibri"/>
                <a:cs typeface="Calibri"/>
                <a:sym typeface="Calibri"/>
              </a:rPr>
              <a:t> </a:t>
            </a:r>
            <a:endParaRPr sz="34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3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GB" sz="3700">
                <a:solidFill>
                  <a:schemeClr val="dk1"/>
                </a:solidFill>
                <a:latin typeface="Calibri"/>
                <a:ea typeface="Calibri"/>
                <a:cs typeface="Calibri"/>
                <a:sym typeface="Calibri"/>
              </a:rPr>
              <a:t>Two different instruments/ voices responding to each other</a:t>
            </a:r>
            <a:endParaRPr sz="3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p:txBody>
      </p:sp>
      <p:sp>
        <p:nvSpPr>
          <p:cNvPr id="387" name="Google Shape;387;p53"/>
          <p:cNvSpPr txBox="1"/>
          <p:nvPr/>
        </p:nvSpPr>
        <p:spPr>
          <a:xfrm>
            <a:off x="5836525" y="3070200"/>
            <a:ext cx="2361000" cy="1288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These improvised guitar riffs are a direct response to RJ’s vocal melody throughout the 12 bar structure </a:t>
            </a:r>
            <a:r>
              <a:rPr lang="en-GB" u="sng">
                <a:solidFill>
                  <a:srgbClr val="0097A7"/>
                </a:solidFill>
                <a:hlinkClick r:id="rId3">
                  <a:extLst>
                    <a:ext uri="{A12FA001-AC4F-418D-AE19-62706E023703}">
                      <ahyp:hlinkClr xmlns:ahyp="http://schemas.microsoft.com/office/drawing/2018/hyperlinkcolor" val="tx"/>
                    </a:ext>
                  </a:extLst>
                </a:hlinkClick>
              </a:rPr>
              <a:t>(00:08  - 00:38)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a:spLocks noGrp="1"/>
          </p:cNvSpPr>
          <p:nvPr>
            <p:ph type="title"/>
          </p:nvPr>
        </p:nvSpPr>
        <p:spPr>
          <a:xfrm>
            <a:off x="277175" y="-101325"/>
            <a:ext cx="35967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700" b="1" u="sng">
                <a:latin typeface="Roboto"/>
                <a:ea typeface="Roboto"/>
                <a:cs typeface="Roboto"/>
                <a:sym typeface="Roboto"/>
              </a:rPr>
              <a:t>Melodic Technique:</a:t>
            </a:r>
            <a:endParaRPr sz="2700" b="1" u="sng">
              <a:latin typeface="Roboto"/>
              <a:ea typeface="Roboto"/>
              <a:cs typeface="Roboto"/>
              <a:sym typeface="Roboto"/>
            </a:endParaRPr>
          </a:p>
        </p:txBody>
      </p:sp>
      <p:sp>
        <p:nvSpPr>
          <p:cNvPr id="394" name="Google Shape;394;p54"/>
          <p:cNvSpPr txBox="1">
            <a:spLocks noGrp="1"/>
          </p:cNvSpPr>
          <p:nvPr>
            <p:ph type="body" idx="1"/>
          </p:nvPr>
        </p:nvSpPr>
        <p:spPr>
          <a:xfrm>
            <a:off x="277175" y="1732925"/>
            <a:ext cx="5169900" cy="7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GB" sz="3700" b="1">
                <a:solidFill>
                  <a:schemeClr val="dk1"/>
                </a:solidFill>
                <a:latin typeface="Roboto"/>
                <a:ea typeface="Roboto"/>
                <a:cs typeface="Roboto"/>
                <a:sym typeface="Roboto"/>
              </a:rPr>
              <a:t>Blues scale</a:t>
            </a:r>
            <a:r>
              <a:rPr lang="en-GB" sz="3600" b="1">
                <a:solidFill>
                  <a:schemeClr val="dk1"/>
                </a:solidFill>
                <a:latin typeface="Calibri"/>
                <a:ea typeface="Calibri"/>
                <a:cs typeface="Calibri"/>
                <a:sym typeface="Calibri"/>
              </a:rPr>
              <a:t> </a:t>
            </a:r>
            <a:endParaRPr sz="34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3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3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p:txBody>
      </p:sp>
      <p:pic>
        <p:nvPicPr>
          <p:cNvPr id="395" name="Google Shape;395;p54" descr="Diagram&#10;&#10;Description automatically generated"/>
          <p:cNvPicPr preferRelativeResize="0"/>
          <p:nvPr/>
        </p:nvPicPr>
        <p:blipFill rotWithShape="1">
          <a:blip r:embed="rId3">
            <a:alphaModFix/>
          </a:blip>
          <a:srcRect/>
          <a:stretch/>
        </p:blipFill>
        <p:spPr>
          <a:xfrm>
            <a:off x="3519950" y="2275050"/>
            <a:ext cx="3536440" cy="2111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5"/>
          <p:cNvSpPr txBox="1"/>
          <p:nvPr/>
        </p:nvSpPr>
        <p:spPr>
          <a:xfrm>
            <a:off x="0" y="320425"/>
            <a:ext cx="3642600" cy="461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2700"/>
              <a:buFont typeface="Calibri"/>
              <a:buNone/>
            </a:pPr>
            <a:r>
              <a:rPr lang="en-GB" sz="2700" b="1" i="0" u="none" strike="noStrike" cap="none">
                <a:solidFill>
                  <a:schemeClr val="dk1"/>
                </a:solidFill>
                <a:latin typeface="Roboto"/>
                <a:ea typeface="Roboto"/>
                <a:cs typeface="Roboto"/>
                <a:sym typeface="Roboto"/>
              </a:rPr>
              <a:t>Rhythms In Blues Music</a:t>
            </a:r>
            <a:endParaRPr sz="1100" b="1" i="0" u="none" strike="noStrike" cap="none">
              <a:solidFill>
                <a:srgbClr val="000000"/>
              </a:solidFill>
              <a:latin typeface="Roboto"/>
              <a:ea typeface="Roboto"/>
              <a:cs typeface="Roboto"/>
              <a:sym typeface="Roboto"/>
            </a:endParaRPr>
          </a:p>
        </p:txBody>
      </p:sp>
      <p:sp>
        <p:nvSpPr>
          <p:cNvPr id="402" name="Google Shape;402;p55"/>
          <p:cNvSpPr txBox="1"/>
          <p:nvPr/>
        </p:nvSpPr>
        <p:spPr>
          <a:xfrm>
            <a:off x="-716500" y="982856"/>
            <a:ext cx="9144000" cy="5682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a:solidFill>
                  <a:schemeClr val="dk1"/>
                </a:solidFill>
                <a:latin typeface="Roboto"/>
                <a:ea typeface="Roboto"/>
                <a:cs typeface="Roboto"/>
                <a:sym typeface="Roboto"/>
              </a:rPr>
              <a:t>P</a:t>
            </a:r>
            <a:r>
              <a:rPr lang="en-GB" sz="1800" i="0" u="none" strike="noStrike" cap="none">
                <a:solidFill>
                  <a:schemeClr val="dk1"/>
                </a:solidFill>
                <a:latin typeface="Roboto"/>
                <a:ea typeface="Roboto"/>
                <a:cs typeface="Roboto"/>
                <a:sym typeface="Roboto"/>
              </a:rPr>
              <a:t>atterns alternate between </a:t>
            </a:r>
            <a:r>
              <a:rPr lang="en-GB" sz="1800" i="0" u="sng" strike="noStrike" cap="none">
                <a:solidFill>
                  <a:schemeClr val="dk1"/>
                </a:solidFill>
                <a:latin typeface="Roboto"/>
                <a:ea typeface="Roboto"/>
                <a:cs typeface="Roboto"/>
                <a:sym typeface="Roboto"/>
              </a:rPr>
              <a:t>long</a:t>
            </a:r>
            <a:r>
              <a:rPr lang="en-GB" sz="1800" i="0" u="none" strike="noStrike" cap="none">
                <a:solidFill>
                  <a:schemeClr val="dk1"/>
                </a:solidFill>
                <a:latin typeface="Roboto"/>
                <a:ea typeface="Roboto"/>
                <a:cs typeface="Roboto"/>
                <a:sym typeface="Roboto"/>
              </a:rPr>
              <a:t> and </a:t>
            </a:r>
            <a:r>
              <a:rPr lang="en-GB" sz="1800" i="0" u="sng" strike="noStrike" cap="none">
                <a:solidFill>
                  <a:schemeClr val="dk1"/>
                </a:solidFill>
                <a:latin typeface="Roboto"/>
                <a:ea typeface="Roboto"/>
                <a:cs typeface="Roboto"/>
                <a:sym typeface="Roboto"/>
              </a:rPr>
              <a:t>short</a:t>
            </a:r>
            <a:r>
              <a:rPr lang="en-GB" sz="1800" i="0" u="none" strike="noStrike" cap="none">
                <a:solidFill>
                  <a:schemeClr val="dk1"/>
                </a:solidFill>
                <a:latin typeface="Roboto"/>
                <a:ea typeface="Roboto"/>
                <a:cs typeface="Roboto"/>
                <a:sym typeface="Roboto"/>
              </a:rPr>
              <a:t> durations</a:t>
            </a:r>
            <a:endParaRPr sz="1800" i="0" u="sng" strike="noStrike" cap="none">
              <a:solidFill>
                <a:schemeClr val="dk1"/>
              </a:solidFill>
              <a:latin typeface="Roboto"/>
              <a:ea typeface="Roboto"/>
              <a:cs typeface="Roboto"/>
              <a:sym typeface="Roboto"/>
            </a:endParaRPr>
          </a:p>
        </p:txBody>
      </p:sp>
      <p:pic>
        <p:nvPicPr>
          <p:cNvPr id="403" name="Google Shape;403;p55" descr="Chart, box and whisker chart&#10;&#10;Description automatically generated"/>
          <p:cNvPicPr preferRelativeResize="0"/>
          <p:nvPr/>
        </p:nvPicPr>
        <p:blipFill rotWithShape="1">
          <a:blip r:embed="rId3">
            <a:alphaModFix/>
          </a:blip>
          <a:srcRect t="12671" r="46097"/>
          <a:stretch/>
        </p:blipFill>
        <p:spPr>
          <a:xfrm>
            <a:off x="69578" y="2183930"/>
            <a:ext cx="4820223" cy="1917542"/>
          </a:xfrm>
          <a:prstGeom prst="rect">
            <a:avLst/>
          </a:prstGeom>
          <a:noFill/>
          <a:ln>
            <a:noFill/>
          </a:ln>
        </p:spPr>
      </p:pic>
      <p:sp>
        <p:nvSpPr>
          <p:cNvPr id="404" name="Google Shape;404;p55"/>
          <p:cNvSpPr txBox="1"/>
          <p:nvPr/>
        </p:nvSpPr>
        <p:spPr>
          <a:xfrm>
            <a:off x="-13940" y="1648920"/>
            <a:ext cx="4903800" cy="5682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2700"/>
              <a:buFont typeface="Calibri"/>
              <a:buNone/>
            </a:pPr>
            <a:r>
              <a:rPr lang="en-GB" sz="2700" i="0" u="none" strike="noStrike" cap="none">
                <a:solidFill>
                  <a:schemeClr val="dk1"/>
                </a:solidFill>
                <a:latin typeface="Roboto"/>
                <a:ea typeface="Roboto"/>
                <a:cs typeface="Roboto"/>
                <a:sym typeface="Roboto"/>
              </a:rPr>
              <a:t>Triplet Swing</a:t>
            </a:r>
            <a:endParaRPr sz="2700" i="0" u="sng" strike="noStrike" cap="none">
              <a:solidFill>
                <a:schemeClr val="dk1"/>
              </a:solidFill>
              <a:latin typeface="Roboto"/>
              <a:ea typeface="Roboto"/>
              <a:cs typeface="Roboto"/>
              <a:sym typeface="Roboto"/>
            </a:endParaRPr>
          </a:p>
        </p:txBody>
      </p:sp>
      <p:sp>
        <p:nvSpPr>
          <p:cNvPr id="405" name="Google Shape;405;p55"/>
          <p:cNvSpPr txBox="1"/>
          <p:nvPr/>
        </p:nvSpPr>
        <p:spPr>
          <a:xfrm>
            <a:off x="5058600" y="1698700"/>
            <a:ext cx="3936600" cy="13749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1800"/>
              <a:buFont typeface="Calibri"/>
              <a:buNone/>
            </a:pPr>
            <a:endParaRPr sz="1500">
              <a:solidFill>
                <a:schemeClr val="dk1"/>
              </a:solidFill>
              <a:latin typeface="Roboto"/>
              <a:ea typeface="Roboto"/>
              <a:cs typeface="Roboto"/>
              <a:sym typeface="Roboto"/>
            </a:endParaRPr>
          </a:p>
          <a:p>
            <a:pPr marL="0" marR="0" lvl="0" indent="0" algn="l" rtl="0">
              <a:lnSpc>
                <a:spcPct val="90000"/>
              </a:lnSpc>
              <a:spcBef>
                <a:spcPts val="0"/>
              </a:spcBef>
              <a:spcAft>
                <a:spcPts val="0"/>
              </a:spcAft>
              <a:buClr>
                <a:schemeClr val="dk1"/>
              </a:buClr>
              <a:buSzPts val="1800"/>
              <a:buFont typeface="Calibri"/>
              <a:buNone/>
            </a:pPr>
            <a:endParaRPr sz="1500">
              <a:solidFill>
                <a:schemeClr val="dk1"/>
              </a:solidFill>
              <a:latin typeface="Roboto"/>
              <a:ea typeface="Roboto"/>
              <a:cs typeface="Roboto"/>
              <a:sym typeface="Roboto"/>
            </a:endParaRPr>
          </a:p>
          <a:p>
            <a:pPr marL="0" marR="0" lvl="0" indent="0" algn="l" rtl="0">
              <a:lnSpc>
                <a:spcPct val="90000"/>
              </a:lnSpc>
              <a:spcBef>
                <a:spcPts val="0"/>
              </a:spcBef>
              <a:spcAft>
                <a:spcPts val="0"/>
              </a:spcAft>
              <a:buClr>
                <a:schemeClr val="dk1"/>
              </a:buClr>
              <a:buSzPts val="1800"/>
              <a:buFont typeface="Calibri"/>
              <a:buNone/>
            </a:pPr>
            <a:r>
              <a:rPr lang="en-GB" sz="1500">
                <a:solidFill>
                  <a:schemeClr val="dk1"/>
                </a:solidFill>
                <a:latin typeface="Roboto"/>
                <a:ea typeface="Roboto"/>
                <a:cs typeface="Roboto"/>
                <a:sym typeface="Roboto"/>
              </a:rPr>
              <a:t>Swing rhythm guitar with solo: </a:t>
            </a:r>
            <a:r>
              <a:rPr lang="en-GB" sz="1500" u="sng">
                <a:solidFill>
                  <a:schemeClr val="hlink"/>
                </a:solidFill>
                <a:latin typeface="Roboto"/>
                <a:ea typeface="Roboto"/>
                <a:cs typeface="Roboto"/>
                <a:sym typeface="Roboto"/>
                <a:hlinkClick r:id="rId4"/>
              </a:rPr>
              <a:t>Kind Hearted Woman - 01:46 - 02:23 - Robert Johnson</a:t>
            </a:r>
            <a:endParaRPr sz="1500">
              <a:solidFill>
                <a:schemeClr val="dk1"/>
              </a:solidFill>
              <a:latin typeface="Roboto"/>
              <a:ea typeface="Roboto"/>
              <a:cs typeface="Roboto"/>
              <a:sym typeface="Roboto"/>
            </a:endParaRPr>
          </a:p>
          <a:p>
            <a:pPr marL="0" marR="0" lvl="0" indent="0" algn="l" rtl="0">
              <a:lnSpc>
                <a:spcPct val="90000"/>
              </a:lnSpc>
              <a:spcBef>
                <a:spcPts val="0"/>
              </a:spcBef>
              <a:spcAft>
                <a:spcPts val="0"/>
              </a:spcAft>
              <a:buClr>
                <a:schemeClr val="dk1"/>
              </a:buClr>
              <a:buSzPts val="1800"/>
              <a:buFont typeface="Calibri"/>
              <a:buNone/>
            </a:pPr>
            <a:endParaRPr sz="1500">
              <a:solidFill>
                <a:schemeClr val="dk1"/>
              </a:solidFill>
              <a:latin typeface="Roboto"/>
              <a:ea typeface="Roboto"/>
              <a:cs typeface="Roboto"/>
              <a:sym typeface="Roboto"/>
            </a:endParaRPr>
          </a:p>
          <a:p>
            <a:pPr marL="0" marR="0" lvl="0" indent="0" algn="l" rtl="0">
              <a:lnSpc>
                <a:spcPct val="90000"/>
              </a:lnSpc>
              <a:spcBef>
                <a:spcPts val="0"/>
              </a:spcBef>
              <a:spcAft>
                <a:spcPts val="0"/>
              </a:spcAft>
              <a:buClr>
                <a:schemeClr val="dk1"/>
              </a:buClr>
              <a:buSzPts val="1800"/>
              <a:buFont typeface="Calibri"/>
              <a:buNone/>
            </a:pPr>
            <a:r>
              <a:rPr lang="en-GB" sz="1500">
                <a:solidFill>
                  <a:schemeClr val="dk1"/>
                </a:solidFill>
                <a:latin typeface="Roboto"/>
                <a:ea typeface="Roboto"/>
                <a:cs typeface="Roboto"/>
                <a:sym typeface="Roboto"/>
              </a:rPr>
              <a:t>Swing Rhythm using slide guitar - Crossroads </a:t>
            </a:r>
            <a:r>
              <a:rPr lang="en-GB" sz="1500" u="sng">
                <a:solidFill>
                  <a:schemeClr val="hlink"/>
                </a:solidFill>
                <a:latin typeface="Roboto"/>
                <a:ea typeface="Roboto"/>
                <a:cs typeface="Roboto"/>
                <a:sym typeface="Roboto"/>
                <a:hlinkClick r:id="rId5"/>
              </a:rPr>
              <a:t>Intro - 00:00 - 00:08</a:t>
            </a:r>
            <a:r>
              <a:rPr lang="en-GB" sz="1500">
                <a:solidFill>
                  <a:schemeClr val="dk1"/>
                </a:solidFill>
                <a:latin typeface="Roboto"/>
                <a:ea typeface="Roboto"/>
                <a:cs typeface="Roboto"/>
                <a:sym typeface="Roboto"/>
              </a:rPr>
              <a:t> - The swing rhythm continues throughout.</a:t>
            </a:r>
            <a:endParaRPr sz="15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7"/>
          <p:cNvSpPr txBox="1"/>
          <p:nvPr/>
        </p:nvSpPr>
        <p:spPr>
          <a:xfrm>
            <a:off x="0" y="0"/>
            <a:ext cx="57000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u="sng">
                <a:latin typeface="Roboto"/>
                <a:ea typeface="Roboto"/>
                <a:cs typeface="Roboto"/>
                <a:sym typeface="Roboto"/>
              </a:rPr>
              <a:t>Sonic Features:   Production techniques:</a:t>
            </a:r>
            <a:endParaRPr sz="1900" b="1" u="sng">
              <a:latin typeface="Roboto"/>
              <a:ea typeface="Roboto"/>
              <a:cs typeface="Roboto"/>
              <a:sym typeface="Roboto"/>
            </a:endParaRPr>
          </a:p>
        </p:txBody>
      </p:sp>
      <p:sp>
        <p:nvSpPr>
          <p:cNvPr id="423" name="Google Shape;423;p57"/>
          <p:cNvSpPr/>
          <p:nvPr/>
        </p:nvSpPr>
        <p:spPr>
          <a:xfrm>
            <a:off x="108000" y="885000"/>
            <a:ext cx="8928000" cy="4258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300" b="1" u="sng">
                <a:solidFill>
                  <a:schemeClr val="dk1"/>
                </a:solidFill>
                <a:latin typeface="Roboto"/>
                <a:ea typeface="Roboto"/>
                <a:cs typeface="Roboto"/>
                <a:sym typeface="Roboto"/>
              </a:rPr>
              <a:t>Production - How Delta Blues was recorded:</a:t>
            </a: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a:solidFill>
                  <a:srgbClr val="242424"/>
                </a:solidFill>
                <a:latin typeface="Roboto"/>
                <a:ea typeface="Roboto"/>
                <a:cs typeface="Roboto"/>
                <a:sym typeface="Roboto"/>
              </a:rPr>
              <a:t>A</a:t>
            </a:r>
            <a:r>
              <a:rPr lang="en-GB" sz="1600" u="sng">
                <a:solidFill>
                  <a:schemeClr val="hlink"/>
                </a:solidFill>
                <a:latin typeface="Roboto"/>
                <a:ea typeface="Roboto"/>
                <a:cs typeface="Roboto"/>
                <a:sym typeface="Roboto"/>
                <a:hlinkClick r:id="rId3"/>
              </a:rPr>
              <a:t>n example of the first blues recording in 1923, which was from the acoustic era</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100">
              <a:solidFill>
                <a:srgbClr val="242424"/>
              </a:solidFill>
              <a:latin typeface="Roboto"/>
              <a:ea typeface="Roboto"/>
              <a:cs typeface="Roboto"/>
              <a:sym typeface="Roboto"/>
            </a:endParaRPr>
          </a:p>
        </p:txBody>
      </p:sp>
      <p:sp>
        <p:nvSpPr>
          <p:cNvPr id="424" name="Google Shape;424;p57"/>
          <p:cNvSpPr/>
          <p:nvPr/>
        </p:nvSpPr>
        <p:spPr>
          <a:xfrm>
            <a:off x="6030900" y="0"/>
            <a:ext cx="3113100" cy="885000"/>
          </a:xfrm>
          <a:prstGeom prst="chevron">
            <a:avLst>
              <a:gd name="adj" fmla="val 50923"/>
            </a:avLst>
          </a:prstGeom>
          <a:solidFill>
            <a:srgbClr val="0070C0"/>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rgbClr val="000000"/>
              </a:buClr>
              <a:buSzPts val="1650"/>
              <a:buFont typeface="Arial"/>
              <a:buNone/>
            </a:pPr>
            <a:r>
              <a:rPr lang="en-GB" sz="1500" b="1" i="0" u="none" strike="noStrike" cap="none">
                <a:solidFill>
                  <a:schemeClr val="dk1"/>
                </a:solidFill>
                <a:latin typeface="Roboto"/>
                <a:ea typeface="Roboto"/>
                <a:cs typeface="Roboto"/>
                <a:sym typeface="Roboto"/>
              </a:rPr>
              <a:t>Note taking</a:t>
            </a:r>
            <a:r>
              <a:rPr lang="en-GB" sz="1500" i="0" u="none" strike="noStrike" cap="none">
                <a:solidFill>
                  <a:schemeClr val="dk1"/>
                </a:solidFill>
                <a:latin typeface="Roboto"/>
                <a:ea typeface="Roboto"/>
                <a:cs typeface="Roboto"/>
                <a:sym typeface="Roboto"/>
              </a:rPr>
              <a:t> &amp; build on this with your own research</a:t>
            </a:r>
            <a:endParaRPr sz="1500" i="0" u="none" strike="noStrike" cap="none">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ctrTitle"/>
          </p:nvPr>
        </p:nvSpPr>
        <p:spPr>
          <a:xfrm>
            <a:off x="114525" y="100331"/>
            <a:ext cx="3832200" cy="511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600"/>
              <a:buFont typeface="Calibri"/>
              <a:buNone/>
            </a:pPr>
            <a:r>
              <a:rPr lang="en-GB" sz="3000" b="1" u="sng">
                <a:latin typeface="Playfair Display"/>
                <a:ea typeface="Playfair Display"/>
                <a:cs typeface="Playfair Display"/>
                <a:sym typeface="Playfair Display"/>
              </a:rPr>
              <a:t>Shared Lesson Focus</a:t>
            </a:r>
            <a:endParaRPr sz="3000" b="1" u="sng">
              <a:latin typeface="Playfair Display"/>
              <a:ea typeface="Playfair Display"/>
              <a:cs typeface="Playfair Display"/>
              <a:sym typeface="Playfair Display"/>
            </a:endParaRPr>
          </a:p>
        </p:txBody>
      </p:sp>
      <p:cxnSp>
        <p:nvCxnSpPr>
          <p:cNvPr id="118" name="Google Shape;118;p28"/>
          <p:cNvCxnSpPr/>
          <p:nvPr/>
        </p:nvCxnSpPr>
        <p:spPr>
          <a:xfrm rot="10800000">
            <a:off x="209850" y="2792825"/>
            <a:ext cx="8724300" cy="44700"/>
          </a:xfrm>
          <a:prstGeom prst="straightConnector1">
            <a:avLst/>
          </a:prstGeom>
          <a:noFill/>
          <a:ln w="114300" cap="flat" cmpd="sng">
            <a:solidFill>
              <a:srgbClr val="231F20"/>
            </a:solidFill>
            <a:prstDash val="solid"/>
            <a:round/>
            <a:headEnd type="none" w="sm" len="sm"/>
            <a:tailEnd type="none" w="sm" len="sm"/>
          </a:ln>
        </p:spPr>
      </p:cxnSp>
      <p:cxnSp>
        <p:nvCxnSpPr>
          <p:cNvPr id="119" name="Google Shape;119;p28"/>
          <p:cNvCxnSpPr/>
          <p:nvPr/>
        </p:nvCxnSpPr>
        <p:spPr>
          <a:xfrm flipH="1">
            <a:off x="4223606" y="2787563"/>
            <a:ext cx="2700" cy="2159700"/>
          </a:xfrm>
          <a:prstGeom prst="straightConnector1">
            <a:avLst/>
          </a:prstGeom>
          <a:noFill/>
          <a:ln w="114300" cap="flat" cmpd="sng">
            <a:solidFill>
              <a:srgbClr val="231F20"/>
            </a:solidFill>
            <a:prstDash val="solid"/>
            <a:round/>
            <a:headEnd type="none" w="sm" len="sm"/>
            <a:tailEnd type="none" w="sm" len="sm"/>
          </a:ln>
        </p:spPr>
      </p:cxnSp>
      <p:sp>
        <p:nvSpPr>
          <p:cNvPr id="120" name="Google Shape;120;p28"/>
          <p:cNvSpPr txBox="1"/>
          <p:nvPr/>
        </p:nvSpPr>
        <p:spPr>
          <a:xfrm>
            <a:off x="114525" y="837650"/>
            <a:ext cx="7656300" cy="17085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1"/>
                </a:solidFill>
                <a:latin typeface="Roboto"/>
                <a:ea typeface="Roboto"/>
                <a:cs typeface="Roboto"/>
                <a:sym typeface="Roboto"/>
              </a:rPr>
              <a:t>Know:</a:t>
            </a:r>
            <a:r>
              <a:rPr lang="en-GB" sz="1700" b="0" i="0" u="none" strike="noStrike" cap="none">
                <a:solidFill>
                  <a:schemeClr val="dk1"/>
                </a:solidFill>
                <a:latin typeface="Roboto"/>
                <a:ea typeface="Roboto"/>
                <a:cs typeface="Roboto"/>
                <a:sym typeface="Roboto"/>
              </a:rPr>
              <a:t> </a:t>
            </a:r>
            <a:r>
              <a:rPr lang="en-GB" sz="1700">
                <a:solidFill>
                  <a:schemeClr val="dk1"/>
                </a:solidFill>
                <a:latin typeface="Roboto"/>
                <a:ea typeface="Roboto"/>
                <a:cs typeface="Roboto"/>
                <a:sym typeface="Roboto"/>
              </a:rPr>
              <a:t>Some of the key facts of the where Delta Blues came from</a:t>
            </a:r>
            <a:endParaRPr sz="17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1"/>
                </a:solidFill>
                <a:latin typeface="Roboto"/>
                <a:ea typeface="Roboto"/>
                <a:cs typeface="Roboto"/>
                <a:sym typeface="Roboto"/>
              </a:rPr>
              <a:t>Understand: </a:t>
            </a:r>
            <a:r>
              <a:rPr lang="en-GB" sz="1700">
                <a:solidFill>
                  <a:schemeClr val="dk1"/>
                </a:solidFill>
                <a:latin typeface="Roboto"/>
                <a:ea typeface="Roboto"/>
                <a:cs typeface="Roboto"/>
                <a:sym typeface="Roboto"/>
              </a:rPr>
              <a:t>What social and economic factors shaped the musical genre</a:t>
            </a:r>
            <a:endParaRPr sz="17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1"/>
                </a:solidFill>
                <a:latin typeface="Roboto"/>
                <a:ea typeface="Roboto"/>
                <a:cs typeface="Roboto"/>
                <a:sym typeface="Roboto"/>
              </a:rPr>
              <a:t>Do: </a:t>
            </a:r>
            <a:r>
              <a:rPr lang="en-GB" sz="1700">
                <a:solidFill>
                  <a:schemeClr val="dk1"/>
                </a:solidFill>
                <a:latin typeface="Roboto"/>
                <a:ea typeface="Roboto"/>
                <a:cs typeface="Roboto"/>
                <a:sym typeface="Roboto"/>
              </a:rPr>
              <a:t>Write your own introduction to your Component 1 Powerpoint and an overview of the Delta Blues.</a:t>
            </a:r>
            <a:endParaRPr sz="1700">
              <a:solidFill>
                <a:schemeClr val="dk1"/>
              </a:solidFill>
              <a:latin typeface="Roboto"/>
              <a:ea typeface="Roboto"/>
              <a:cs typeface="Roboto"/>
              <a:sym typeface="Roboto"/>
            </a:endParaRPr>
          </a:p>
        </p:txBody>
      </p:sp>
      <p:sp>
        <p:nvSpPr>
          <p:cNvPr id="121" name="Google Shape;121;p28"/>
          <p:cNvSpPr txBox="1">
            <a:spLocks noGrp="1"/>
          </p:cNvSpPr>
          <p:nvPr>
            <p:ph type="ctrTitle"/>
          </p:nvPr>
        </p:nvSpPr>
        <p:spPr>
          <a:xfrm>
            <a:off x="114525" y="2940206"/>
            <a:ext cx="3832200" cy="511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600"/>
              <a:buFont typeface="Calibri"/>
              <a:buNone/>
            </a:pPr>
            <a:r>
              <a:rPr lang="en-GB" sz="3000" b="1" u="sng">
                <a:latin typeface="Playfair Display"/>
                <a:ea typeface="Playfair Display"/>
                <a:cs typeface="Playfair Display"/>
                <a:sym typeface="Playfair Display"/>
              </a:rPr>
              <a:t>Keywords </a:t>
            </a:r>
            <a:endParaRPr sz="3000" b="1" u="sng">
              <a:latin typeface="Playfair Display"/>
              <a:ea typeface="Playfair Display"/>
              <a:cs typeface="Playfair Display"/>
              <a:sym typeface="Playfair Display"/>
            </a:endParaRPr>
          </a:p>
        </p:txBody>
      </p:sp>
      <p:sp>
        <p:nvSpPr>
          <p:cNvPr id="122" name="Google Shape;122;p28"/>
          <p:cNvSpPr txBox="1">
            <a:spLocks noGrp="1"/>
          </p:cNvSpPr>
          <p:nvPr>
            <p:ph type="ctrTitle"/>
          </p:nvPr>
        </p:nvSpPr>
        <p:spPr>
          <a:xfrm>
            <a:off x="4367363" y="2940206"/>
            <a:ext cx="3832200" cy="511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600"/>
              <a:buFont typeface="Calibri"/>
              <a:buNone/>
            </a:pPr>
            <a:r>
              <a:rPr lang="en-GB" sz="3000" b="1" u="sng">
                <a:latin typeface="Playfair Display"/>
                <a:ea typeface="Playfair Display"/>
                <a:cs typeface="Playfair Display"/>
                <a:sym typeface="Playfair Display"/>
              </a:rPr>
              <a:t>Secret Skills</a:t>
            </a:r>
            <a:endParaRPr sz="3000" b="1" u="sng">
              <a:latin typeface="Playfair Display"/>
              <a:ea typeface="Playfair Display"/>
              <a:cs typeface="Playfair Display"/>
              <a:sym typeface="Playfair Display"/>
            </a:endParaRPr>
          </a:p>
        </p:txBody>
      </p:sp>
      <p:pic>
        <p:nvPicPr>
          <p:cNvPr id="123" name="Google Shape;123;p28"/>
          <p:cNvPicPr preferRelativeResize="0"/>
          <p:nvPr/>
        </p:nvPicPr>
        <p:blipFill rotWithShape="1">
          <a:blip r:embed="rId3">
            <a:alphaModFix/>
          </a:blip>
          <a:srcRect/>
          <a:stretch/>
        </p:blipFill>
        <p:spPr>
          <a:xfrm>
            <a:off x="114525" y="3452075"/>
            <a:ext cx="944281" cy="1094818"/>
          </a:xfrm>
          <a:prstGeom prst="rect">
            <a:avLst/>
          </a:prstGeom>
          <a:noFill/>
          <a:ln>
            <a:noFill/>
          </a:ln>
        </p:spPr>
      </p:pic>
      <p:pic>
        <p:nvPicPr>
          <p:cNvPr id="124" name="Google Shape;124;p28"/>
          <p:cNvPicPr preferRelativeResize="0"/>
          <p:nvPr/>
        </p:nvPicPr>
        <p:blipFill rotWithShape="1">
          <a:blip r:embed="rId4">
            <a:alphaModFix/>
          </a:blip>
          <a:srcRect/>
          <a:stretch/>
        </p:blipFill>
        <p:spPr>
          <a:xfrm>
            <a:off x="8219354" y="1730691"/>
            <a:ext cx="774424" cy="834433"/>
          </a:xfrm>
          <a:prstGeom prst="rect">
            <a:avLst/>
          </a:prstGeom>
          <a:noFill/>
          <a:ln>
            <a:noFill/>
          </a:ln>
        </p:spPr>
      </p:pic>
      <p:pic>
        <p:nvPicPr>
          <p:cNvPr id="125" name="Google Shape;125;p28"/>
          <p:cNvPicPr preferRelativeResize="0"/>
          <p:nvPr/>
        </p:nvPicPr>
        <p:blipFill rotWithShape="1">
          <a:blip r:embed="rId5">
            <a:alphaModFix/>
          </a:blip>
          <a:srcRect/>
          <a:stretch/>
        </p:blipFill>
        <p:spPr>
          <a:xfrm>
            <a:off x="7820753" y="3702788"/>
            <a:ext cx="985838" cy="957263"/>
          </a:xfrm>
          <a:prstGeom prst="rect">
            <a:avLst/>
          </a:prstGeom>
          <a:noFill/>
          <a:ln>
            <a:noFill/>
          </a:ln>
        </p:spPr>
      </p:pic>
      <p:sp>
        <p:nvSpPr>
          <p:cNvPr id="126" name="Google Shape;126;p28"/>
          <p:cNvSpPr txBox="1"/>
          <p:nvPr/>
        </p:nvSpPr>
        <p:spPr>
          <a:xfrm>
            <a:off x="0" y="4433241"/>
            <a:ext cx="1396500" cy="3042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Lobster"/>
                <a:ea typeface="Lobster"/>
                <a:cs typeface="Lobster"/>
                <a:sym typeface="Lobster"/>
              </a:rPr>
              <a:t>Be creative</a:t>
            </a:r>
            <a:endParaRPr sz="1700" b="1" i="0" u="none" strike="noStrike" cap="none">
              <a:solidFill>
                <a:srgbClr val="000000"/>
              </a:solidFill>
              <a:latin typeface="Lobster"/>
              <a:ea typeface="Lobster"/>
              <a:cs typeface="Lobster"/>
              <a:sym typeface="Lobster"/>
            </a:endParaRPr>
          </a:p>
        </p:txBody>
      </p:sp>
      <p:sp>
        <p:nvSpPr>
          <p:cNvPr id="127" name="Google Shape;127;p28"/>
          <p:cNvSpPr txBox="1"/>
          <p:nvPr/>
        </p:nvSpPr>
        <p:spPr>
          <a:xfrm>
            <a:off x="7558688" y="4545750"/>
            <a:ext cx="1509900" cy="3042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Lobster"/>
                <a:ea typeface="Lobster"/>
                <a:cs typeface="Lobster"/>
                <a:sym typeface="Lobster"/>
              </a:rPr>
              <a:t>Be collaborative</a:t>
            </a:r>
            <a:endParaRPr sz="1700" b="1" i="0" u="none" strike="noStrike" cap="none">
              <a:solidFill>
                <a:srgbClr val="000000"/>
              </a:solidFill>
              <a:latin typeface="Lobster"/>
              <a:ea typeface="Lobster"/>
              <a:cs typeface="Lobster"/>
              <a:sym typeface="Lobster"/>
            </a:endParaRPr>
          </a:p>
        </p:txBody>
      </p:sp>
      <p:sp>
        <p:nvSpPr>
          <p:cNvPr id="128" name="Google Shape;128;p28"/>
          <p:cNvSpPr txBox="1"/>
          <p:nvPr/>
        </p:nvSpPr>
        <p:spPr>
          <a:xfrm>
            <a:off x="7908269" y="2385947"/>
            <a:ext cx="1396500" cy="3042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Lobster"/>
                <a:ea typeface="Lobster"/>
                <a:cs typeface="Lobster"/>
                <a:sym typeface="Lobster"/>
              </a:rPr>
              <a:t>Be confident</a:t>
            </a:r>
            <a:endParaRPr sz="1700" b="1" i="0" u="none" strike="noStrike" cap="none">
              <a:solidFill>
                <a:srgbClr val="000000"/>
              </a:solidFill>
              <a:latin typeface="Lobster"/>
              <a:ea typeface="Lobster"/>
              <a:cs typeface="Lobster"/>
              <a:sym typeface="Lobster"/>
            </a:endParaRPr>
          </a:p>
        </p:txBody>
      </p:sp>
      <p:sp>
        <p:nvSpPr>
          <p:cNvPr id="129" name="Google Shape;129;p28"/>
          <p:cNvSpPr txBox="1"/>
          <p:nvPr/>
        </p:nvSpPr>
        <p:spPr>
          <a:xfrm>
            <a:off x="1279676" y="3442525"/>
            <a:ext cx="28602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latin typeface="Comfortaa"/>
                <a:ea typeface="Comfortaa"/>
                <a:cs typeface="Comfortaa"/>
                <a:sym typeface="Comfortaa"/>
              </a:rPr>
              <a:t>Delta Blues</a:t>
            </a:r>
            <a:endParaRPr sz="16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600"/>
              <a:buFont typeface="Arial"/>
              <a:buNone/>
            </a:pPr>
            <a:r>
              <a:rPr lang="en-GB" sz="1600">
                <a:latin typeface="Comfortaa"/>
                <a:ea typeface="Comfortaa"/>
                <a:cs typeface="Comfortaa"/>
                <a:sym typeface="Comfortaa"/>
              </a:rPr>
              <a:t>Mississippi</a:t>
            </a:r>
            <a:endParaRPr sz="16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600"/>
              <a:buFont typeface="Arial"/>
              <a:buNone/>
            </a:pPr>
            <a:r>
              <a:rPr lang="en-GB" sz="1600">
                <a:latin typeface="Comfortaa"/>
                <a:ea typeface="Comfortaa"/>
                <a:cs typeface="Comfortaa"/>
                <a:sym typeface="Comfortaa"/>
              </a:rPr>
              <a:t>Hardship</a:t>
            </a:r>
            <a:endParaRPr sz="16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600"/>
              <a:buFont typeface="Arial"/>
              <a:buNone/>
            </a:pPr>
            <a:r>
              <a:rPr lang="en-GB" sz="1600">
                <a:latin typeface="Comfortaa"/>
                <a:ea typeface="Comfortaa"/>
                <a:cs typeface="Comfortaa"/>
                <a:sym typeface="Comfortaa"/>
              </a:rPr>
              <a:t>Emotion filled</a:t>
            </a:r>
            <a:endParaRPr sz="16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600"/>
              <a:buFont typeface="Arial"/>
              <a:buNone/>
            </a:pPr>
            <a:r>
              <a:rPr lang="en-GB" sz="1600">
                <a:latin typeface="Comfortaa"/>
                <a:ea typeface="Comfortaa"/>
                <a:cs typeface="Comfortaa"/>
                <a:sym typeface="Comfortaa"/>
              </a:rPr>
              <a:t>Slavery</a:t>
            </a:r>
            <a:endParaRPr sz="16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highlight>
                <a:srgbClr val="FF9900"/>
              </a:highlight>
              <a:latin typeface="Comfortaa"/>
              <a:ea typeface="Comfortaa"/>
              <a:cs typeface="Comfortaa"/>
              <a:sym typeface="Comfortaa"/>
            </a:endParaRPr>
          </a:p>
        </p:txBody>
      </p:sp>
      <p:sp>
        <p:nvSpPr>
          <p:cNvPr id="130" name="Google Shape;130;p28"/>
          <p:cNvSpPr txBox="1"/>
          <p:nvPr/>
        </p:nvSpPr>
        <p:spPr>
          <a:xfrm>
            <a:off x="4367375" y="3388675"/>
            <a:ext cx="3540900" cy="14391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202124"/>
              </a:buClr>
              <a:buSzPts val="1500"/>
              <a:buFont typeface="Comfortaa"/>
              <a:buChar char="-"/>
            </a:pPr>
            <a:r>
              <a:rPr lang="en-GB" sz="1500" b="0" i="0" u="none" strike="noStrike" cap="none">
                <a:solidFill>
                  <a:srgbClr val="202124"/>
                </a:solidFill>
                <a:latin typeface="Comfortaa"/>
                <a:ea typeface="Comfortaa"/>
                <a:cs typeface="Comfortaa"/>
                <a:sym typeface="Comfortaa"/>
              </a:rPr>
              <a:t>Resilience</a:t>
            </a:r>
            <a:endParaRPr sz="1500" b="0" i="0" u="none" strike="noStrike" cap="none">
              <a:solidFill>
                <a:srgbClr val="202124"/>
              </a:solidFill>
              <a:latin typeface="Comfortaa"/>
              <a:ea typeface="Comfortaa"/>
              <a:cs typeface="Comfortaa"/>
              <a:sym typeface="Comfortaa"/>
            </a:endParaRPr>
          </a:p>
          <a:p>
            <a:pPr marL="457200" marR="0" lvl="0" indent="-323850" algn="l" rtl="0">
              <a:lnSpc>
                <a:spcPct val="115000"/>
              </a:lnSpc>
              <a:spcBef>
                <a:spcPts val="0"/>
              </a:spcBef>
              <a:spcAft>
                <a:spcPts val="0"/>
              </a:spcAft>
              <a:buClr>
                <a:srgbClr val="202124"/>
              </a:buClr>
              <a:buSzPts val="1500"/>
              <a:buFont typeface="Comfortaa"/>
              <a:buChar char="-"/>
            </a:pPr>
            <a:r>
              <a:rPr lang="en-GB" sz="1500" b="0" i="0" u="none" strike="noStrike" cap="none">
                <a:solidFill>
                  <a:srgbClr val="202124"/>
                </a:solidFill>
                <a:latin typeface="Comfortaa"/>
                <a:ea typeface="Comfortaa"/>
                <a:cs typeface="Comfortaa"/>
                <a:sym typeface="Comfortaa"/>
              </a:rPr>
              <a:t>Note taking</a:t>
            </a:r>
            <a:endParaRPr sz="1500" b="0" i="0" u="none" strike="noStrike" cap="none">
              <a:solidFill>
                <a:srgbClr val="202124"/>
              </a:solidFill>
              <a:latin typeface="Comfortaa"/>
              <a:ea typeface="Comfortaa"/>
              <a:cs typeface="Comfortaa"/>
              <a:sym typeface="Comfortaa"/>
            </a:endParaRPr>
          </a:p>
          <a:p>
            <a:pPr marL="457200" marR="0" lvl="0" indent="-323850" algn="l" rtl="0">
              <a:lnSpc>
                <a:spcPct val="115000"/>
              </a:lnSpc>
              <a:spcBef>
                <a:spcPts val="0"/>
              </a:spcBef>
              <a:spcAft>
                <a:spcPts val="0"/>
              </a:spcAft>
              <a:buClr>
                <a:srgbClr val="202124"/>
              </a:buClr>
              <a:buSzPts val="1500"/>
              <a:buFont typeface="Comfortaa"/>
              <a:buChar char="-"/>
            </a:pPr>
            <a:r>
              <a:rPr lang="en-GB" sz="1500" b="0" i="0" u="none" strike="noStrike" cap="none">
                <a:solidFill>
                  <a:srgbClr val="202124"/>
                </a:solidFill>
                <a:latin typeface="Comfortaa"/>
                <a:ea typeface="Comfortaa"/>
                <a:cs typeface="Comfortaa"/>
                <a:sym typeface="Comfortaa"/>
              </a:rPr>
              <a:t>Researching online</a:t>
            </a:r>
            <a:endParaRPr sz="1500" b="0" i="0" u="none" strike="noStrike" cap="none">
              <a:solidFill>
                <a:srgbClr val="202124"/>
              </a:solidFill>
              <a:latin typeface="Comfortaa"/>
              <a:ea typeface="Comfortaa"/>
              <a:cs typeface="Comfortaa"/>
              <a:sym typeface="Comfortaa"/>
            </a:endParaRPr>
          </a:p>
          <a:p>
            <a:pPr marL="457200" marR="0" lvl="0" indent="-323850" algn="l" rtl="0">
              <a:lnSpc>
                <a:spcPct val="115000"/>
              </a:lnSpc>
              <a:spcBef>
                <a:spcPts val="0"/>
              </a:spcBef>
              <a:spcAft>
                <a:spcPts val="0"/>
              </a:spcAft>
              <a:buClr>
                <a:srgbClr val="202124"/>
              </a:buClr>
              <a:buSzPts val="1500"/>
              <a:buFont typeface="Comfortaa"/>
              <a:buChar char="-"/>
            </a:pPr>
            <a:r>
              <a:rPr lang="en-GB" sz="1500">
                <a:solidFill>
                  <a:srgbClr val="202124"/>
                </a:solidFill>
                <a:latin typeface="Comfortaa"/>
                <a:ea typeface="Comfortaa"/>
                <a:cs typeface="Comfortaa"/>
                <a:sym typeface="Comfortaa"/>
              </a:rPr>
              <a:t>Timekeeping</a:t>
            </a:r>
            <a:endParaRPr sz="1500">
              <a:solidFill>
                <a:srgbClr val="202124"/>
              </a:solidFill>
              <a:latin typeface="Comfortaa"/>
              <a:ea typeface="Comfortaa"/>
              <a:cs typeface="Comfortaa"/>
              <a:sym typeface="Comfortaa"/>
            </a:endParaRPr>
          </a:p>
          <a:p>
            <a:pPr marL="0" marR="0" lvl="0" indent="0" algn="l" rtl="0">
              <a:lnSpc>
                <a:spcPct val="100000"/>
              </a:lnSpc>
              <a:spcBef>
                <a:spcPts val="300"/>
              </a:spcBef>
              <a:spcAft>
                <a:spcPts val="0"/>
              </a:spcAft>
              <a:buClr>
                <a:srgbClr val="000000"/>
              </a:buClr>
              <a:buSzPts val="1300"/>
              <a:buFont typeface="Arial"/>
              <a:buNone/>
            </a:pPr>
            <a:endParaRPr sz="1000" b="0" i="0" u="none" strike="noStrike" cap="none">
              <a:solidFill>
                <a:srgbClr val="000000"/>
              </a:solidFill>
              <a:highlight>
                <a:srgbClr val="FF99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8"/>
          <p:cNvSpPr txBox="1"/>
          <p:nvPr/>
        </p:nvSpPr>
        <p:spPr>
          <a:xfrm>
            <a:off x="0" y="0"/>
            <a:ext cx="57000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u="sng">
                <a:latin typeface="Roboto"/>
                <a:ea typeface="Roboto"/>
                <a:cs typeface="Roboto"/>
                <a:sym typeface="Roboto"/>
              </a:rPr>
              <a:t>Sonic Features:   Production techniques:</a:t>
            </a:r>
            <a:endParaRPr sz="1900" b="1" u="sng">
              <a:latin typeface="Roboto"/>
              <a:ea typeface="Roboto"/>
              <a:cs typeface="Roboto"/>
              <a:sym typeface="Roboto"/>
            </a:endParaRPr>
          </a:p>
        </p:txBody>
      </p:sp>
      <p:sp>
        <p:nvSpPr>
          <p:cNvPr id="430" name="Google Shape;430;p58"/>
          <p:cNvSpPr/>
          <p:nvPr/>
        </p:nvSpPr>
        <p:spPr>
          <a:xfrm>
            <a:off x="108000" y="885000"/>
            <a:ext cx="8928000" cy="4258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300" b="1" u="sng">
                <a:solidFill>
                  <a:schemeClr val="dk1"/>
                </a:solidFill>
                <a:latin typeface="Roboto"/>
                <a:ea typeface="Roboto"/>
                <a:cs typeface="Roboto"/>
                <a:sym typeface="Roboto"/>
              </a:rPr>
              <a:t>Production - How Delta Blues was recorded:</a:t>
            </a: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a:solidFill>
                  <a:srgbClr val="242424"/>
                </a:solidFill>
                <a:latin typeface="Roboto"/>
                <a:ea typeface="Roboto"/>
                <a:cs typeface="Roboto"/>
                <a:sym typeface="Roboto"/>
              </a:rPr>
              <a:t>A</a:t>
            </a:r>
            <a:r>
              <a:rPr lang="en-GB" sz="1600" u="sng">
                <a:solidFill>
                  <a:schemeClr val="hlink"/>
                </a:solidFill>
                <a:latin typeface="Roboto"/>
                <a:ea typeface="Roboto"/>
                <a:cs typeface="Roboto"/>
                <a:sym typeface="Roboto"/>
                <a:hlinkClick r:id="rId3"/>
              </a:rPr>
              <a:t>n example of the first blues recording in 1923, which was from the acoustic era</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100">
              <a:solidFill>
                <a:srgbClr val="242424"/>
              </a:solidFill>
              <a:latin typeface="Roboto"/>
              <a:ea typeface="Roboto"/>
              <a:cs typeface="Roboto"/>
              <a:sym typeface="Roboto"/>
            </a:endParaRPr>
          </a:p>
        </p:txBody>
      </p:sp>
      <p:sp>
        <p:nvSpPr>
          <p:cNvPr id="431" name="Google Shape;431;p58"/>
          <p:cNvSpPr/>
          <p:nvPr/>
        </p:nvSpPr>
        <p:spPr>
          <a:xfrm>
            <a:off x="6030900" y="0"/>
            <a:ext cx="3113100" cy="885000"/>
          </a:xfrm>
          <a:prstGeom prst="chevron">
            <a:avLst>
              <a:gd name="adj" fmla="val 50923"/>
            </a:avLst>
          </a:prstGeom>
          <a:solidFill>
            <a:srgbClr val="0070C0"/>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rgbClr val="000000"/>
              </a:buClr>
              <a:buSzPts val="1650"/>
              <a:buFont typeface="Arial"/>
              <a:buNone/>
            </a:pPr>
            <a:r>
              <a:rPr lang="en-GB" sz="1500" b="1" i="0" u="none" strike="noStrike" cap="none">
                <a:solidFill>
                  <a:schemeClr val="dk1"/>
                </a:solidFill>
                <a:latin typeface="Roboto"/>
                <a:ea typeface="Roboto"/>
                <a:cs typeface="Roboto"/>
                <a:sym typeface="Roboto"/>
              </a:rPr>
              <a:t>Note taking</a:t>
            </a:r>
            <a:r>
              <a:rPr lang="en-GB" sz="1500" i="0" u="none" strike="noStrike" cap="none">
                <a:solidFill>
                  <a:schemeClr val="dk1"/>
                </a:solidFill>
                <a:latin typeface="Roboto"/>
                <a:ea typeface="Roboto"/>
                <a:cs typeface="Roboto"/>
                <a:sym typeface="Roboto"/>
              </a:rPr>
              <a:t> &amp; build on this with your own research</a:t>
            </a:r>
            <a:endParaRPr sz="1500" i="0" u="none" strike="noStrike" cap="none">
              <a:solidFill>
                <a:schemeClr val="dk1"/>
              </a:solidFill>
              <a:latin typeface="Roboto"/>
              <a:ea typeface="Roboto"/>
              <a:cs typeface="Roboto"/>
              <a:sym typeface="Roboto"/>
            </a:endParaRPr>
          </a:p>
        </p:txBody>
      </p:sp>
      <p:pic>
        <p:nvPicPr>
          <p:cNvPr id="432" name="Google Shape;432;p58" descr="Recording music on 100-year-old wax cylinder recording equipment.&#10;&#10;Here's recording metal with it: https://youtu.be/fR4BuM6dP44&#10;&#10;Here are the full takes of&#10;Short Song: https://youtu.be/_sn7KyLHfr0&#10;My Uncle the Philanthropist: https://youtu.be/TBpQR2z2eko&#10;&#10;Guitar - Jeff Linville: https://www.youtube.com/Westgateil&#10;Modern Engineer - Rob Ruccia: http://www.uptownrecording.com/&#10;1800s Engineer - Shawn Borri&#10;Video edit by Jake Jarvi: https://www.youtube.com/pineappleboyfilms/&#10;&#10;My guitar courses are available within the Guitareo membership :)&#10;https://www.guitareo.com&#10;Also, my beginner course, GuitarQuest, is still available on it's own too&#10;https://www.guitareo.com/guitar-quest&#10;&#10;The gear that I use: https://imp.i114863.net/yRLxmG&#10;Win $1000s in FREE Gear at Sweetwater: https://imp.i114863.net/7mxBM5&#10;Sweetwater’s deals page: https://imp.i114863.net/qnNGyg&#10;The channel is supported in part by Sweetwater’s affiliate program. Thanks for that!&#10;&#10;Commentary, song stems, and early access to videos when you super-subscribe on Patreon: http://www.patreon.com/RobScallon&#10;&#10;This video was made possible because of Patreon support from Rob Harper, Hypergnome, Fabio, Ben Swan, Isaac Briefer, ricin, rd1994, Sheldon Bird, Yaroslav Yermilov, Jack Cahillane, Denis Lachapelle, Kevin Harris, Jonathan Olejniczak, Fuad Ghazali, and many other awesome people on my Patreon page: http://www.patreon.com/RobScallon &#10;&#10;Big videos go on this channel. Everything and anything else is on the 2nd: https://www.youtube.com/RobScallon2&#10;&#10;Also...&#10;Vinyls/Merch: http://store.dftba.com/collections/rob-scallon&#10;Instagram: http://instagram.com/robscallon/&#10;TikTok: https://www.tiktok.com/@robscallon&#10;Facebook: http://tinyurl.com/RSfanpage&#10;Twitter: http://tinyurl.com/twitter78" title="Recording on 100-Year-Old Equipment">
            <a:hlinkClick r:id="rId4"/>
          </p:cNvPr>
          <p:cNvPicPr preferRelativeResize="0"/>
          <p:nvPr/>
        </p:nvPicPr>
        <p:blipFill>
          <a:blip r:embed="rId5">
            <a:alphaModFix/>
          </a:blip>
          <a:stretch>
            <a:fillRect/>
          </a:stretch>
        </p:blipFill>
        <p:spPr>
          <a:xfrm>
            <a:off x="3048000" y="3057975"/>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9"/>
          <p:cNvSpPr txBox="1"/>
          <p:nvPr/>
        </p:nvSpPr>
        <p:spPr>
          <a:xfrm>
            <a:off x="0" y="0"/>
            <a:ext cx="57000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u="sng">
                <a:latin typeface="Roboto"/>
                <a:ea typeface="Roboto"/>
                <a:cs typeface="Roboto"/>
                <a:sym typeface="Roboto"/>
              </a:rPr>
              <a:t>Sonic Features:   Production techniques:</a:t>
            </a:r>
            <a:endParaRPr sz="1900" b="1" u="sng">
              <a:latin typeface="Roboto"/>
              <a:ea typeface="Roboto"/>
              <a:cs typeface="Roboto"/>
              <a:sym typeface="Roboto"/>
            </a:endParaRPr>
          </a:p>
        </p:txBody>
      </p:sp>
      <p:sp>
        <p:nvSpPr>
          <p:cNvPr id="438" name="Google Shape;438;p59"/>
          <p:cNvSpPr/>
          <p:nvPr/>
        </p:nvSpPr>
        <p:spPr>
          <a:xfrm>
            <a:off x="108000" y="885000"/>
            <a:ext cx="8928000" cy="4258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300" b="1" u="sng">
                <a:solidFill>
                  <a:schemeClr val="dk1"/>
                </a:solidFill>
                <a:latin typeface="Roboto"/>
                <a:ea typeface="Roboto"/>
                <a:cs typeface="Roboto"/>
                <a:sym typeface="Roboto"/>
              </a:rPr>
              <a:t>Production - How Delta Blues was recorded:</a:t>
            </a: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3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a:solidFill>
                  <a:srgbClr val="242424"/>
                </a:solidFill>
                <a:latin typeface="Roboto"/>
                <a:ea typeface="Roboto"/>
                <a:cs typeface="Roboto"/>
                <a:sym typeface="Roboto"/>
              </a:rPr>
              <a:t>Before 1925, performers would play in front of a flared metal horn, which would capture all the soundwaves through vibration. A small, needle, know as a stylus, which would etch the vibrations into the metal disk. These disks would either be coated in wax or could be made or softer metals, capturing the sound at that precise time. </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a:solidFill>
                  <a:srgbClr val="242424"/>
                </a:solidFill>
                <a:latin typeface="Roboto"/>
                <a:ea typeface="Roboto"/>
                <a:cs typeface="Roboto"/>
                <a:sym typeface="Roboto"/>
              </a:rPr>
              <a:t>This process however did evolve and from 1925, a combination of this process and using microphones which could regulate the volume and filter the sound made recordings a much easier process. </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u="sng">
                <a:solidFill>
                  <a:schemeClr val="hlink"/>
                </a:solidFill>
                <a:latin typeface="Roboto"/>
                <a:ea typeface="Roboto"/>
                <a:cs typeface="Roboto"/>
                <a:sym typeface="Roboto"/>
                <a:hlinkClick r:id="rId3"/>
              </a:rPr>
              <a:t>Below is an example of the first blues recording in 1923, which was from the acoustic era</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r>
              <a:rPr lang="en-GB" sz="1600" u="sng">
                <a:solidFill>
                  <a:schemeClr val="hlink"/>
                </a:solidFill>
                <a:latin typeface="Roboto"/>
                <a:ea typeface="Roboto"/>
                <a:cs typeface="Roboto"/>
                <a:sym typeface="Roboto"/>
                <a:hlinkClick r:id="rId4"/>
              </a:rPr>
              <a:t>Below is an example of a blues recording from the electric era, this was recorded in 1929</a:t>
            </a:r>
            <a:endParaRPr sz="1600">
              <a:solidFill>
                <a:srgbClr val="242424"/>
              </a:solidFill>
              <a:latin typeface="Roboto"/>
              <a:ea typeface="Roboto"/>
              <a:cs typeface="Roboto"/>
              <a:sym typeface="Roboto"/>
            </a:endParaRPr>
          </a:p>
          <a:p>
            <a:pPr marL="0" lvl="0" indent="0" algn="l" rtl="0">
              <a:lnSpc>
                <a:spcPct val="90000"/>
              </a:lnSpc>
              <a:spcBef>
                <a:spcPts val="0"/>
              </a:spcBef>
              <a:spcAft>
                <a:spcPts val="0"/>
              </a:spcAft>
              <a:buNone/>
            </a:pPr>
            <a:endParaRPr sz="1100">
              <a:solidFill>
                <a:srgbClr val="242424"/>
              </a:solidFill>
              <a:latin typeface="Roboto"/>
              <a:ea typeface="Roboto"/>
              <a:cs typeface="Roboto"/>
              <a:sym typeface="Roboto"/>
            </a:endParaRPr>
          </a:p>
        </p:txBody>
      </p:sp>
      <p:sp>
        <p:nvSpPr>
          <p:cNvPr id="439" name="Google Shape;439;p59"/>
          <p:cNvSpPr/>
          <p:nvPr/>
        </p:nvSpPr>
        <p:spPr>
          <a:xfrm>
            <a:off x="6030900" y="0"/>
            <a:ext cx="3113100" cy="885000"/>
          </a:xfrm>
          <a:prstGeom prst="chevron">
            <a:avLst>
              <a:gd name="adj" fmla="val 50923"/>
            </a:avLst>
          </a:prstGeom>
          <a:solidFill>
            <a:srgbClr val="0070C0"/>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rgbClr val="000000"/>
              </a:buClr>
              <a:buSzPts val="1650"/>
              <a:buFont typeface="Arial"/>
              <a:buNone/>
            </a:pPr>
            <a:r>
              <a:rPr lang="en-GB" sz="1500" b="1" i="0" u="none" strike="noStrike" cap="none">
                <a:solidFill>
                  <a:schemeClr val="dk1"/>
                </a:solidFill>
                <a:latin typeface="Roboto"/>
                <a:ea typeface="Roboto"/>
                <a:cs typeface="Roboto"/>
                <a:sym typeface="Roboto"/>
              </a:rPr>
              <a:t>Note taking</a:t>
            </a:r>
            <a:r>
              <a:rPr lang="en-GB" sz="1500" i="0" u="none" strike="noStrike" cap="none">
                <a:solidFill>
                  <a:schemeClr val="dk1"/>
                </a:solidFill>
                <a:latin typeface="Roboto"/>
                <a:ea typeface="Roboto"/>
                <a:cs typeface="Roboto"/>
                <a:sym typeface="Roboto"/>
              </a:rPr>
              <a:t> &amp; build on this with your own research</a:t>
            </a:r>
            <a:endParaRPr sz="1500" i="0" u="none" strike="noStrike" cap="none">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Google Shape;135;p29"/>
          <p:cNvGraphicFramePr/>
          <p:nvPr/>
        </p:nvGraphicFramePr>
        <p:xfrm>
          <a:off x="357475" y="175118"/>
          <a:ext cx="8532675" cy="4585375"/>
        </p:xfrm>
        <a:graphic>
          <a:graphicData uri="http://schemas.openxmlformats.org/drawingml/2006/table">
            <a:tbl>
              <a:tblPr>
                <a:noFill/>
                <a:tableStyleId>{46B74286-B2DA-4CED-BC78-A090EA3D0300}</a:tableStyleId>
              </a:tblPr>
              <a:tblGrid>
                <a:gridCol w="8532675">
                  <a:extLst>
                    <a:ext uri="{9D8B030D-6E8A-4147-A177-3AD203B41FA5}">
                      <a16:colId xmlns:a16="http://schemas.microsoft.com/office/drawing/2014/main" val="20000"/>
                    </a:ext>
                  </a:extLst>
                </a:gridCol>
              </a:tblGrid>
              <a:tr h="379125">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sng" strike="noStrike" cap="none">
                          <a:latin typeface="Roboto"/>
                          <a:ea typeface="Roboto"/>
                          <a:cs typeface="Roboto"/>
                          <a:sym typeface="Roboto"/>
                        </a:rPr>
                        <a:t>L</a:t>
                      </a:r>
                      <a:r>
                        <a:rPr lang="en-GB" sz="1800" b="1" u="sng">
                          <a:latin typeface="Roboto"/>
                          <a:ea typeface="Roboto"/>
                          <a:cs typeface="Roboto"/>
                          <a:sym typeface="Roboto"/>
                        </a:rPr>
                        <a:t>earning Outcome A</a:t>
                      </a:r>
                      <a:r>
                        <a:rPr lang="en-GB" sz="1800" b="1" u="sng" strike="noStrike" cap="none">
                          <a:latin typeface="Roboto"/>
                          <a:ea typeface="Roboto"/>
                          <a:cs typeface="Roboto"/>
                          <a:sym typeface="Roboto"/>
                        </a:rPr>
                        <a:t>: Demonstrate an understanding of styles of music</a:t>
                      </a:r>
                      <a:endParaRPr sz="1800" b="1" u="sng" strike="noStrike" cap="none">
                        <a:latin typeface="Roboto"/>
                        <a:ea typeface="Roboto"/>
                        <a:cs typeface="Roboto"/>
                        <a:sym typeface="Roboto"/>
                      </a:endParaRPr>
                    </a:p>
                  </a:txBody>
                  <a:tcPr marL="91450" marR="91450" marT="45725" marB="45725">
                    <a:lnL w="76200" cap="flat" cmpd="sng">
                      <a:solidFill>
                        <a:schemeClr val="accent1"/>
                      </a:solidFill>
                      <a:prstDash val="solid"/>
                      <a:round/>
                      <a:headEnd type="none" w="sm" len="sm"/>
                      <a:tailEnd type="none" w="sm" len="sm"/>
                    </a:lnL>
                    <a:lnR w="76200" cap="flat" cmpd="sng">
                      <a:solidFill>
                        <a:schemeClr val="accent1"/>
                      </a:solidFill>
                      <a:prstDash val="solid"/>
                      <a:round/>
                      <a:headEnd type="none" w="sm" len="sm"/>
                      <a:tailEnd type="none" w="sm" len="sm"/>
                    </a:lnR>
                    <a:lnT w="76200" cap="flat" cmpd="sng">
                      <a:solidFill>
                        <a:schemeClr val="accent1"/>
                      </a:solidFill>
                      <a:prstDash val="solid"/>
                      <a:round/>
                      <a:headEnd type="none" w="sm" len="sm"/>
                      <a:tailEnd type="none" w="sm" len="sm"/>
                    </a:lnT>
                    <a:lnB w="762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9637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Roboto"/>
                          <a:ea typeface="Roboto"/>
                          <a:cs typeface="Roboto"/>
                          <a:sym typeface="Roboto"/>
                        </a:rPr>
                        <a:t>Task 1: Styles portfolio - </a:t>
                      </a:r>
                      <a:r>
                        <a:rPr lang="en-GB" sz="1800" u="none" strike="noStrike" cap="none">
                          <a:latin typeface="Roboto"/>
                          <a:ea typeface="Roboto"/>
                          <a:cs typeface="Roboto"/>
                          <a:sym typeface="Roboto"/>
                        </a:rPr>
                        <a:t>Compile a portfolio of evidence that demonstrates your understanding of </a:t>
                      </a:r>
                      <a:r>
                        <a:rPr lang="en-GB" sz="1800" b="1" u="sng" strike="noStrike" cap="none">
                          <a:latin typeface="Roboto"/>
                          <a:ea typeface="Roboto"/>
                          <a:cs typeface="Roboto"/>
                          <a:sym typeface="Roboto"/>
                        </a:rPr>
                        <a:t>four</a:t>
                      </a:r>
                      <a:r>
                        <a:rPr lang="en-GB" sz="1800" u="none" strike="noStrike" cap="none">
                          <a:latin typeface="Roboto"/>
                          <a:ea typeface="Roboto"/>
                          <a:cs typeface="Roboto"/>
                          <a:sym typeface="Roboto"/>
                        </a:rPr>
                        <a:t> different styles of music. </a:t>
                      </a:r>
                      <a:endParaRPr sz="18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Roboto"/>
                          <a:ea typeface="Roboto"/>
                          <a:cs typeface="Roboto"/>
                          <a:sym typeface="Roboto"/>
                        </a:rPr>
                        <a:t>For each style you should consider the use of:</a:t>
                      </a:r>
                      <a:endParaRPr sz="18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1" u="sng">
                          <a:latin typeface="Roboto"/>
                          <a:ea typeface="Roboto"/>
                          <a:cs typeface="Roboto"/>
                          <a:sym typeface="Roboto"/>
                        </a:rPr>
                        <a:t>C</a:t>
                      </a:r>
                      <a:r>
                        <a:rPr lang="en-GB" sz="1800" b="1" u="sng" strike="noStrike" cap="none">
                          <a:latin typeface="Roboto"/>
                          <a:ea typeface="Roboto"/>
                          <a:cs typeface="Roboto"/>
                          <a:sym typeface="Roboto"/>
                        </a:rPr>
                        <a:t>ompositional features:</a:t>
                      </a:r>
                      <a:r>
                        <a:rPr lang="en-GB" sz="1800" u="none" strike="noStrike" cap="none">
                          <a:latin typeface="Roboto"/>
                          <a:ea typeface="Roboto"/>
                          <a:cs typeface="Roboto"/>
                          <a:sym typeface="Roboto"/>
                        </a:rPr>
                        <a:t> melody, harmony, tonality, rhythm &amp; structure.</a:t>
                      </a:r>
                      <a:endParaRPr sz="1800">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1" u="sng">
                          <a:latin typeface="Roboto"/>
                          <a:ea typeface="Roboto"/>
                          <a:cs typeface="Roboto"/>
                          <a:sym typeface="Roboto"/>
                        </a:rPr>
                        <a:t>S</a:t>
                      </a:r>
                      <a:r>
                        <a:rPr lang="en-GB" sz="1800" b="1" u="sng" strike="noStrike" cap="none">
                          <a:latin typeface="Roboto"/>
                          <a:ea typeface="Roboto"/>
                          <a:cs typeface="Roboto"/>
                          <a:sym typeface="Roboto"/>
                        </a:rPr>
                        <a:t>onic features:</a:t>
                      </a:r>
                      <a:r>
                        <a:rPr lang="en-GB" sz="1800" u="none" strike="noStrike" cap="none">
                          <a:latin typeface="Roboto"/>
                          <a:ea typeface="Roboto"/>
                          <a:cs typeface="Roboto"/>
                          <a:sym typeface="Roboto"/>
                        </a:rPr>
                        <a:t> instrumentation, texture, timbre &amp; production.</a:t>
                      </a:r>
                      <a:endParaRPr sz="18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a:latin typeface="Roboto"/>
                        <a:ea typeface="Roboto"/>
                        <a:cs typeface="Roboto"/>
                        <a:sym typeface="Roboto"/>
                      </a:endParaRPr>
                    </a:p>
                    <a:p>
                      <a:pPr marL="0" lvl="0" indent="0" algn="l" rtl="0">
                        <a:spcBef>
                          <a:spcPts val="0"/>
                        </a:spcBef>
                        <a:spcAft>
                          <a:spcPts val="0"/>
                        </a:spcAft>
                        <a:buClr>
                          <a:schemeClr val="dk1"/>
                        </a:buClr>
                        <a:buSzPts val="1800"/>
                        <a:buFont typeface="Arial"/>
                        <a:buNone/>
                      </a:pPr>
                      <a:r>
                        <a:rPr lang="en-GB" sz="1800" b="1" u="sng">
                          <a:solidFill>
                            <a:schemeClr val="dk1"/>
                          </a:solidFill>
                          <a:latin typeface="Roboto"/>
                          <a:ea typeface="Roboto"/>
                          <a:cs typeface="Roboto"/>
                          <a:sym typeface="Roboto"/>
                        </a:rPr>
                        <a:t>Your portfolio of evidence must include:</a:t>
                      </a:r>
                      <a:endParaRPr sz="1800" b="1" u="sng">
                        <a:solidFill>
                          <a:schemeClr val="dk1"/>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en-GB" sz="1800">
                          <a:solidFill>
                            <a:schemeClr val="dk1"/>
                          </a:solidFill>
                          <a:latin typeface="Roboto"/>
                          <a:ea typeface="Roboto"/>
                          <a:cs typeface="Roboto"/>
                          <a:sym typeface="Roboto"/>
                        </a:rPr>
                        <a:t>At least one short musical example (12-30 seconds) of each of your chosen musical styles. You can create/perform these or use found/pre-existing examples. </a:t>
                      </a: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GB" sz="1800">
                          <a:solidFill>
                            <a:schemeClr val="dk1"/>
                          </a:solidFill>
                          <a:latin typeface="Roboto"/>
                          <a:ea typeface="Roboto"/>
                          <a:cs typeface="Roboto"/>
                          <a:sym typeface="Roboto"/>
                        </a:rPr>
                        <a:t>Individual commentary to support points in the most appropriate format, such as video, audio, written commentary or a combination of these.</a:t>
                      </a:r>
                      <a:endParaRPr sz="1800">
                        <a:solidFill>
                          <a:schemeClr val="dk1"/>
                        </a:solidFill>
                        <a:latin typeface="Roboto"/>
                        <a:ea typeface="Roboto"/>
                        <a:cs typeface="Roboto"/>
                        <a:sym typeface="Roboto"/>
                      </a:endParaRPr>
                    </a:p>
                  </a:txBody>
                  <a:tcPr marL="91450" marR="91450" marT="45725" marB="45725">
                    <a:lnL w="76200" cap="flat" cmpd="sng">
                      <a:solidFill>
                        <a:schemeClr val="accent1"/>
                      </a:solidFill>
                      <a:prstDash val="solid"/>
                      <a:round/>
                      <a:headEnd type="none" w="sm" len="sm"/>
                      <a:tailEnd type="none" w="sm" len="sm"/>
                    </a:lnL>
                    <a:lnR w="76200" cap="flat" cmpd="sng">
                      <a:solidFill>
                        <a:schemeClr val="accent1"/>
                      </a:solidFill>
                      <a:prstDash val="solid"/>
                      <a:round/>
                      <a:headEnd type="none" w="sm" len="sm"/>
                      <a:tailEnd type="none" w="sm" len="sm"/>
                    </a:lnR>
                    <a:lnT w="76200" cap="flat" cmpd="sng">
                      <a:solidFill>
                        <a:schemeClr val="accent1"/>
                      </a:solidFill>
                      <a:prstDash val="solid"/>
                      <a:round/>
                      <a:headEnd type="none" w="sm" len="sm"/>
                      <a:tailEnd type="none" w="sm" len="sm"/>
                    </a:lnT>
                    <a:lnB w="762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p:nvPr/>
        </p:nvSpPr>
        <p:spPr>
          <a:xfrm>
            <a:off x="323550" y="1216350"/>
            <a:ext cx="8496900" cy="3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Arial Narrow"/>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4200"/>
              <a:buFont typeface="Century Gothic"/>
              <a:buNone/>
            </a:pPr>
            <a:endParaRPr sz="7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r>
              <a:rPr lang="en-GB" sz="2300" b="1" i="0" u="none" strike="noStrike" cap="none">
                <a:solidFill>
                  <a:schemeClr val="dk1"/>
                </a:solidFill>
                <a:latin typeface="Arial Narrow"/>
                <a:ea typeface="Arial Narrow"/>
                <a:cs typeface="Arial Narrow"/>
                <a:sym typeface="Arial Narrow"/>
              </a:rPr>
              <a:t>Learning Outcome A – Demonstrate an understanding of styles of </a:t>
            </a:r>
            <a:r>
              <a:rPr lang="en-GB" sz="2300" b="1">
                <a:solidFill>
                  <a:schemeClr val="dk1"/>
                </a:solidFill>
                <a:latin typeface="Arial Narrow"/>
                <a:ea typeface="Arial Narrow"/>
                <a:cs typeface="Arial Narrow"/>
                <a:sym typeface="Arial Narrow"/>
              </a:rPr>
              <a:t>Music</a:t>
            </a:r>
            <a:endParaRPr sz="2300" b="1"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br>
              <a:rPr lang="en-GB" sz="2300" b="0" i="0" u="none" strike="noStrike" cap="none">
                <a:solidFill>
                  <a:schemeClr val="dk1"/>
                </a:solidFill>
                <a:latin typeface="Arial Narrow"/>
                <a:ea typeface="Arial Narrow"/>
                <a:cs typeface="Arial Narrow"/>
                <a:sym typeface="Arial Narrow"/>
              </a:rPr>
            </a:br>
            <a:r>
              <a:rPr lang="en-GB" sz="2300" b="1" i="0" u="none" strike="noStrike" cap="none">
                <a:solidFill>
                  <a:schemeClr val="dk1"/>
                </a:solidFill>
                <a:latin typeface="Arial Narrow"/>
                <a:ea typeface="Arial Narrow"/>
                <a:cs typeface="Arial Narrow"/>
                <a:sym typeface="Arial Narrow"/>
              </a:rPr>
              <a:t>A1:</a:t>
            </a:r>
            <a:r>
              <a:rPr lang="en-GB" sz="2300" b="0" i="0" u="none" strike="noStrike" cap="none">
                <a:solidFill>
                  <a:schemeClr val="dk1"/>
                </a:solidFill>
                <a:latin typeface="Arial Narrow"/>
                <a:ea typeface="Arial Narrow"/>
                <a:cs typeface="Arial Narrow"/>
                <a:sym typeface="Arial Narrow"/>
              </a:rPr>
              <a:t> Iconic composers, artists, bands and producers who have influenced and</a:t>
            </a:r>
            <a:endParaRPr sz="23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GB" sz="2300" b="0" i="0" u="none" strike="noStrike" cap="none">
                <a:solidFill>
                  <a:schemeClr val="dk1"/>
                </a:solidFill>
                <a:latin typeface="Arial Narrow"/>
                <a:ea typeface="Arial Narrow"/>
                <a:cs typeface="Arial Narrow"/>
                <a:sym typeface="Arial Narrow"/>
              </a:rPr>
              <a:t>impacted musical styles.</a:t>
            </a:r>
            <a:endParaRPr sz="23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GB" sz="2300" b="0" i="0" u="none" strike="noStrike" cap="none">
                <a:solidFill>
                  <a:schemeClr val="dk1"/>
                </a:solidFill>
                <a:latin typeface="Arial Narrow"/>
                <a:ea typeface="Arial Narrow"/>
                <a:cs typeface="Arial Narrow"/>
                <a:sym typeface="Arial Narrow"/>
              </a:rPr>
              <a:t>Impact of technology on musical styles, instruments, production and recording.</a:t>
            </a:r>
            <a:endParaRPr sz="23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r>
              <a:rPr lang="en-GB" sz="2300" b="1" i="0" u="none" strike="noStrike" cap="none">
                <a:solidFill>
                  <a:schemeClr val="dk1"/>
                </a:solidFill>
                <a:latin typeface="Arial Narrow"/>
                <a:ea typeface="Arial Narrow"/>
                <a:cs typeface="Arial Narrow"/>
                <a:sym typeface="Arial Narrow"/>
              </a:rPr>
              <a:t>A2: </a:t>
            </a:r>
            <a:r>
              <a:rPr lang="en-GB" sz="2300" b="0" i="0" u="none" strike="noStrike" cap="none">
                <a:solidFill>
                  <a:schemeClr val="dk1"/>
                </a:solidFill>
                <a:latin typeface="Arial Narrow"/>
                <a:ea typeface="Arial Narrow"/>
                <a:cs typeface="Arial Narrow"/>
                <a:sym typeface="Arial Narrow"/>
              </a:rPr>
              <a:t>Musical elements, stylistic features and characteristics (music theory)</a:t>
            </a:r>
            <a:endParaRPr sz="23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endParaRPr sz="230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endParaRPr sz="230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2"/>
              </a:buClr>
              <a:buSzPts val="4000"/>
              <a:buFont typeface="Arial Narrow"/>
              <a:buNone/>
            </a:pPr>
            <a:endParaRPr sz="1400" b="0" i="0" u="none" strike="noStrike" cap="none">
              <a:solidFill>
                <a:schemeClr val="dk1"/>
              </a:solidFill>
              <a:latin typeface="Arial"/>
              <a:ea typeface="Arial"/>
              <a:cs typeface="Arial"/>
              <a:sym typeface="Arial"/>
            </a:endParaRPr>
          </a:p>
        </p:txBody>
      </p:sp>
      <p:sp>
        <p:nvSpPr>
          <p:cNvPr id="149" name="Google Shape;149;p31"/>
          <p:cNvSpPr/>
          <p:nvPr/>
        </p:nvSpPr>
        <p:spPr>
          <a:xfrm>
            <a:off x="323550" y="114750"/>
            <a:ext cx="8496900" cy="110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4200"/>
              <a:buFont typeface="Arial Narrow"/>
              <a:buNone/>
            </a:pPr>
            <a:r>
              <a:rPr lang="en-GB" sz="2800">
                <a:solidFill>
                  <a:schemeClr val="dk1"/>
                </a:solidFill>
                <a:latin typeface="Roboto"/>
                <a:ea typeface="Roboto"/>
                <a:cs typeface="Roboto"/>
                <a:sym typeface="Roboto"/>
              </a:rPr>
              <a:t>BTEC Level 2 Tech Award in Music: Component 1</a:t>
            </a:r>
            <a:endParaRPr sz="2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311700" y="137701"/>
            <a:ext cx="8520600" cy="72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7200"/>
              <a:buNone/>
            </a:pPr>
            <a:r>
              <a:rPr lang="en-GB" b="1">
                <a:latin typeface="Roboto"/>
                <a:ea typeface="Roboto"/>
                <a:cs typeface="Roboto"/>
                <a:sym typeface="Roboto"/>
              </a:rPr>
              <a:t>Component 1</a:t>
            </a:r>
            <a:endParaRPr b="1">
              <a:latin typeface="Roboto"/>
              <a:ea typeface="Roboto"/>
              <a:cs typeface="Roboto"/>
              <a:sym typeface="Roboto"/>
            </a:endParaRPr>
          </a:p>
        </p:txBody>
      </p:sp>
      <p:sp>
        <p:nvSpPr>
          <p:cNvPr id="155" name="Google Shape;155;p32"/>
          <p:cNvSpPr txBox="1">
            <a:spLocks noGrp="1"/>
          </p:cNvSpPr>
          <p:nvPr>
            <p:ph type="subTitle" idx="1"/>
          </p:nvPr>
        </p:nvSpPr>
        <p:spPr>
          <a:xfrm>
            <a:off x="333375" y="1151675"/>
            <a:ext cx="5237700" cy="215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600"/>
              <a:buNone/>
            </a:pPr>
            <a:r>
              <a:rPr lang="en-GB" sz="4000">
                <a:solidFill>
                  <a:schemeClr val="dk1"/>
                </a:solidFill>
                <a:latin typeface="Roboto"/>
                <a:ea typeface="Roboto"/>
                <a:cs typeface="Roboto"/>
                <a:sym typeface="Roboto"/>
              </a:rPr>
              <a:t>Genre 1: Delta Blues</a:t>
            </a:r>
            <a:endParaRPr sz="4000">
              <a:solidFill>
                <a:schemeClr val="dk1"/>
              </a:solidFill>
              <a:latin typeface="Roboto"/>
              <a:ea typeface="Roboto"/>
              <a:cs typeface="Roboto"/>
              <a:sym typeface="Roboto"/>
            </a:endParaRPr>
          </a:p>
        </p:txBody>
      </p:sp>
      <p:pic>
        <p:nvPicPr>
          <p:cNvPr id="156" name="Google Shape;156;p32"/>
          <p:cNvPicPr preferRelativeResize="0"/>
          <p:nvPr/>
        </p:nvPicPr>
        <p:blipFill rotWithShape="1">
          <a:blip r:embed="rId3">
            <a:alphaModFix/>
          </a:blip>
          <a:srcRect/>
          <a:stretch/>
        </p:blipFill>
        <p:spPr>
          <a:xfrm>
            <a:off x="5650475" y="672900"/>
            <a:ext cx="2774549" cy="277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ctrTitle"/>
          </p:nvPr>
        </p:nvSpPr>
        <p:spPr>
          <a:xfrm>
            <a:off x="247849" y="141480"/>
            <a:ext cx="8584800" cy="972000"/>
          </a:xfrm>
          <a:prstGeom prst="rect">
            <a:avLst/>
          </a:prstGeom>
          <a:solidFill>
            <a:srgbClr val="FFFF00"/>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4400"/>
              <a:buFont typeface="Arial Narrow"/>
              <a:buNone/>
            </a:pPr>
            <a:r>
              <a:rPr lang="en-GB" sz="3500">
                <a:latin typeface="Roboto"/>
                <a:ea typeface="Roboto"/>
                <a:cs typeface="Roboto"/>
                <a:sym typeface="Roboto"/>
              </a:rPr>
              <a:t>Background information:</a:t>
            </a:r>
            <a:br>
              <a:rPr lang="en-GB" sz="3500">
                <a:latin typeface="Roboto"/>
                <a:ea typeface="Roboto"/>
                <a:cs typeface="Roboto"/>
                <a:sym typeface="Roboto"/>
              </a:rPr>
            </a:br>
            <a:r>
              <a:rPr lang="en-GB" sz="2400">
                <a:latin typeface="Roboto"/>
                <a:ea typeface="Roboto"/>
                <a:cs typeface="Roboto"/>
                <a:sym typeface="Roboto"/>
              </a:rPr>
              <a:t>Delta Blues</a:t>
            </a:r>
            <a:endParaRPr sz="2400">
              <a:latin typeface="Roboto"/>
              <a:ea typeface="Roboto"/>
              <a:cs typeface="Roboto"/>
              <a:sym typeface="Roboto"/>
            </a:endParaRPr>
          </a:p>
        </p:txBody>
      </p:sp>
      <p:sp>
        <p:nvSpPr>
          <p:cNvPr id="162" name="Google Shape;162;p33"/>
          <p:cNvSpPr txBox="1"/>
          <p:nvPr/>
        </p:nvSpPr>
        <p:spPr>
          <a:xfrm>
            <a:off x="247850" y="1113475"/>
            <a:ext cx="6017100" cy="3782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500"/>
              <a:buFont typeface="Arial"/>
              <a:buNone/>
            </a:pPr>
            <a:r>
              <a:rPr lang="en-GB" sz="1500" b="1" i="0" u="sng" strike="noStrike" cap="none">
                <a:solidFill>
                  <a:srgbClr val="000000"/>
                </a:solidFill>
                <a:latin typeface="Roboto"/>
                <a:ea typeface="Roboto"/>
                <a:cs typeface="Roboto"/>
                <a:sym typeface="Roboto"/>
              </a:rPr>
              <a:t>Overview</a:t>
            </a:r>
            <a:endParaRPr sz="1500" b="1" i="0" u="sng"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500"/>
              <a:buFont typeface="Arial"/>
              <a:buNone/>
            </a:pPr>
            <a:r>
              <a:rPr lang="en-GB" sz="1500" b="0" i="0" u="none" strike="noStrike" cap="none">
                <a:solidFill>
                  <a:srgbClr val="000000"/>
                </a:solidFill>
                <a:latin typeface="Roboto"/>
                <a:ea typeface="Roboto"/>
                <a:cs typeface="Roboto"/>
                <a:sym typeface="Roboto"/>
              </a:rPr>
              <a:t>Delta Blues is a style of blues music that originated in the Mississippi Delta region of the United States in the late 19th century. It is characteri</a:t>
            </a:r>
            <a:r>
              <a:rPr lang="en-GB" sz="1500">
                <a:latin typeface="Roboto"/>
                <a:ea typeface="Roboto"/>
                <a:cs typeface="Roboto"/>
                <a:sym typeface="Roboto"/>
              </a:rPr>
              <a:t>s</a:t>
            </a:r>
            <a:r>
              <a:rPr lang="en-GB" sz="1500" b="0" i="0" u="none" strike="noStrike" cap="none">
                <a:solidFill>
                  <a:srgbClr val="000000"/>
                </a:solidFill>
                <a:latin typeface="Roboto"/>
                <a:ea typeface="Roboto"/>
                <a:cs typeface="Roboto"/>
                <a:sym typeface="Roboto"/>
              </a:rPr>
              <a:t>ed by its simple instrumentation, repetitive forms, and emotion-filled lyrics. </a:t>
            </a:r>
            <a:endParaRPr sz="1500">
              <a:latin typeface="Roboto"/>
              <a:ea typeface="Roboto"/>
              <a:cs typeface="Roboto"/>
              <a:sym typeface="Roboto"/>
            </a:endParaRPr>
          </a:p>
          <a:p>
            <a:pPr marL="0" marR="0" lvl="0" indent="0" algn="l" rtl="0">
              <a:lnSpc>
                <a:spcPct val="115000"/>
              </a:lnSpc>
              <a:spcBef>
                <a:spcPts val="1200"/>
              </a:spcBef>
              <a:spcAft>
                <a:spcPts val="0"/>
              </a:spcAft>
              <a:buClr>
                <a:srgbClr val="000000"/>
              </a:buClr>
              <a:buSzPts val="1500"/>
              <a:buFont typeface="Arial"/>
              <a:buNone/>
            </a:pPr>
            <a:r>
              <a:rPr lang="en-GB" sz="1500" b="0" i="0" u="none" strike="noStrike" cap="none">
                <a:solidFill>
                  <a:srgbClr val="000000"/>
                </a:solidFill>
                <a:latin typeface="Roboto"/>
                <a:ea typeface="Roboto"/>
                <a:cs typeface="Roboto"/>
                <a:sym typeface="Roboto"/>
              </a:rPr>
              <a:t>The first Delta Blues musicians were African Americans living in the Mississippi Delta region. These early blues musicians sang about the struggles of living in a rural, agricultural society, and their songs often contained lyrics about love, hard work, and hardship. Early Delta Blues musicians included Charley Patton, Blind Lemon Jefferson, Son House, and Robert Johnson.</a:t>
            </a:r>
            <a:endParaRPr sz="15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163" name="Google Shape;163;p33" descr="A person playing a guitar&#10;&#10;Description automatically generated with medium confidence"/>
          <p:cNvPicPr preferRelativeResize="0"/>
          <p:nvPr/>
        </p:nvPicPr>
        <p:blipFill rotWithShape="1">
          <a:blip r:embed="rId3">
            <a:alphaModFix/>
          </a:blip>
          <a:srcRect r="16971"/>
          <a:stretch/>
        </p:blipFill>
        <p:spPr>
          <a:xfrm>
            <a:off x="7542093" y="1166375"/>
            <a:ext cx="1297156" cy="1109080"/>
          </a:xfrm>
          <a:prstGeom prst="rect">
            <a:avLst/>
          </a:prstGeom>
          <a:noFill/>
          <a:ln>
            <a:noFill/>
          </a:ln>
        </p:spPr>
      </p:pic>
      <p:pic>
        <p:nvPicPr>
          <p:cNvPr id="164" name="Google Shape;164;p33"/>
          <p:cNvPicPr preferRelativeResize="0"/>
          <p:nvPr/>
        </p:nvPicPr>
        <p:blipFill rotWithShape="1">
          <a:blip r:embed="rId4">
            <a:alphaModFix/>
          </a:blip>
          <a:srcRect/>
          <a:stretch/>
        </p:blipFill>
        <p:spPr>
          <a:xfrm>
            <a:off x="6580900" y="1166375"/>
            <a:ext cx="961194" cy="1493691"/>
          </a:xfrm>
          <a:prstGeom prst="rect">
            <a:avLst/>
          </a:prstGeom>
          <a:noFill/>
          <a:ln>
            <a:noFill/>
          </a:ln>
        </p:spPr>
      </p:pic>
      <p:pic>
        <p:nvPicPr>
          <p:cNvPr id="165" name="Google Shape;165;p33"/>
          <p:cNvPicPr preferRelativeResize="0"/>
          <p:nvPr/>
        </p:nvPicPr>
        <p:blipFill rotWithShape="1">
          <a:blip r:embed="rId5">
            <a:alphaModFix/>
          </a:blip>
          <a:srcRect/>
          <a:stretch/>
        </p:blipFill>
        <p:spPr>
          <a:xfrm>
            <a:off x="6626084" y="2660066"/>
            <a:ext cx="916007" cy="1598840"/>
          </a:xfrm>
          <a:prstGeom prst="rect">
            <a:avLst/>
          </a:prstGeom>
          <a:noFill/>
          <a:ln>
            <a:noFill/>
          </a:ln>
        </p:spPr>
      </p:pic>
      <p:pic>
        <p:nvPicPr>
          <p:cNvPr id="166" name="Google Shape;166;p33"/>
          <p:cNvPicPr preferRelativeResize="0"/>
          <p:nvPr/>
        </p:nvPicPr>
        <p:blipFill rotWithShape="1">
          <a:blip r:embed="rId6">
            <a:alphaModFix/>
          </a:blip>
          <a:srcRect/>
          <a:stretch/>
        </p:blipFill>
        <p:spPr>
          <a:xfrm>
            <a:off x="7542092" y="2302039"/>
            <a:ext cx="1297156" cy="1977947"/>
          </a:xfrm>
          <a:prstGeom prst="rect">
            <a:avLst/>
          </a:prstGeom>
          <a:noFill/>
          <a:ln>
            <a:noFill/>
          </a:ln>
        </p:spPr>
      </p:pic>
      <p:sp>
        <p:nvSpPr>
          <p:cNvPr id="167" name="Google Shape;167;p33"/>
          <p:cNvSpPr txBox="1"/>
          <p:nvPr/>
        </p:nvSpPr>
        <p:spPr>
          <a:xfrm>
            <a:off x="6712787" y="4413124"/>
            <a:ext cx="2015700"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Clockwise L-R: Charley Patton, Robert Johnson, Son House, Blind Lemon Jefferson</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p:nvPr/>
        </p:nvSpPr>
        <p:spPr>
          <a:xfrm>
            <a:off x="549275" y="0"/>
            <a:ext cx="54816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u="sng">
                <a:latin typeface="Roboto"/>
                <a:ea typeface="Roboto"/>
                <a:cs typeface="Roboto"/>
                <a:sym typeface="Roboto"/>
              </a:rPr>
              <a:t>Sonic Feature: Instrumentation: Guitars</a:t>
            </a:r>
            <a:endParaRPr sz="1900" b="1" u="sng">
              <a:latin typeface="Roboto"/>
              <a:ea typeface="Roboto"/>
              <a:cs typeface="Roboto"/>
              <a:sym typeface="Roboto"/>
            </a:endParaRPr>
          </a:p>
        </p:txBody>
      </p:sp>
      <p:sp>
        <p:nvSpPr>
          <p:cNvPr id="203" name="Google Shape;203;p38"/>
          <p:cNvSpPr/>
          <p:nvPr/>
        </p:nvSpPr>
        <p:spPr>
          <a:xfrm>
            <a:off x="254450" y="522800"/>
            <a:ext cx="2632500" cy="41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200" u="sng">
                <a:solidFill>
                  <a:schemeClr val="hlink"/>
                </a:solidFill>
                <a:hlinkClick r:id="rId3"/>
              </a:rPr>
              <a:t>Acoustic Guitars </a:t>
            </a:r>
            <a:endParaRPr sz="2200"/>
          </a:p>
          <a:p>
            <a:pPr marL="0" lvl="0" indent="0" algn="l" rtl="0">
              <a:spcBef>
                <a:spcPts val="0"/>
              </a:spcBef>
              <a:spcAft>
                <a:spcPts val="0"/>
              </a:spcAft>
              <a:buNone/>
            </a:pPr>
            <a:r>
              <a:rPr lang="en-GB" sz="2200"/>
              <a:t>Played with pitch bending</a:t>
            </a:r>
            <a:endParaRPr sz="2200"/>
          </a:p>
          <a:p>
            <a:pPr marL="0" lvl="0" indent="0" algn="l" rtl="0">
              <a:spcBef>
                <a:spcPts val="0"/>
              </a:spcBef>
              <a:spcAft>
                <a:spcPts val="0"/>
              </a:spcAft>
              <a:buNone/>
            </a:pPr>
            <a:r>
              <a:rPr lang="en-GB" sz="1300" u="sng">
                <a:solidFill>
                  <a:schemeClr val="hlink"/>
                </a:solidFill>
                <a:latin typeface="Roboto"/>
                <a:ea typeface="Roboto"/>
                <a:cs typeface="Roboto"/>
                <a:sym typeface="Roboto"/>
                <a:hlinkClick r:id="rId4"/>
              </a:rPr>
              <a:t>Albert King - Blues Power</a:t>
            </a:r>
            <a:endParaRPr sz="1300">
              <a:latin typeface="Roboto"/>
              <a:ea typeface="Roboto"/>
              <a:cs typeface="Roboto"/>
              <a:sym typeface="Roboto"/>
            </a:endParaRPr>
          </a:p>
          <a:p>
            <a:pPr marL="0" lvl="0" indent="0" algn="l" rtl="0">
              <a:spcBef>
                <a:spcPts val="0"/>
              </a:spcBef>
              <a:spcAft>
                <a:spcPts val="0"/>
              </a:spcAft>
              <a:buNone/>
            </a:pPr>
            <a:endParaRPr sz="2200"/>
          </a:p>
          <a:p>
            <a:pPr marL="0" lvl="0" indent="0" algn="l" rtl="0">
              <a:spcBef>
                <a:spcPts val="0"/>
              </a:spcBef>
              <a:spcAft>
                <a:spcPts val="0"/>
              </a:spcAft>
              <a:buNone/>
            </a:pPr>
            <a:r>
              <a:rPr lang="en-GB" sz="2200" u="sng">
                <a:solidFill>
                  <a:schemeClr val="hlink"/>
                </a:solidFill>
                <a:hlinkClick r:id="rId5"/>
              </a:rPr>
              <a:t>F-hole guitars</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GB" sz="2200"/>
              <a:t>Guitars with “f hole” cut outs making it sound more mellow and “twangy”</a:t>
            </a:r>
            <a:endParaRPr sz="2200"/>
          </a:p>
        </p:txBody>
      </p:sp>
      <p:sp>
        <p:nvSpPr>
          <p:cNvPr id="204" name="Google Shape;204;p38"/>
          <p:cNvSpPr/>
          <p:nvPr/>
        </p:nvSpPr>
        <p:spPr>
          <a:xfrm>
            <a:off x="6534500" y="985525"/>
            <a:ext cx="2462700" cy="373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300" u="sng">
                <a:solidFill>
                  <a:schemeClr val="hlink"/>
                </a:solidFill>
                <a:hlinkClick r:id="rId6"/>
              </a:rPr>
              <a:t>Resonator Guitars</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GB" sz="2300"/>
              <a:t>A steel string guitar shaped like a cone where the traditional sound hole would be. </a:t>
            </a:r>
            <a:endParaRPr sz="2300"/>
          </a:p>
        </p:txBody>
      </p:sp>
      <p:pic>
        <p:nvPicPr>
          <p:cNvPr id="205" name="Google Shape;205;p38"/>
          <p:cNvPicPr preferRelativeResize="0"/>
          <p:nvPr/>
        </p:nvPicPr>
        <p:blipFill>
          <a:blip r:embed="rId7">
            <a:alphaModFix/>
          </a:blip>
          <a:stretch>
            <a:fillRect/>
          </a:stretch>
        </p:blipFill>
        <p:spPr>
          <a:xfrm>
            <a:off x="2608713" y="1459025"/>
            <a:ext cx="1717075" cy="1287800"/>
          </a:xfrm>
          <a:prstGeom prst="rect">
            <a:avLst/>
          </a:prstGeom>
          <a:noFill/>
          <a:ln>
            <a:noFill/>
          </a:ln>
        </p:spPr>
      </p:pic>
      <p:pic>
        <p:nvPicPr>
          <p:cNvPr id="206" name="Google Shape;206;p38"/>
          <p:cNvPicPr preferRelativeResize="0"/>
          <p:nvPr/>
        </p:nvPicPr>
        <p:blipFill>
          <a:blip r:embed="rId8">
            <a:alphaModFix/>
          </a:blip>
          <a:stretch>
            <a:fillRect/>
          </a:stretch>
        </p:blipFill>
        <p:spPr>
          <a:xfrm>
            <a:off x="5479638" y="1266287"/>
            <a:ext cx="1198374" cy="2381226"/>
          </a:xfrm>
          <a:prstGeom prst="rect">
            <a:avLst/>
          </a:prstGeom>
          <a:noFill/>
          <a:ln>
            <a:noFill/>
          </a:ln>
        </p:spPr>
      </p:pic>
      <p:sp>
        <p:nvSpPr>
          <p:cNvPr id="207" name="Google Shape;207;p38"/>
          <p:cNvSpPr/>
          <p:nvPr/>
        </p:nvSpPr>
        <p:spPr>
          <a:xfrm>
            <a:off x="2730600" y="3348450"/>
            <a:ext cx="2980500" cy="169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2900" b="1" u="sng">
                <a:solidFill>
                  <a:schemeClr val="dk1"/>
                </a:solidFill>
                <a:latin typeface="Roboto"/>
                <a:ea typeface="Roboto"/>
                <a:cs typeface="Roboto"/>
                <a:sym typeface="Roboto"/>
              </a:rPr>
              <a:t>Slide Guitar</a:t>
            </a:r>
            <a:endParaRPr sz="2900"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sz="1000" b="1" u="sng">
              <a:solidFill>
                <a:schemeClr val="dk1"/>
              </a:solidFill>
              <a:latin typeface="Roboto"/>
              <a:ea typeface="Roboto"/>
              <a:cs typeface="Roboto"/>
              <a:sym typeface="Roboto"/>
            </a:endParaRPr>
          </a:p>
          <a:p>
            <a:pPr marL="0" lvl="0" indent="0" algn="l" rtl="0">
              <a:lnSpc>
                <a:spcPct val="90000"/>
              </a:lnSpc>
              <a:spcBef>
                <a:spcPts val="0"/>
              </a:spcBef>
              <a:spcAft>
                <a:spcPts val="0"/>
              </a:spcAft>
              <a:buClr>
                <a:schemeClr val="dk1"/>
              </a:buClr>
              <a:buSzPts val="1800"/>
              <a:buFont typeface="Arial"/>
              <a:buNone/>
            </a:pPr>
            <a:r>
              <a:rPr lang="en-GB" sz="2300">
                <a:solidFill>
                  <a:schemeClr val="dk1"/>
                </a:solidFill>
                <a:latin typeface="Roboto"/>
                <a:ea typeface="Roboto"/>
                <a:cs typeface="Roboto"/>
                <a:sym typeface="Roboto"/>
              </a:rPr>
              <a:t>Playing with a pipe or other piece of metal</a:t>
            </a:r>
            <a:endParaRPr sz="2300">
              <a:solidFill>
                <a:schemeClr val="dk1"/>
              </a:solidFill>
              <a:latin typeface="Roboto"/>
              <a:ea typeface="Roboto"/>
              <a:cs typeface="Roboto"/>
              <a:sym typeface="Roboto"/>
            </a:endParaRPr>
          </a:p>
        </p:txBody>
      </p:sp>
      <p:sp>
        <p:nvSpPr>
          <p:cNvPr id="208" name="Google Shape;208;p38"/>
          <p:cNvSpPr txBox="1"/>
          <p:nvPr/>
        </p:nvSpPr>
        <p:spPr>
          <a:xfrm>
            <a:off x="4813556" y="4491750"/>
            <a:ext cx="940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u="sng">
                <a:solidFill>
                  <a:srgbClr val="0097A7"/>
                </a:solidFill>
                <a:latin typeface="Roboto"/>
                <a:ea typeface="Roboto"/>
                <a:cs typeface="Roboto"/>
                <a:sym typeface="Roboto"/>
                <a:hlinkClick r:id="rId9">
                  <a:extLst>
                    <a:ext uri="{A12FA001-AC4F-418D-AE19-62706E023703}">
                      <ahyp:hlinkClr xmlns:ahyp="http://schemas.microsoft.com/office/drawing/2018/hyperlinkcolor" val="tx"/>
                    </a:ext>
                  </a:extLst>
                </a:hlinkClick>
              </a:rPr>
              <a:t>Slide Guitar Example</a:t>
            </a:r>
            <a:endParaRPr sz="9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549275" y="0"/>
            <a:ext cx="39264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u="sng">
                <a:latin typeface="Roboto"/>
                <a:ea typeface="Roboto"/>
                <a:cs typeface="Roboto"/>
                <a:sym typeface="Roboto"/>
              </a:rPr>
              <a:t>SONIC FEATURE:</a:t>
            </a:r>
            <a:endParaRPr sz="1900" b="1" u="sng">
              <a:latin typeface="Roboto"/>
              <a:ea typeface="Roboto"/>
              <a:cs typeface="Roboto"/>
              <a:sym typeface="Roboto"/>
            </a:endParaRPr>
          </a:p>
          <a:p>
            <a:pPr marL="0" lvl="0" indent="0" algn="l" rtl="0">
              <a:spcBef>
                <a:spcPts val="0"/>
              </a:spcBef>
              <a:spcAft>
                <a:spcPts val="0"/>
              </a:spcAft>
              <a:buNone/>
            </a:pPr>
            <a:r>
              <a:rPr lang="en-GB" sz="2500" b="1" u="sng">
                <a:latin typeface="Roboto"/>
                <a:ea typeface="Roboto"/>
                <a:cs typeface="Roboto"/>
                <a:sym typeface="Roboto"/>
              </a:rPr>
              <a:t>Other main instruments</a:t>
            </a:r>
            <a:endParaRPr sz="2500" b="1" u="sng">
              <a:latin typeface="Roboto"/>
              <a:ea typeface="Roboto"/>
              <a:cs typeface="Roboto"/>
              <a:sym typeface="Roboto"/>
            </a:endParaRPr>
          </a:p>
        </p:txBody>
      </p:sp>
      <p:sp>
        <p:nvSpPr>
          <p:cNvPr id="214" name="Google Shape;214;p39"/>
          <p:cNvSpPr/>
          <p:nvPr/>
        </p:nvSpPr>
        <p:spPr>
          <a:xfrm>
            <a:off x="207825" y="1160325"/>
            <a:ext cx="2611500" cy="365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b="1" u="sng">
                <a:solidFill>
                  <a:schemeClr val="dk1"/>
                </a:solidFill>
                <a:latin typeface="Roboto"/>
                <a:ea typeface="Roboto"/>
                <a:cs typeface="Roboto"/>
                <a:sym typeface="Roboto"/>
              </a:rPr>
              <a:t>Harmonica</a:t>
            </a:r>
            <a:endParaRPr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Diatonic Harmonicas - Harmonicas that are tuned to a particular key </a:t>
            </a: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Chromatic Harmonicas - Harmonicas that play all the notes chromatically (sharps and flats) </a:t>
            </a: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u="sng">
                <a:solidFill>
                  <a:schemeClr val="hlink"/>
                </a:solidFill>
                <a:latin typeface="Roboto"/>
                <a:ea typeface="Roboto"/>
                <a:cs typeface="Roboto"/>
                <a:sym typeface="Roboto"/>
                <a:hlinkClick r:id="rId3"/>
              </a:rPr>
              <a:t>An example of Harmonica can be found on the Delta Blues standard “Rollin’ and Tumblin’” by famous Harmonica musician Little Walter</a:t>
            </a:r>
            <a:endParaRPr>
              <a:solidFill>
                <a:schemeClr val="dk1"/>
              </a:solidFill>
              <a:latin typeface="Roboto"/>
              <a:ea typeface="Roboto"/>
              <a:cs typeface="Roboto"/>
              <a:sym typeface="Roboto"/>
            </a:endParaRPr>
          </a:p>
        </p:txBody>
      </p:sp>
      <p:pic>
        <p:nvPicPr>
          <p:cNvPr id="215" name="Google Shape;215;p39"/>
          <p:cNvPicPr preferRelativeResize="0"/>
          <p:nvPr/>
        </p:nvPicPr>
        <p:blipFill>
          <a:blip r:embed="rId4">
            <a:alphaModFix/>
          </a:blip>
          <a:stretch>
            <a:fillRect/>
          </a:stretch>
        </p:blipFill>
        <p:spPr>
          <a:xfrm>
            <a:off x="8399325" y="1100275"/>
            <a:ext cx="502226" cy="502226"/>
          </a:xfrm>
          <a:prstGeom prst="rect">
            <a:avLst/>
          </a:prstGeom>
          <a:noFill/>
          <a:ln>
            <a:noFill/>
          </a:ln>
        </p:spPr>
      </p:pic>
      <p:pic>
        <p:nvPicPr>
          <p:cNvPr id="216" name="Google Shape;216;p39"/>
          <p:cNvPicPr preferRelativeResize="0"/>
          <p:nvPr/>
        </p:nvPicPr>
        <p:blipFill>
          <a:blip r:embed="rId5">
            <a:alphaModFix/>
          </a:blip>
          <a:stretch>
            <a:fillRect/>
          </a:stretch>
        </p:blipFill>
        <p:spPr>
          <a:xfrm>
            <a:off x="2802100" y="3570401"/>
            <a:ext cx="1864975" cy="1243926"/>
          </a:xfrm>
          <a:prstGeom prst="rect">
            <a:avLst/>
          </a:prstGeom>
          <a:noFill/>
          <a:ln>
            <a:noFill/>
          </a:ln>
        </p:spPr>
      </p:pic>
      <p:pic>
        <p:nvPicPr>
          <p:cNvPr id="217" name="Google Shape;217;p39"/>
          <p:cNvPicPr preferRelativeResize="0"/>
          <p:nvPr/>
        </p:nvPicPr>
        <p:blipFill>
          <a:blip r:embed="rId6">
            <a:alphaModFix/>
          </a:blip>
          <a:stretch>
            <a:fillRect/>
          </a:stretch>
        </p:blipFill>
        <p:spPr>
          <a:xfrm>
            <a:off x="2802100" y="2099989"/>
            <a:ext cx="1864975" cy="1284761"/>
          </a:xfrm>
          <a:prstGeom prst="rect">
            <a:avLst/>
          </a:prstGeom>
          <a:noFill/>
          <a:ln>
            <a:noFill/>
          </a:ln>
        </p:spPr>
      </p:pic>
      <p:sp>
        <p:nvSpPr>
          <p:cNvPr id="218" name="Google Shape;218;p39"/>
          <p:cNvSpPr/>
          <p:nvPr/>
        </p:nvSpPr>
        <p:spPr>
          <a:xfrm>
            <a:off x="4888100" y="923925"/>
            <a:ext cx="2611500" cy="363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u="sng">
                <a:latin typeface="Roboto"/>
                <a:ea typeface="Roboto"/>
                <a:cs typeface="Roboto"/>
                <a:sym typeface="Roboto"/>
              </a:rPr>
              <a:t>Vocals</a:t>
            </a:r>
            <a:endParaRPr sz="1300" b="1" u="sng">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r>
              <a:rPr lang="en-GB" sz="1300">
                <a:latin typeface="Roboto"/>
                <a:ea typeface="Roboto"/>
                <a:cs typeface="Roboto"/>
                <a:sym typeface="Roboto"/>
              </a:rPr>
              <a:t>Blues vocals pitch range would be in the “bass” vocal range, between the pitches of </a:t>
            </a:r>
            <a:r>
              <a:rPr lang="en-GB" sz="1300" u="sng">
                <a:solidFill>
                  <a:schemeClr val="hlink"/>
                </a:solidFill>
                <a:latin typeface="Roboto"/>
                <a:ea typeface="Roboto"/>
                <a:cs typeface="Roboto"/>
                <a:sym typeface="Roboto"/>
                <a:hlinkClick r:id="rId7"/>
              </a:rPr>
              <a:t>E2 to E4</a:t>
            </a:r>
            <a:r>
              <a:rPr lang="en-GB" sz="1300">
                <a:latin typeface="Roboto"/>
                <a:ea typeface="Roboto"/>
                <a:cs typeface="Roboto"/>
                <a:sym typeface="Roboto"/>
              </a:rPr>
              <a:t> </a:t>
            </a:r>
            <a:endParaRPr sz="1300">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r>
              <a:rPr lang="en-GB" sz="1300">
                <a:latin typeface="Roboto"/>
                <a:ea typeface="Roboto"/>
                <a:cs typeface="Roboto"/>
                <a:sym typeface="Roboto"/>
              </a:rPr>
              <a:t>Passionate and fiery, conveying the suffering, heartache and anguish.. </a:t>
            </a:r>
            <a:endParaRPr sz="1300">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r>
              <a:rPr lang="en-GB" sz="1300">
                <a:latin typeface="Roboto"/>
                <a:ea typeface="Roboto"/>
                <a:cs typeface="Roboto"/>
                <a:sym typeface="Roboto"/>
              </a:rPr>
              <a:t>There are female delta blues musicians, however not many were recorded. The best example is Geeshie Wiley: </a:t>
            </a:r>
            <a:r>
              <a:rPr lang="en-GB" sz="1300" u="sng">
                <a:solidFill>
                  <a:schemeClr val="hlink"/>
                </a:solidFill>
                <a:latin typeface="Roboto"/>
                <a:ea typeface="Roboto"/>
                <a:cs typeface="Roboto"/>
                <a:sym typeface="Roboto"/>
                <a:hlinkClick r:id="rId8"/>
              </a:rPr>
              <a:t>“Last Kind Word Blues”</a:t>
            </a:r>
            <a:endParaRPr sz="13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p:txBody>
      </p:sp>
      <p:pic>
        <p:nvPicPr>
          <p:cNvPr id="219" name="Google Shape;219;p39"/>
          <p:cNvPicPr preferRelativeResize="0"/>
          <p:nvPr/>
        </p:nvPicPr>
        <p:blipFill>
          <a:blip r:embed="rId9">
            <a:alphaModFix/>
          </a:blip>
          <a:stretch>
            <a:fillRect/>
          </a:stretch>
        </p:blipFill>
        <p:spPr>
          <a:xfrm>
            <a:off x="7611321" y="3384746"/>
            <a:ext cx="1350900" cy="135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115150" y="214000"/>
            <a:ext cx="5699400" cy="5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sz="2400" b="1" u="sng"/>
              <a:t>Harmony and Tonality - Harmony: The 12 bar blues chords </a:t>
            </a:r>
            <a:endParaRPr sz="2400" b="1" u="sng"/>
          </a:p>
        </p:txBody>
      </p:sp>
      <p:sp>
        <p:nvSpPr>
          <p:cNvPr id="238" name="Google Shape;238;p41"/>
          <p:cNvSpPr/>
          <p:nvPr/>
        </p:nvSpPr>
        <p:spPr>
          <a:xfrm>
            <a:off x="5814400" y="91388"/>
            <a:ext cx="3113100" cy="885000"/>
          </a:xfrm>
          <a:prstGeom prst="chevron">
            <a:avLst>
              <a:gd name="adj" fmla="val 50923"/>
            </a:avLst>
          </a:prstGeom>
          <a:solidFill>
            <a:srgbClr val="0070C0"/>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rgbClr val="000000"/>
              </a:buClr>
              <a:buSzPts val="1650"/>
              <a:buFont typeface="Arial"/>
              <a:buNone/>
            </a:pPr>
            <a:r>
              <a:rPr lang="en-GB" sz="1650" b="1" i="0" u="none" strike="noStrike" cap="none">
                <a:solidFill>
                  <a:schemeClr val="lt1"/>
                </a:solidFill>
                <a:latin typeface="Arial"/>
                <a:ea typeface="Arial"/>
                <a:cs typeface="Arial"/>
                <a:sym typeface="Arial"/>
              </a:rPr>
              <a:t>Note taking</a:t>
            </a:r>
            <a:r>
              <a:rPr lang="en-GB" sz="1250" b="0" i="0" u="none" strike="noStrike" cap="none">
                <a:solidFill>
                  <a:schemeClr val="lt1"/>
                </a:solidFill>
                <a:latin typeface="Arial"/>
                <a:ea typeface="Arial"/>
                <a:cs typeface="Arial"/>
                <a:sym typeface="Arial"/>
              </a:rPr>
              <a:t> &amp; build on this with your own research - copy </a:t>
            </a:r>
            <a:r>
              <a:rPr lang="en-GB" sz="1250">
                <a:solidFill>
                  <a:schemeClr val="lt1"/>
                </a:solidFill>
              </a:rPr>
              <a:t>out the table!</a:t>
            </a:r>
            <a:endParaRPr sz="1250" b="0" i="0" u="none" strike="noStrike" cap="none">
              <a:solidFill>
                <a:schemeClr val="lt1"/>
              </a:solidFill>
              <a:latin typeface="Arial"/>
              <a:ea typeface="Arial"/>
              <a:cs typeface="Arial"/>
              <a:sym typeface="Arial"/>
            </a:endParaRPr>
          </a:p>
        </p:txBody>
      </p:sp>
      <p:pic>
        <p:nvPicPr>
          <p:cNvPr id="239" name="Google Shape;239;p41" descr="Graphical user interface, calendar&#10;&#10;Description automatically generated"/>
          <p:cNvPicPr preferRelativeResize="0"/>
          <p:nvPr/>
        </p:nvPicPr>
        <p:blipFill rotWithShape="1">
          <a:blip r:embed="rId3">
            <a:alphaModFix/>
          </a:blip>
          <a:srcRect l="35463" t="48600" r="13728" b="15922"/>
          <a:stretch/>
        </p:blipFill>
        <p:spPr>
          <a:xfrm>
            <a:off x="288330" y="1137075"/>
            <a:ext cx="4789394" cy="1997997"/>
          </a:xfrm>
          <a:prstGeom prst="rect">
            <a:avLst/>
          </a:prstGeom>
          <a:noFill/>
          <a:ln>
            <a:noFill/>
          </a:ln>
        </p:spPr>
      </p:pic>
      <p:sp>
        <p:nvSpPr>
          <p:cNvPr id="240" name="Google Shape;240;p41"/>
          <p:cNvSpPr txBox="1"/>
          <p:nvPr/>
        </p:nvSpPr>
        <p:spPr>
          <a:xfrm>
            <a:off x="756618" y="1445228"/>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41" name="Google Shape;241;p41"/>
          <p:cNvSpPr txBox="1"/>
          <p:nvPr/>
        </p:nvSpPr>
        <p:spPr>
          <a:xfrm>
            <a:off x="746142" y="2078255"/>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sp>
        <p:nvSpPr>
          <p:cNvPr id="242" name="Google Shape;242;p41"/>
          <p:cNvSpPr txBox="1"/>
          <p:nvPr/>
        </p:nvSpPr>
        <p:spPr>
          <a:xfrm>
            <a:off x="756618" y="2778330"/>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V</a:t>
            </a:r>
            <a:endParaRPr sz="1100" b="0" i="0" u="none" strike="noStrike" cap="none">
              <a:solidFill>
                <a:srgbClr val="000000"/>
              </a:solidFill>
              <a:latin typeface="Arial"/>
              <a:ea typeface="Arial"/>
              <a:cs typeface="Arial"/>
              <a:sym typeface="Arial"/>
            </a:endParaRPr>
          </a:p>
        </p:txBody>
      </p:sp>
      <p:sp>
        <p:nvSpPr>
          <p:cNvPr id="243" name="Google Shape;243;p41"/>
          <p:cNvSpPr txBox="1"/>
          <p:nvPr/>
        </p:nvSpPr>
        <p:spPr>
          <a:xfrm>
            <a:off x="2005548" y="275662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sp>
        <p:nvSpPr>
          <p:cNvPr id="244" name="Google Shape;244;p41"/>
          <p:cNvSpPr txBox="1"/>
          <p:nvPr/>
        </p:nvSpPr>
        <p:spPr>
          <a:xfrm>
            <a:off x="4204543" y="3061373"/>
            <a:ext cx="4743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V7</a:t>
            </a:r>
            <a:endParaRPr sz="1100" b="0" i="0" u="none" strike="noStrike" cap="none">
              <a:solidFill>
                <a:srgbClr val="000000"/>
              </a:solidFill>
              <a:latin typeface="Arial"/>
              <a:ea typeface="Arial"/>
              <a:cs typeface="Arial"/>
              <a:sym typeface="Arial"/>
            </a:endParaRPr>
          </a:p>
        </p:txBody>
      </p:sp>
      <p:sp>
        <p:nvSpPr>
          <p:cNvPr id="245" name="Google Shape;245;p41"/>
          <p:cNvSpPr txBox="1"/>
          <p:nvPr/>
        </p:nvSpPr>
        <p:spPr>
          <a:xfrm>
            <a:off x="3695984" y="2853782"/>
            <a:ext cx="812400" cy="5661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2400"/>
              <a:buFont typeface="Times New Roman"/>
              <a:buNone/>
            </a:pPr>
            <a:r>
              <a:rPr lang="en-GB" sz="2400" b="1" i="0" u="none" strike="noStrike" cap="none">
                <a:solidFill>
                  <a:schemeClr val="dk1"/>
                </a:solidFill>
                <a:latin typeface="Times New Roman"/>
                <a:ea typeface="Times New Roman"/>
                <a:cs typeface="Times New Roman"/>
                <a:sym typeface="Times New Roman"/>
              </a:rPr>
              <a:t>E7</a:t>
            </a:r>
            <a:endParaRPr sz="1100" b="1" i="0" u="none" strike="noStrike" cap="none">
              <a:solidFill>
                <a:srgbClr val="000000"/>
              </a:solidFill>
            </a:endParaRPr>
          </a:p>
        </p:txBody>
      </p:sp>
      <p:pic>
        <p:nvPicPr>
          <p:cNvPr id="246" name="Google Shape;246;p41" descr="Graphical user interface&#10;&#10;Description automatically generated"/>
          <p:cNvPicPr preferRelativeResize="0"/>
          <p:nvPr/>
        </p:nvPicPr>
        <p:blipFill rotWithShape="1">
          <a:blip r:embed="rId4">
            <a:alphaModFix/>
          </a:blip>
          <a:srcRect l="27538" t="55529" r="70599" b="37097"/>
          <a:stretch/>
        </p:blipFill>
        <p:spPr>
          <a:xfrm>
            <a:off x="115150" y="1376786"/>
            <a:ext cx="179662" cy="425083"/>
          </a:xfrm>
          <a:prstGeom prst="rect">
            <a:avLst/>
          </a:prstGeom>
          <a:noFill/>
          <a:ln>
            <a:noFill/>
          </a:ln>
        </p:spPr>
      </p:pic>
      <p:sp>
        <p:nvSpPr>
          <p:cNvPr id="247" name="Google Shape;247;p41"/>
          <p:cNvSpPr txBox="1"/>
          <p:nvPr/>
        </p:nvSpPr>
        <p:spPr>
          <a:xfrm>
            <a:off x="3125949" y="2087111"/>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48" name="Google Shape;248;p41"/>
          <p:cNvSpPr txBox="1"/>
          <p:nvPr/>
        </p:nvSpPr>
        <p:spPr>
          <a:xfrm>
            <a:off x="4276365" y="2094971"/>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49" name="Google Shape;249;p41"/>
          <p:cNvSpPr txBox="1"/>
          <p:nvPr/>
        </p:nvSpPr>
        <p:spPr>
          <a:xfrm>
            <a:off x="2002104" y="207170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IV</a:t>
            </a:r>
            <a:endParaRPr sz="1100" b="0" i="0" u="none" strike="noStrike" cap="none">
              <a:solidFill>
                <a:srgbClr val="000000"/>
              </a:solidFill>
              <a:latin typeface="Arial"/>
              <a:ea typeface="Arial"/>
              <a:cs typeface="Arial"/>
              <a:sym typeface="Arial"/>
            </a:endParaRPr>
          </a:p>
        </p:txBody>
      </p:sp>
      <p:sp>
        <p:nvSpPr>
          <p:cNvPr id="250" name="Google Shape;250;p41"/>
          <p:cNvSpPr txBox="1"/>
          <p:nvPr/>
        </p:nvSpPr>
        <p:spPr>
          <a:xfrm>
            <a:off x="3141862" y="2720958"/>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51" name="Google Shape;251;p41"/>
          <p:cNvSpPr txBox="1"/>
          <p:nvPr/>
        </p:nvSpPr>
        <p:spPr>
          <a:xfrm>
            <a:off x="2013597" y="1437096"/>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52" name="Google Shape;252;p41"/>
          <p:cNvSpPr txBox="1"/>
          <p:nvPr/>
        </p:nvSpPr>
        <p:spPr>
          <a:xfrm>
            <a:off x="3125949" y="1412969"/>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53" name="Google Shape;253;p41"/>
          <p:cNvSpPr txBox="1"/>
          <p:nvPr/>
        </p:nvSpPr>
        <p:spPr>
          <a:xfrm>
            <a:off x="4303678" y="1421349"/>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54" name="Google Shape;254;p41"/>
          <p:cNvSpPr txBox="1"/>
          <p:nvPr/>
        </p:nvSpPr>
        <p:spPr>
          <a:xfrm>
            <a:off x="4303678" y="2713217"/>
            <a:ext cx="379200" cy="356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FF0000"/>
              </a:buClr>
              <a:buSzPts val="1800"/>
              <a:buFont typeface="Times New Roman"/>
              <a:buNone/>
            </a:pPr>
            <a:r>
              <a:rPr lang="en-GB" sz="1800" b="0" i="0" u="none" strike="noStrike" cap="none">
                <a:solidFill>
                  <a:srgbClr val="FF0000"/>
                </a:solidFill>
                <a:latin typeface="Times New Roman"/>
                <a:ea typeface="Times New Roman"/>
                <a:cs typeface="Times New Roman"/>
                <a:sym typeface="Times New Roman"/>
              </a:rPr>
              <a:t>I</a:t>
            </a:r>
            <a:endParaRPr sz="1100" b="0" i="0" u="none" strike="noStrike" cap="none">
              <a:solidFill>
                <a:srgbClr val="000000"/>
              </a:solidFill>
              <a:latin typeface="Arial"/>
              <a:ea typeface="Arial"/>
              <a:cs typeface="Arial"/>
              <a:sym typeface="Arial"/>
            </a:endParaRPr>
          </a:p>
        </p:txBody>
      </p:sp>
      <p:sp>
        <p:nvSpPr>
          <p:cNvPr id="255" name="Google Shape;255;p41"/>
          <p:cNvSpPr txBox="1"/>
          <p:nvPr/>
        </p:nvSpPr>
        <p:spPr>
          <a:xfrm>
            <a:off x="5077725" y="1110775"/>
            <a:ext cx="4066200" cy="4257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The 12-bar blues progression predominantly uses chords</a:t>
            </a: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u="sng">
                <a:solidFill>
                  <a:schemeClr val="dk1"/>
                </a:solidFill>
                <a:latin typeface="Roboto"/>
                <a:ea typeface="Roboto"/>
                <a:cs typeface="Roboto"/>
                <a:sym typeface="Roboto"/>
              </a:rPr>
              <a:t> </a:t>
            </a:r>
            <a:r>
              <a:rPr lang="en-GB" b="1" u="sng">
                <a:solidFill>
                  <a:schemeClr val="dk1"/>
                </a:solidFill>
                <a:latin typeface="Roboto"/>
                <a:ea typeface="Roboto"/>
                <a:cs typeface="Roboto"/>
                <a:sym typeface="Roboto"/>
              </a:rPr>
              <a:t>I IV &amp; V </a:t>
            </a:r>
            <a:r>
              <a:rPr lang="en-GB">
                <a:solidFill>
                  <a:schemeClr val="dk1"/>
                </a:solidFill>
                <a:latin typeface="Roboto"/>
                <a:ea typeface="Roboto"/>
                <a:cs typeface="Roboto"/>
                <a:sym typeface="Roboto"/>
              </a:rPr>
              <a:t>of the </a:t>
            </a:r>
            <a:r>
              <a:rPr lang="en-GB" b="1" u="sng">
                <a:solidFill>
                  <a:schemeClr val="dk1"/>
                </a:solidFill>
                <a:latin typeface="Roboto"/>
                <a:ea typeface="Roboto"/>
                <a:cs typeface="Roboto"/>
                <a:sym typeface="Roboto"/>
              </a:rPr>
              <a:t>major scale.</a:t>
            </a:r>
            <a:endParaRPr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b="1"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When you use chords that belong to the key signature, this is called a </a:t>
            </a:r>
            <a:r>
              <a:rPr lang="en-GB" b="1">
                <a:solidFill>
                  <a:schemeClr val="dk1"/>
                </a:solidFill>
                <a:latin typeface="Roboto"/>
                <a:ea typeface="Roboto"/>
                <a:cs typeface="Roboto"/>
                <a:sym typeface="Roboto"/>
              </a:rPr>
              <a:t>diatonic chord progression</a:t>
            </a:r>
            <a:endParaRPr b="1">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Each chord plays for 1 bar of </a:t>
            </a:r>
            <a:r>
              <a:rPr lang="en-GB" u="sng">
                <a:solidFill>
                  <a:schemeClr val="dk1"/>
                </a:solidFill>
                <a:latin typeface="Roboto"/>
                <a:ea typeface="Roboto"/>
                <a:cs typeface="Roboto"/>
                <a:sym typeface="Roboto"/>
              </a:rPr>
              <a:t>4/4 </a:t>
            </a:r>
            <a:r>
              <a:rPr lang="en-GB">
                <a:solidFill>
                  <a:schemeClr val="dk1"/>
                </a:solidFill>
                <a:latin typeface="Roboto"/>
                <a:ea typeface="Roboto"/>
                <a:cs typeface="Roboto"/>
                <a:sym typeface="Roboto"/>
              </a:rPr>
              <a:t>time in the pattern shown.</a:t>
            </a: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90000"/>
              </a:lnSpc>
              <a:spcBef>
                <a:spcPts val="0"/>
              </a:spcBef>
              <a:spcAft>
                <a:spcPts val="0"/>
              </a:spcAft>
              <a:buClr>
                <a:schemeClr val="dk1"/>
              </a:buClr>
              <a:buSzPts val="2000"/>
              <a:buFont typeface="Calibri"/>
              <a:buNone/>
            </a:pPr>
            <a:r>
              <a:rPr lang="en-GB">
                <a:solidFill>
                  <a:schemeClr val="dk1"/>
                </a:solidFill>
                <a:latin typeface="Roboto"/>
                <a:ea typeface="Roboto"/>
                <a:cs typeface="Roboto"/>
                <a:sym typeface="Roboto"/>
              </a:rPr>
              <a:t>You do get some forms of improvisation, where a musician may play an extra bar of the same chord, but it will never play a chord that doesn’t belong to the scale.</a:t>
            </a:r>
            <a:endParaRPr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u="sng">
              <a:solidFill>
                <a:schemeClr val="dk1"/>
              </a:solidFill>
              <a:latin typeface="Roboto"/>
              <a:ea typeface="Roboto"/>
              <a:cs typeface="Roboto"/>
              <a:sym typeface="Roboto"/>
            </a:endParaRPr>
          </a:p>
          <a:p>
            <a:pPr marL="0" lvl="0" indent="0" algn="l" rtl="0">
              <a:lnSpc>
                <a:spcPct val="90000"/>
              </a:lnSpc>
              <a:spcBef>
                <a:spcPts val="0"/>
              </a:spcBef>
              <a:spcAft>
                <a:spcPts val="0"/>
              </a:spcAft>
              <a:buNone/>
            </a:pPr>
            <a:r>
              <a:rPr lang="en-GB">
                <a:solidFill>
                  <a:schemeClr val="dk1"/>
                </a:solidFill>
                <a:latin typeface="Roboto"/>
                <a:ea typeface="Roboto"/>
                <a:cs typeface="Roboto"/>
                <a:sym typeface="Roboto"/>
              </a:rPr>
              <a:t>The final line is often called the </a:t>
            </a:r>
            <a:r>
              <a:rPr lang="en-GB" b="1" u="sng">
                <a:solidFill>
                  <a:schemeClr val="dk1"/>
                </a:solidFill>
                <a:latin typeface="Roboto"/>
                <a:ea typeface="Roboto"/>
                <a:cs typeface="Roboto"/>
                <a:sym typeface="Roboto"/>
              </a:rPr>
              <a:t>turn around</a:t>
            </a:r>
            <a:r>
              <a:rPr lang="en-GB" u="sng">
                <a:solidFill>
                  <a:schemeClr val="dk1"/>
                </a:solidFill>
                <a:latin typeface="Roboto"/>
                <a:ea typeface="Roboto"/>
                <a:cs typeface="Roboto"/>
                <a:sym typeface="Roboto"/>
              </a:rPr>
              <a:t> </a:t>
            </a:r>
            <a:r>
              <a:rPr lang="en-GB">
                <a:solidFill>
                  <a:schemeClr val="dk1"/>
                </a:solidFill>
                <a:latin typeface="Roboto"/>
                <a:ea typeface="Roboto"/>
                <a:cs typeface="Roboto"/>
                <a:sym typeface="Roboto"/>
              </a:rPr>
              <a:t>and the final chord can be substituted to the </a:t>
            </a:r>
            <a:r>
              <a:rPr lang="en-GB" b="1" u="sng">
                <a:solidFill>
                  <a:schemeClr val="dk1"/>
                </a:solidFill>
                <a:latin typeface="Roboto"/>
                <a:ea typeface="Roboto"/>
                <a:cs typeface="Roboto"/>
                <a:sym typeface="Roboto"/>
              </a:rPr>
              <a:t>dominant V (V7th</a:t>
            </a:r>
            <a:r>
              <a:rPr lang="en-GB" u="sng">
                <a:solidFill>
                  <a:schemeClr val="dk1"/>
                </a:solidFill>
                <a:latin typeface="Roboto"/>
                <a:ea typeface="Roboto"/>
                <a:cs typeface="Roboto"/>
                <a:sym typeface="Roboto"/>
              </a:rPr>
              <a:t>) </a:t>
            </a:r>
            <a:r>
              <a:rPr lang="en-GB">
                <a:solidFill>
                  <a:schemeClr val="dk1"/>
                </a:solidFill>
                <a:latin typeface="Roboto"/>
                <a:ea typeface="Roboto"/>
                <a:cs typeface="Roboto"/>
                <a:sym typeface="Roboto"/>
              </a:rPr>
              <a:t>to show that the verse is going around again.</a:t>
            </a:r>
            <a:endParaRPr>
              <a:solidFill>
                <a:schemeClr val="dk1"/>
              </a:solidFill>
              <a:latin typeface="Roboto"/>
              <a:ea typeface="Roboto"/>
              <a:cs typeface="Roboto"/>
              <a:sym typeface="Roboto"/>
            </a:endParaRPr>
          </a:p>
          <a:p>
            <a:pPr marL="0" lvl="0" indent="0" algn="l" rtl="0">
              <a:lnSpc>
                <a:spcPct val="90000"/>
              </a:lnSpc>
              <a:spcBef>
                <a:spcPts val="0"/>
              </a:spcBef>
              <a:spcAft>
                <a:spcPts val="0"/>
              </a:spcAft>
              <a:buNone/>
            </a:pPr>
            <a:endParaRPr u="sng">
              <a:solidFill>
                <a:schemeClr val="dk1"/>
              </a:solidFill>
              <a:latin typeface="Roboto"/>
              <a:ea typeface="Roboto"/>
              <a:cs typeface="Roboto"/>
              <a:sym typeface="Roboto"/>
            </a:endParaRPr>
          </a:p>
        </p:txBody>
      </p:sp>
      <p:pic>
        <p:nvPicPr>
          <p:cNvPr id="256" name="Google Shape;256;p41"/>
          <p:cNvPicPr preferRelativeResize="0"/>
          <p:nvPr/>
        </p:nvPicPr>
        <p:blipFill>
          <a:blip r:embed="rId5">
            <a:alphaModFix/>
          </a:blip>
          <a:stretch>
            <a:fillRect/>
          </a:stretch>
        </p:blipFill>
        <p:spPr>
          <a:xfrm>
            <a:off x="294788" y="3347513"/>
            <a:ext cx="968733" cy="1021433"/>
          </a:xfrm>
          <a:prstGeom prst="rect">
            <a:avLst/>
          </a:prstGeom>
          <a:noFill/>
          <a:ln>
            <a:noFill/>
          </a:ln>
        </p:spPr>
      </p:pic>
      <p:sp>
        <p:nvSpPr>
          <p:cNvPr id="257" name="Google Shape;257;p41"/>
          <p:cNvSpPr txBox="1"/>
          <p:nvPr/>
        </p:nvSpPr>
        <p:spPr>
          <a:xfrm>
            <a:off x="288333" y="4433488"/>
            <a:ext cx="9687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u="sng">
                <a:solidFill>
                  <a:schemeClr val="hlink"/>
                </a:solidFill>
                <a:latin typeface="Roboto"/>
                <a:ea typeface="Roboto"/>
                <a:cs typeface="Roboto"/>
                <a:sym typeface="Roboto"/>
                <a:hlinkClick r:id="rId6"/>
              </a:rPr>
              <a:t>Crossroads - Robert Johnson</a:t>
            </a:r>
            <a:endParaRPr sz="9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1537</Words>
  <Application>Microsoft Office PowerPoint</Application>
  <PresentationFormat>On-screen Show (16:9)</PresentationFormat>
  <Paragraphs>256</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Times New Roman</vt:lpstr>
      <vt:lpstr>Comfortaa</vt:lpstr>
      <vt:lpstr>Calibri</vt:lpstr>
      <vt:lpstr>Lobster</vt:lpstr>
      <vt:lpstr>Arial Narrow</vt:lpstr>
      <vt:lpstr>Century Gothic</vt:lpstr>
      <vt:lpstr>Playfair Display</vt:lpstr>
      <vt:lpstr>Roboto</vt:lpstr>
      <vt:lpstr>Simple Light</vt:lpstr>
      <vt:lpstr>Simple Light</vt:lpstr>
      <vt:lpstr>Introduction</vt:lpstr>
      <vt:lpstr>Shared Lesson Focus</vt:lpstr>
      <vt:lpstr>PowerPoint Presentation</vt:lpstr>
      <vt:lpstr>PowerPoint Presentation</vt:lpstr>
      <vt:lpstr>Component 1</vt:lpstr>
      <vt:lpstr>Background information: Delta Blues</vt:lpstr>
      <vt:lpstr>PowerPoint Presentation</vt:lpstr>
      <vt:lpstr>PowerPoint Presentation</vt:lpstr>
      <vt:lpstr>Harmony and Tonality - Harmony: The 12 bar blues chords </vt:lpstr>
      <vt:lpstr>Harmony and Tonality - Harmony: The 12 bar blues chords </vt:lpstr>
      <vt:lpstr>Harmony and Tonality - Harmony: Key signatures of  Delta Blues:</vt:lpstr>
      <vt:lpstr>Harmony and Tonality - Harmony: The 12 bar blues chords </vt:lpstr>
      <vt:lpstr>Texture</vt:lpstr>
      <vt:lpstr>Structure - How the song is presented </vt:lpstr>
      <vt:lpstr>Melodic Technique:</vt:lpstr>
      <vt:lpstr>Melodic Technique:</vt:lpstr>
      <vt:lpstr>Melodic Technique: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 Timmons (BRI)</dc:creator>
  <cp:lastModifiedBy>D Timmons (BRI)</cp:lastModifiedBy>
  <cp:revision>2</cp:revision>
  <dcterms:modified xsi:type="dcterms:W3CDTF">2025-06-23T07:37:31Z</dcterms:modified>
</cp:coreProperties>
</file>